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36"/>
  </p:notesMasterIdLst>
  <p:handoutMasterIdLst>
    <p:handoutMasterId r:id="rId37"/>
  </p:handoutMasterIdLst>
  <p:sldIdLst>
    <p:sldId id="383" r:id="rId2"/>
    <p:sldId id="471" r:id="rId3"/>
    <p:sldId id="472" r:id="rId4"/>
    <p:sldId id="473" r:id="rId5"/>
    <p:sldId id="474" r:id="rId6"/>
    <p:sldId id="475" r:id="rId7"/>
    <p:sldId id="492" r:id="rId8"/>
    <p:sldId id="484" r:id="rId9"/>
    <p:sldId id="481" r:id="rId10"/>
    <p:sldId id="365" r:id="rId11"/>
    <p:sldId id="425" r:id="rId12"/>
    <p:sldId id="487" r:id="rId13"/>
    <p:sldId id="488" r:id="rId14"/>
    <p:sldId id="489" r:id="rId15"/>
    <p:sldId id="533" r:id="rId16"/>
    <p:sldId id="499" r:id="rId17"/>
    <p:sldId id="548" r:id="rId18"/>
    <p:sldId id="547" r:id="rId19"/>
    <p:sldId id="502" r:id="rId20"/>
    <p:sldId id="535" r:id="rId21"/>
    <p:sldId id="550" r:id="rId22"/>
    <p:sldId id="551" r:id="rId23"/>
    <p:sldId id="552" r:id="rId24"/>
    <p:sldId id="562" r:id="rId25"/>
    <p:sldId id="554" r:id="rId26"/>
    <p:sldId id="555" r:id="rId27"/>
    <p:sldId id="556" r:id="rId28"/>
    <p:sldId id="561" r:id="rId29"/>
    <p:sldId id="564" r:id="rId30"/>
    <p:sldId id="563" r:id="rId31"/>
    <p:sldId id="501" r:id="rId32"/>
    <p:sldId id="569" r:id="rId33"/>
    <p:sldId id="541" r:id="rId34"/>
    <p:sldId id="570" r:id="rId35"/>
  </p:sldIdLst>
  <p:sldSz cx="9144000" cy="5143500" type="screen16x9"/>
  <p:notesSz cx="6946900" cy="9232900"/>
  <p:embeddedFontLst>
    <p:embeddedFont>
      <p:font typeface="Franklin Gothic Demi" panose="020B0603020102020204" pitchFamily="34" charset="0"/>
      <p:regular r:id="rId38"/>
      <p:bold r:id="rId39"/>
      <p:italic r:id="rId40"/>
      <p:boldItalic r:id="rId41"/>
    </p:embeddedFont>
    <p:embeddedFont>
      <p:font typeface="Raleway" pitchFamily="2" charset="77"/>
      <p:regular r:id="rId42"/>
      <p:bold r:id="rId43"/>
      <p:italic r:id="rId44"/>
      <p:boldItalic r:id="rId45"/>
    </p:embeddedFont>
    <p:embeddedFont>
      <p:font typeface="Source Sans Pro" panose="020B0503030403020204" pitchFamily="34" charset="0"/>
      <p:regular r:id="rId46"/>
      <p:bold r:id="rId47"/>
      <p:italic r:id="rId48"/>
      <p:boldItalic r:id="rId49"/>
    </p:embeddedFont>
  </p:embeddedFontLst>
  <p:defaultTextStyle>
    <a:defPPr>
      <a:defRPr lang="en-US"/>
    </a:defPPr>
    <a:lvl1pPr algn="l" rtl="0" fontAlgn="base">
      <a:spcBef>
        <a:spcPct val="0"/>
      </a:spcBef>
      <a:spcAft>
        <a:spcPct val="0"/>
      </a:spcAft>
      <a:defRPr b="1" kern="1200">
        <a:solidFill>
          <a:schemeClr val="tx1"/>
        </a:solidFill>
        <a:latin typeface="Franklin Gothic Demi" pitchFamily="34" charset="0"/>
        <a:ea typeface="+mn-ea"/>
        <a:cs typeface="+mn-cs"/>
      </a:defRPr>
    </a:lvl1pPr>
    <a:lvl2pPr marL="457200" algn="l" rtl="0" fontAlgn="base">
      <a:spcBef>
        <a:spcPct val="0"/>
      </a:spcBef>
      <a:spcAft>
        <a:spcPct val="0"/>
      </a:spcAft>
      <a:defRPr b="1" kern="1200">
        <a:solidFill>
          <a:schemeClr val="tx1"/>
        </a:solidFill>
        <a:latin typeface="Franklin Gothic Demi" pitchFamily="34" charset="0"/>
        <a:ea typeface="+mn-ea"/>
        <a:cs typeface="+mn-cs"/>
      </a:defRPr>
    </a:lvl2pPr>
    <a:lvl3pPr marL="914400" algn="l" rtl="0" fontAlgn="base">
      <a:spcBef>
        <a:spcPct val="0"/>
      </a:spcBef>
      <a:spcAft>
        <a:spcPct val="0"/>
      </a:spcAft>
      <a:defRPr b="1" kern="1200">
        <a:solidFill>
          <a:schemeClr val="tx1"/>
        </a:solidFill>
        <a:latin typeface="Franklin Gothic Demi" pitchFamily="34" charset="0"/>
        <a:ea typeface="+mn-ea"/>
        <a:cs typeface="+mn-cs"/>
      </a:defRPr>
    </a:lvl3pPr>
    <a:lvl4pPr marL="1371600" algn="l" rtl="0" fontAlgn="base">
      <a:spcBef>
        <a:spcPct val="0"/>
      </a:spcBef>
      <a:spcAft>
        <a:spcPct val="0"/>
      </a:spcAft>
      <a:defRPr b="1" kern="1200">
        <a:solidFill>
          <a:schemeClr val="tx1"/>
        </a:solidFill>
        <a:latin typeface="Franklin Gothic Demi" pitchFamily="34" charset="0"/>
        <a:ea typeface="+mn-ea"/>
        <a:cs typeface="+mn-cs"/>
      </a:defRPr>
    </a:lvl4pPr>
    <a:lvl5pPr marL="1828800" algn="l" rtl="0" fontAlgn="base">
      <a:spcBef>
        <a:spcPct val="0"/>
      </a:spcBef>
      <a:spcAft>
        <a:spcPct val="0"/>
      </a:spcAft>
      <a:defRPr b="1" kern="1200">
        <a:solidFill>
          <a:schemeClr val="tx1"/>
        </a:solidFill>
        <a:latin typeface="Franklin Gothic Demi" pitchFamily="34" charset="0"/>
        <a:ea typeface="+mn-ea"/>
        <a:cs typeface="+mn-cs"/>
      </a:defRPr>
    </a:lvl5pPr>
    <a:lvl6pPr marL="2286000" algn="l" defTabSz="914400" rtl="0" eaLnBrk="1" latinLnBrk="0" hangingPunct="1">
      <a:defRPr b="1" kern="1200">
        <a:solidFill>
          <a:schemeClr val="tx1"/>
        </a:solidFill>
        <a:latin typeface="Franklin Gothic Demi" pitchFamily="34" charset="0"/>
        <a:ea typeface="+mn-ea"/>
        <a:cs typeface="+mn-cs"/>
      </a:defRPr>
    </a:lvl6pPr>
    <a:lvl7pPr marL="2743200" algn="l" defTabSz="914400" rtl="0" eaLnBrk="1" latinLnBrk="0" hangingPunct="1">
      <a:defRPr b="1" kern="1200">
        <a:solidFill>
          <a:schemeClr val="tx1"/>
        </a:solidFill>
        <a:latin typeface="Franklin Gothic Demi" pitchFamily="34" charset="0"/>
        <a:ea typeface="+mn-ea"/>
        <a:cs typeface="+mn-cs"/>
      </a:defRPr>
    </a:lvl7pPr>
    <a:lvl8pPr marL="3200400" algn="l" defTabSz="914400" rtl="0" eaLnBrk="1" latinLnBrk="0" hangingPunct="1">
      <a:defRPr b="1" kern="1200">
        <a:solidFill>
          <a:schemeClr val="tx1"/>
        </a:solidFill>
        <a:latin typeface="Franklin Gothic Demi" pitchFamily="34" charset="0"/>
        <a:ea typeface="+mn-ea"/>
        <a:cs typeface="+mn-cs"/>
      </a:defRPr>
    </a:lvl8pPr>
    <a:lvl9pPr marL="3657600" algn="l" defTabSz="914400" rtl="0" eaLnBrk="1" latinLnBrk="0" hangingPunct="1">
      <a:defRPr b="1" kern="1200">
        <a:solidFill>
          <a:schemeClr val="tx1"/>
        </a:solidFill>
        <a:latin typeface="Franklin Gothic Demi"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703C"/>
    <a:srgbClr val="E88659"/>
    <a:srgbClr val="FFFFFF"/>
    <a:srgbClr val="FAFAFA"/>
    <a:srgbClr val="3B3838"/>
    <a:srgbClr val="E16127"/>
    <a:srgbClr val="B3B3B3"/>
    <a:srgbClr val="000000"/>
    <a:srgbClr val="CFE7FC"/>
    <a:srgbClr val="6598CE"/>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76667" autoAdjust="0"/>
  </p:normalViewPr>
  <p:slideViewPr>
    <p:cSldViewPr snapToGrid="0">
      <p:cViewPr varScale="1">
        <p:scale>
          <a:sx n="110" d="100"/>
          <a:sy n="110" d="100"/>
        </p:scale>
        <p:origin x="2376" y="472"/>
      </p:cViewPr>
      <p:guideLst>
        <p:guide orient="horz" pos="162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defTabSz="925513">
              <a:defRPr sz="1200" b="0" smtClean="0"/>
            </a:lvl1pPr>
          </a:lstStyle>
          <a:p>
            <a:pPr>
              <a:defRPr/>
            </a:pPr>
            <a:endParaRPr lang="en-US" dirty="0">
              <a:latin typeface="Calibri"/>
            </a:endParaRPr>
          </a:p>
        </p:txBody>
      </p:sp>
      <p:sp>
        <p:nvSpPr>
          <p:cNvPr id="236547" name="Rectangle 3"/>
          <p:cNvSpPr>
            <a:spLocks noGrp="1" noChangeArrowheads="1"/>
          </p:cNvSpPr>
          <p:nvPr>
            <p:ph type="dt" sz="quarter" idx="1"/>
          </p:nvPr>
        </p:nvSpPr>
        <p:spPr bwMode="auto">
          <a:xfrm>
            <a:off x="3935413"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algn="r" defTabSz="925513">
              <a:defRPr sz="1200" b="0" smtClean="0"/>
            </a:lvl1pPr>
          </a:lstStyle>
          <a:p>
            <a:pPr>
              <a:defRPr/>
            </a:pPr>
            <a:endParaRPr lang="en-US" dirty="0">
              <a:latin typeface="Calibri"/>
            </a:endParaRPr>
          </a:p>
        </p:txBody>
      </p:sp>
      <p:sp>
        <p:nvSpPr>
          <p:cNvPr id="236548" name="Rectangle 4"/>
          <p:cNvSpPr>
            <a:spLocks noGrp="1" noChangeArrowheads="1"/>
          </p:cNvSpPr>
          <p:nvPr>
            <p:ph type="ftr" sz="quarter" idx="2"/>
          </p:nvPr>
        </p:nvSpPr>
        <p:spPr bwMode="auto">
          <a:xfrm>
            <a:off x="0"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defTabSz="925513">
              <a:defRPr sz="1200" b="0" smtClean="0"/>
            </a:lvl1pPr>
          </a:lstStyle>
          <a:p>
            <a:pPr>
              <a:defRPr/>
            </a:pPr>
            <a:endParaRPr lang="en-US" dirty="0">
              <a:latin typeface="Calibri"/>
            </a:endParaRPr>
          </a:p>
        </p:txBody>
      </p:sp>
      <p:sp>
        <p:nvSpPr>
          <p:cNvPr id="236549" name="Rectangle 5"/>
          <p:cNvSpPr>
            <a:spLocks noGrp="1" noChangeArrowheads="1"/>
          </p:cNvSpPr>
          <p:nvPr>
            <p:ph type="sldNum" sz="quarter" idx="3"/>
          </p:nvPr>
        </p:nvSpPr>
        <p:spPr bwMode="auto">
          <a:xfrm>
            <a:off x="3935413"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algn="r" defTabSz="925513">
              <a:defRPr sz="1200" b="0" smtClean="0"/>
            </a:lvl1pPr>
          </a:lstStyle>
          <a:p>
            <a:pPr>
              <a:defRPr/>
            </a:pPr>
            <a:fld id="{5F3D7B75-15E8-4189-814A-D7421BC4274E}"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622341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defTabSz="925513">
              <a:defRPr sz="1200" b="0" smtClean="0">
                <a:latin typeface="Calibri"/>
              </a:defRPr>
            </a:lvl1pPr>
          </a:lstStyle>
          <a:p>
            <a:pPr>
              <a:defRPr/>
            </a:pPr>
            <a:endParaRPr lang="en-US" dirty="0"/>
          </a:p>
        </p:txBody>
      </p:sp>
      <p:sp>
        <p:nvSpPr>
          <p:cNvPr id="200707" name="Rectangle 3"/>
          <p:cNvSpPr>
            <a:spLocks noGrp="1" noChangeArrowheads="1"/>
          </p:cNvSpPr>
          <p:nvPr>
            <p:ph type="dt" idx="1"/>
          </p:nvPr>
        </p:nvSpPr>
        <p:spPr bwMode="auto">
          <a:xfrm>
            <a:off x="3935413"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algn="r" defTabSz="925513">
              <a:defRPr sz="1200" b="0" smtClean="0">
                <a:latin typeface="Calibri"/>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396875" y="692150"/>
            <a:ext cx="6154738" cy="3462338"/>
          </a:xfrm>
          <a:prstGeom prst="rect">
            <a:avLst/>
          </a:prstGeom>
          <a:noFill/>
          <a:ln w="9525">
            <a:solidFill>
              <a:srgbClr val="000000"/>
            </a:solidFill>
            <a:miter lim="800000"/>
            <a:headEnd/>
            <a:tailEnd/>
          </a:ln>
        </p:spPr>
      </p:sp>
      <p:sp>
        <p:nvSpPr>
          <p:cNvPr id="200709" name="Rectangle 5"/>
          <p:cNvSpPr>
            <a:spLocks noGrp="1" noChangeArrowheads="1"/>
          </p:cNvSpPr>
          <p:nvPr>
            <p:ph type="body" sz="quarter" idx="3"/>
          </p:nvPr>
        </p:nvSpPr>
        <p:spPr bwMode="auto">
          <a:xfrm>
            <a:off x="695325" y="4386263"/>
            <a:ext cx="5556250" cy="4154487"/>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0710" name="Rectangle 6"/>
          <p:cNvSpPr>
            <a:spLocks noGrp="1" noChangeArrowheads="1"/>
          </p:cNvSpPr>
          <p:nvPr>
            <p:ph type="ftr" sz="quarter" idx="4"/>
          </p:nvPr>
        </p:nvSpPr>
        <p:spPr bwMode="auto">
          <a:xfrm>
            <a:off x="0"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defTabSz="925513">
              <a:defRPr sz="1200" b="0" smtClean="0">
                <a:latin typeface="Calibri"/>
              </a:defRPr>
            </a:lvl1pPr>
          </a:lstStyle>
          <a:p>
            <a:pPr>
              <a:defRPr/>
            </a:pPr>
            <a:endParaRPr lang="en-US" dirty="0"/>
          </a:p>
        </p:txBody>
      </p:sp>
      <p:sp>
        <p:nvSpPr>
          <p:cNvPr id="200711" name="Rectangle 7"/>
          <p:cNvSpPr>
            <a:spLocks noGrp="1" noChangeArrowheads="1"/>
          </p:cNvSpPr>
          <p:nvPr>
            <p:ph type="sldNum" sz="quarter" idx="5"/>
          </p:nvPr>
        </p:nvSpPr>
        <p:spPr bwMode="auto">
          <a:xfrm>
            <a:off x="3935413"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algn="r" defTabSz="925513">
              <a:defRPr sz="1200" b="0" smtClean="0">
                <a:latin typeface="Calibri"/>
              </a:defRPr>
            </a:lvl1pPr>
          </a:lstStyle>
          <a:p>
            <a:pPr>
              <a:defRPr/>
            </a:pPr>
            <a:fld id="{488BCBAF-E4A5-4AD2-B716-6B4C1F62F17A}" type="slidenum">
              <a:rPr lang="en-US" smtClean="0"/>
              <a:pPr>
                <a:defRPr/>
              </a:pPr>
              <a:t>‹#›</a:t>
            </a:fld>
            <a:endParaRPr lang="en-US" dirty="0"/>
          </a:p>
        </p:txBody>
      </p:sp>
    </p:spTree>
    <p:extLst>
      <p:ext uri="{BB962C8B-B14F-4D97-AF65-F5344CB8AC3E}">
        <p14:creationId xmlns:p14="http://schemas.microsoft.com/office/powerpoint/2010/main" val="36369270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mn-ea"/>
        <a:cs typeface="+mn-cs"/>
      </a:defRPr>
    </a:lvl1pPr>
    <a:lvl2pPr marL="457200" algn="l" rtl="0" eaLnBrk="0" fontAlgn="base" hangingPunct="0">
      <a:spcBef>
        <a:spcPct val="30000"/>
      </a:spcBef>
      <a:spcAft>
        <a:spcPct val="0"/>
      </a:spcAft>
      <a:defRPr sz="1200" kern="1200">
        <a:solidFill>
          <a:schemeClr val="tx1"/>
        </a:solidFill>
        <a:latin typeface="Calibri"/>
        <a:ea typeface="+mn-ea"/>
        <a:cs typeface="+mn-cs"/>
      </a:defRPr>
    </a:lvl2pPr>
    <a:lvl3pPr marL="914400" algn="l" rtl="0" eaLnBrk="0" fontAlgn="base" hangingPunct="0">
      <a:spcBef>
        <a:spcPct val="30000"/>
      </a:spcBef>
      <a:spcAft>
        <a:spcPct val="0"/>
      </a:spcAft>
      <a:defRPr sz="1200" kern="1200">
        <a:solidFill>
          <a:schemeClr val="tx1"/>
        </a:solidFill>
        <a:latin typeface="Calibri"/>
        <a:ea typeface="+mn-ea"/>
        <a:cs typeface="+mn-cs"/>
      </a:defRPr>
    </a:lvl3pPr>
    <a:lvl4pPr marL="1371600" algn="l" rtl="0" eaLnBrk="0" fontAlgn="base" hangingPunct="0">
      <a:spcBef>
        <a:spcPct val="30000"/>
      </a:spcBef>
      <a:spcAft>
        <a:spcPct val="0"/>
      </a:spcAft>
      <a:defRPr sz="1200" kern="1200">
        <a:solidFill>
          <a:schemeClr val="tx1"/>
        </a:solidFill>
        <a:latin typeface="Calibri"/>
        <a:ea typeface="+mn-ea"/>
        <a:cs typeface="+mn-cs"/>
      </a:defRPr>
    </a:lvl4pPr>
    <a:lvl5pPr marL="1828800" algn="l" rtl="0" eaLnBrk="0" fontAlgn="base" hangingPunct="0">
      <a:spcBef>
        <a:spcPct val="30000"/>
      </a:spcBef>
      <a:spcAft>
        <a:spcPct val="0"/>
      </a:spcAft>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96875" y="692150"/>
            <a:ext cx="6154738" cy="3462338"/>
          </a:xfrm>
          <a:ln/>
        </p:spPr>
      </p:sp>
      <p:sp>
        <p:nvSpPr>
          <p:cNvPr id="46083" name="Notes Placeholder 2"/>
          <p:cNvSpPr>
            <a:spLocks noGrp="1"/>
          </p:cNvSpPr>
          <p:nvPr>
            <p:ph type="body" idx="1"/>
          </p:nvPr>
        </p:nvSpPr>
        <p:spPr>
          <a:noFill/>
          <a:ln/>
        </p:spPr>
        <p:txBody>
          <a:bodyPr/>
          <a:lstStyle/>
          <a:p>
            <a:endParaRPr lang="en-US" dirty="0"/>
          </a:p>
        </p:txBody>
      </p:sp>
      <p:sp>
        <p:nvSpPr>
          <p:cNvPr id="46084" name="Slide Number Placeholder 3"/>
          <p:cNvSpPr>
            <a:spLocks noGrp="1"/>
          </p:cNvSpPr>
          <p:nvPr>
            <p:ph type="sldNum" sz="quarter" idx="5"/>
          </p:nvPr>
        </p:nvSpPr>
        <p:spPr>
          <a:noFill/>
        </p:spPr>
        <p:txBody>
          <a:bodyPr/>
          <a:lstStyle/>
          <a:p>
            <a:fld id="{246A9538-15B0-4B39-B668-BFA3A0100FCD}" type="slidenum">
              <a:rPr lang="en-US"/>
              <a:pPr/>
              <a:t>1</a:t>
            </a:fld>
            <a:endParaRPr lang="en-US"/>
          </a:p>
        </p:txBody>
      </p:sp>
    </p:spTree>
    <p:extLst>
      <p:ext uri="{BB962C8B-B14F-4D97-AF65-F5344CB8AC3E}">
        <p14:creationId xmlns:p14="http://schemas.microsoft.com/office/powerpoint/2010/main" val="76659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SPIRITUAL LEADERSHIP ORIGINATES IN GOD</a:t>
            </a:r>
          </a:p>
          <a:p>
            <a:r>
              <a:rPr lang="en-US" sz="1200" b="1" kern="1200" dirty="0">
                <a:solidFill>
                  <a:schemeClr val="tx1"/>
                </a:solidFill>
                <a:effectLst/>
                <a:latin typeface="Calibri"/>
                <a:ea typeface="+mn-ea"/>
                <a:cs typeface="+mn-cs"/>
              </a:rPr>
              <a:t>When Moses sought to lead the people from his own strength, he failed miserably (Exodus 2:14). Forty years later, when he was not seeking a position of leadership, God called him. The vision of delivering God’s people from captivity and establishing them in the Promised Land also originated in God.</a:t>
            </a:r>
          </a:p>
          <a:p>
            <a:r>
              <a:rPr lang="en-US" sz="1200" b="1" i="1" kern="1200" dirty="0">
                <a:solidFill>
                  <a:schemeClr val="tx1"/>
                </a:solidFill>
                <a:effectLst/>
                <a:latin typeface="Calibri"/>
                <a:ea typeface="+mn-ea"/>
                <a:cs typeface="+mn-cs"/>
              </a:rPr>
              <a:t>When the LORD saw that he had gone over to look, God called to him from within the bush, “Moses! Moses!” And Moses said “Here I am.” — Exodus 3:4</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10</a:t>
            </a:fld>
            <a:endParaRPr lang="en-US"/>
          </a:p>
        </p:txBody>
      </p:sp>
    </p:spTree>
    <p:extLst>
      <p:ext uri="{BB962C8B-B14F-4D97-AF65-F5344CB8AC3E}">
        <p14:creationId xmlns:p14="http://schemas.microsoft.com/office/powerpoint/2010/main" val="1436665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SPIRITUAL LEADERSHIP IS EXERCISED WITH AUTHORITY FROM GOD</a:t>
            </a:r>
          </a:p>
          <a:p>
            <a:r>
              <a:rPr lang="en-US" sz="1200" b="1" kern="1200" dirty="0">
                <a:solidFill>
                  <a:schemeClr val="tx1"/>
                </a:solidFill>
                <a:effectLst/>
                <a:latin typeface="Calibri"/>
                <a:ea typeface="+mn-ea"/>
                <a:cs typeface="+mn-cs"/>
              </a:rPr>
              <a:t>The fundamental diﬀerence from Moses’ attempt to lead before he spent forty years in the desert was the source of his authority after God called him from the burning bush. </a:t>
            </a:r>
          </a:p>
          <a:p>
            <a:endParaRPr lang="en-US" sz="1200" b="1" kern="1200" dirty="0">
              <a:solidFill>
                <a:schemeClr val="tx1"/>
              </a:solidFill>
              <a:effectLst/>
              <a:latin typeface="Calibri"/>
              <a:ea typeface="+mn-ea"/>
              <a:cs typeface="+mn-cs"/>
            </a:endParaRPr>
          </a:p>
          <a:p>
            <a:r>
              <a:rPr lang="en-US" sz="1200" b="1" i="1" kern="1200" dirty="0">
                <a:solidFill>
                  <a:schemeClr val="tx1"/>
                </a:solidFill>
                <a:effectLst/>
                <a:latin typeface="Calibri"/>
                <a:ea typeface="+mn-ea"/>
                <a:cs typeface="+mn-cs"/>
              </a:rPr>
              <a:t>So Moses took his wife and sons, put them on a donkey and started back to Egypt. And he took the staff of God in his hand. —Exodus 4:20</a:t>
            </a:r>
          </a:p>
          <a:p>
            <a:endParaRPr lang="en-US" sz="1200" b="1" i="1"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The staﬀ of God was the instrument by which God displayed His power to Moses, to the Israelites, and to the court of Pharaoh. Moses held it for the rest of his life, and it represented God’s authority that came from God’s calling.</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11</a:t>
            </a:fld>
            <a:endParaRPr lang="en-US"/>
          </a:p>
        </p:txBody>
      </p:sp>
    </p:spTree>
    <p:extLst>
      <p:ext uri="{BB962C8B-B14F-4D97-AF65-F5344CB8AC3E}">
        <p14:creationId xmlns:p14="http://schemas.microsoft.com/office/powerpoint/2010/main" val="1611489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SPIRITUAL LEADERSHIP REFLECTS THE CHARACTER OF GOD</a:t>
            </a:r>
          </a:p>
          <a:p>
            <a:r>
              <a:rPr lang="en-US" sz="1200" b="1" kern="1200" dirty="0">
                <a:solidFill>
                  <a:schemeClr val="tx1"/>
                </a:solidFill>
                <a:effectLst/>
                <a:latin typeface="Calibri"/>
                <a:ea typeface="+mn-ea"/>
                <a:cs typeface="+mn-cs"/>
              </a:rPr>
              <a:t>As Moses continued to exercise spiritual leadership, he grew more intimate with God and reflected His character. </a:t>
            </a:r>
          </a:p>
          <a:p>
            <a:endParaRPr lang="en-US" sz="1200" b="1" kern="1200" dirty="0">
              <a:solidFill>
                <a:schemeClr val="tx1"/>
              </a:solidFill>
              <a:effectLst/>
              <a:latin typeface="Calibri"/>
              <a:ea typeface="+mn-ea"/>
              <a:cs typeface="+mn-cs"/>
            </a:endParaRPr>
          </a:p>
          <a:p>
            <a:r>
              <a:rPr lang="en-US" sz="1200" b="1" i="1" kern="1200" dirty="0">
                <a:solidFill>
                  <a:schemeClr val="tx1"/>
                </a:solidFill>
                <a:effectLst/>
                <a:latin typeface="Calibri"/>
                <a:ea typeface="+mn-ea"/>
                <a:cs typeface="+mn-cs"/>
              </a:rPr>
              <a:t>Now Moses was a very humble man, more humble than anyone else on the face of the earth.  —Numbers 12:3</a:t>
            </a:r>
          </a:p>
          <a:p>
            <a:endParaRPr lang="en-US" sz="1200" b="1" i="1"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This particular aspect of spiritual leadership took longer to manifest in Moses and was the result of a long-term relationship of intimacy with God.</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12</a:t>
            </a:fld>
            <a:endParaRPr lang="en-US"/>
          </a:p>
        </p:txBody>
      </p:sp>
    </p:spTree>
    <p:extLst>
      <p:ext uri="{BB962C8B-B14F-4D97-AF65-F5344CB8AC3E}">
        <p14:creationId xmlns:p14="http://schemas.microsoft.com/office/powerpoint/2010/main" val="142176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13</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 xmlns:ma14="http://schemas.microsoft.com/office/mac/drawingml/2011/main" val="1"/>
            </a:ext>
          </a:extLst>
        </p:spPr>
      </p:sp>
      <p:sp>
        <p:nvSpPr>
          <p:cNvPr id="92163" name="Rectangle 3"/>
          <p:cNvSpPr>
            <a:spLocks noGrp="1" noChangeArrowheads="1"/>
          </p:cNvSpPr>
          <p:nvPr>
            <p:ph type="body" idx="1"/>
          </p:nvPr>
        </p:nvSpPr>
        <p:spPr/>
        <p:txBody>
          <a:bodyPr/>
          <a:lstStyle/>
          <a:p>
            <a:r>
              <a:rPr lang="en-US" sz="1200" b="1" kern="1200" dirty="0">
                <a:solidFill>
                  <a:schemeClr val="tx1"/>
                </a:solidFill>
                <a:effectLst/>
                <a:latin typeface="Calibri"/>
                <a:ea typeface="+mn-ea"/>
                <a:cs typeface="+mn-cs"/>
              </a:rPr>
              <a:t>NATURAL AND SPIRITUAL LEADERS</a:t>
            </a:r>
          </a:p>
          <a:p>
            <a:r>
              <a:rPr lang="en-US" sz="1200" b="1" kern="1200" dirty="0">
                <a:solidFill>
                  <a:schemeClr val="tx1"/>
                </a:solidFill>
                <a:effectLst/>
                <a:latin typeface="Calibri"/>
                <a:ea typeface="+mn-ea"/>
                <a:cs typeface="+mn-cs"/>
              </a:rPr>
              <a:t>One of the most asked questions in leadership is whether leaders are born or made. In other words, are leadership traits natural or acquired? The answer is that while there are natural personality traits that facilitate leadership, the skills and abilities necessary for the exercise of leadership are learned over the course of the leader’s life.</a:t>
            </a:r>
          </a:p>
          <a:p>
            <a:r>
              <a:rPr lang="en-US" sz="1200" b="1" kern="1200" dirty="0">
                <a:solidFill>
                  <a:schemeClr val="tx1"/>
                </a:solidFill>
                <a:effectLst/>
                <a:latin typeface="Calibri"/>
                <a:ea typeface="+mn-ea"/>
                <a:cs typeface="+mn-cs"/>
              </a:rPr>
              <a:t>Natural and spiritual leaders have God-given personality traits and acquired abilities to lead others and accomplish the vision. Spiritual leaders also have added skills given by the Holy Spirit. A comparison chart between natural and spiritual leaders includes the following</a:t>
            </a:r>
            <a:r>
              <a:rPr lang="en-US" sz="1200" b="1" kern="1200" baseline="30000" dirty="0">
                <a:solidFill>
                  <a:schemeClr val="tx1"/>
                </a:solidFill>
                <a:effectLst/>
                <a:latin typeface="Calibri"/>
                <a:ea typeface="+mn-ea"/>
                <a:cs typeface="+mn-cs"/>
              </a:rPr>
              <a:t>4</a:t>
            </a:r>
            <a:r>
              <a:rPr lang="en-US" sz="1200" b="1" kern="1200" dirty="0">
                <a:solidFill>
                  <a:schemeClr val="tx1"/>
                </a:solidFill>
                <a:effectLst/>
                <a:latin typeface="Calibri"/>
                <a:ea typeface="+mn-ea"/>
                <a:cs typeface="+mn-cs"/>
              </a:rPr>
              <a:t>:</a:t>
            </a:r>
          </a:p>
        </p:txBody>
      </p:sp>
    </p:spTree>
    <p:extLst>
      <p:ext uri="{BB962C8B-B14F-4D97-AF65-F5344CB8AC3E}">
        <p14:creationId xmlns:p14="http://schemas.microsoft.com/office/powerpoint/2010/main" val="3305543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14</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 xmlns:ma14="http://schemas.microsoft.com/office/mac/drawingml/2011/main" val="1"/>
            </a:ext>
          </a:extLst>
        </p:spPr>
      </p:sp>
      <p:sp>
        <p:nvSpPr>
          <p:cNvPr id="92163" name="Rectangle 3"/>
          <p:cNvSpPr>
            <a:spLocks noGrp="1" noChangeArrowheads="1"/>
          </p:cNvSpPr>
          <p:nvPr>
            <p:ph type="body" idx="1"/>
          </p:nvPr>
        </p:nvSpPr>
        <p:spPr/>
        <p:txBody>
          <a:bodyPr/>
          <a:lstStyle/>
          <a:p>
            <a:endParaRPr lang="en-US" sz="1200" b="0" i="0" u="none" strike="noStrike" kern="1200" baseline="0" dirty="0">
              <a:solidFill>
                <a:schemeClr val="tx1"/>
              </a:solidFill>
              <a:latin typeface="Calibri"/>
              <a:ea typeface="+mn-ea"/>
              <a:cs typeface="+mn-cs"/>
            </a:endParaRPr>
          </a:p>
        </p:txBody>
      </p:sp>
    </p:spTree>
    <p:extLst>
      <p:ext uri="{BB962C8B-B14F-4D97-AF65-F5344CB8AC3E}">
        <p14:creationId xmlns:p14="http://schemas.microsoft.com/office/powerpoint/2010/main" val="1594024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15</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ma14="http://schemas.microsoft.com/office/mac/drawingml/2011/main" xmlns="" val="1"/>
            </a:ext>
          </a:extLst>
        </p:spPr>
      </p:sp>
      <p:sp>
        <p:nvSpPr>
          <p:cNvPr id="92163" name="Rectangle 3"/>
          <p:cNvSpPr>
            <a:spLocks noGrp="1" noChangeArrowheads="1"/>
          </p:cNvSpPr>
          <p:nvPr>
            <p:ph type="body" idx="1"/>
          </p:nvPr>
        </p:nvSpPr>
        <p:spPr/>
        <p:txBody>
          <a:bodyPr/>
          <a:lstStyle/>
          <a:p>
            <a:endParaRPr lang="en-US" sz="1200" b="1" kern="1200" dirty="0">
              <a:solidFill>
                <a:schemeClr val="tx1"/>
              </a:solidFill>
              <a:effectLst/>
              <a:latin typeface="Calibri"/>
              <a:ea typeface="+mn-ea"/>
              <a:cs typeface="+mn-cs"/>
            </a:endParaRPr>
          </a:p>
        </p:txBody>
      </p:sp>
    </p:spTree>
    <p:extLst>
      <p:ext uri="{BB962C8B-B14F-4D97-AF65-F5344CB8AC3E}">
        <p14:creationId xmlns:p14="http://schemas.microsoft.com/office/powerpoint/2010/main" val="2952675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96875" y="692150"/>
            <a:ext cx="6154738" cy="3462338"/>
          </a:xfrm>
          <a:ln/>
        </p:spPr>
      </p:sp>
      <p:sp>
        <p:nvSpPr>
          <p:cNvPr id="46083" name="Notes Placeholder 2"/>
          <p:cNvSpPr>
            <a:spLocks noGrp="1"/>
          </p:cNvSpPr>
          <p:nvPr>
            <p:ph type="body" idx="1"/>
          </p:nvPr>
        </p:nvSpPr>
        <p:spPr>
          <a:noFill/>
          <a:ln/>
        </p:spPr>
        <p:txBody>
          <a:bodyPr/>
          <a:lstStyle/>
          <a:p>
            <a:endParaRPr lang="en-US" dirty="0"/>
          </a:p>
        </p:txBody>
      </p:sp>
      <p:sp>
        <p:nvSpPr>
          <p:cNvPr id="46084" name="Slide Number Placeholder 3"/>
          <p:cNvSpPr>
            <a:spLocks noGrp="1"/>
          </p:cNvSpPr>
          <p:nvPr>
            <p:ph type="sldNum" sz="quarter" idx="5"/>
          </p:nvPr>
        </p:nvSpPr>
        <p:spPr>
          <a:noFill/>
        </p:spPr>
        <p:txBody>
          <a:bodyPr/>
          <a:lstStyle/>
          <a:p>
            <a:fld id="{246A9538-15B0-4B39-B668-BFA3A0100FCD}" type="slidenum">
              <a:rPr lang="en-US"/>
              <a:pPr/>
              <a:t>16</a:t>
            </a:fld>
            <a:endParaRPr lang="en-US"/>
          </a:p>
        </p:txBody>
      </p:sp>
    </p:spTree>
    <p:extLst>
      <p:ext uri="{BB962C8B-B14F-4D97-AF65-F5344CB8AC3E}">
        <p14:creationId xmlns:p14="http://schemas.microsoft.com/office/powerpoint/2010/main" val="2438838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New Roman" pitchFamily="18" charset="0"/>
                <a:ea typeface="ＭＳ Ｐゴシック" charset="0"/>
                <a:cs typeface="+mn-cs"/>
              </a:rPr>
              <a:t>SERVANT LEADERSHIP DEFINED</a:t>
            </a:r>
          </a:p>
          <a:p>
            <a:r>
              <a:rPr lang="en-US" sz="1200" b="1" kern="1200" dirty="0">
                <a:solidFill>
                  <a:schemeClr val="tx1"/>
                </a:solidFill>
                <a:effectLst/>
                <a:latin typeface="Calibri"/>
                <a:ea typeface="+mn-ea"/>
                <a:cs typeface="+mn-cs"/>
              </a:rPr>
              <a:t>Although this model has become popular only recently, two thousand years ago, Jesus left the glory of His heavenly throne and assumed the position of a servant on our behalf.</a:t>
            </a:r>
          </a:p>
          <a:p>
            <a:r>
              <a:rPr lang="en-US" sz="1200" b="1" i="1" kern="1200" dirty="0">
                <a:solidFill>
                  <a:schemeClr val="tx1"/>
                </a:solidFill>
                <a:effectLst/>
                <a:latin typeface="Calibri"/>
                <a:ea typeface="+mn-ea"/>
                <a:cs typeface="+mn-cs"/>
              </a:rPr>
              <a:t>Who, being in very nature God, did not consider equality with God something to be used to his own advantage; rather, He made Himself nothing by taking the very nature of a servant. —Philippians 2:6–7, TNIV</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17</a:t>
            </a:fld>
            <a:endParaRPr lang="en-US" dirty="0"/>
          </a:p>
        </p:txBody>
      </p:sp>
    </p:spTree>
    <p:extLst>
      <p:ext uri="{BB962C8B-B14F-4D97-AF65-F5344CB8AC3E}">
        <p14:creationId xmlns:p14="http://schemas.microsoft.com/office/powerpoint/2010/main" val="2262384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New Roman" pitchFamily="18" charset="0"/>
                <a:ea typeface="ＭＳ Ｐゴシック" charset="0"/>
                <a:cs typeface="+mn-cs"/>
              </a:rPr>
              <a:t>SERVANT LEADERSHIP DEFINED</a:t>
            </a:r>
          </a:p>
          <a:p>
            <a:endParaRPr lang="en-US" sz="1200" b="1"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Jesus led through service and thus provided His disciples with a model of leadership based on service to God and to others. He said,</a:t>
            </a:r>
          </a:p>
          <a:p>
            <a:r>
              <a:rPr lang="en-US" sz="1200" b="1" i="1" kern="1200" dirty="0">
                <a:solidFill>
                  <a:schemeClr val="tx1"/>
                </a:solidFill>
                <a:effectLst/>
                <a:latin typeface="Calibri"/>
                <a:ea typeface="+mn-ea"/>
                <a:cs typeface="+mn-cs"/>
              </a:rPr>
              <a:t>And whosoever would be first among you, shall be servant of all.— Mark 10: 44 ASV</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18</a:t>
            </a:fld>
            <a:endParaRPr lang="en-US" dirty="0"/>
          </a:p>
        </p:txBody>
      </p:sp>
    </p:spTree>
    <p:extLst>
      <p:ext uri="{BB962C8B-B14F-4D97-AF65-F5344CB8AC3E}">
        <p14:creationId xmlns:p14="http://schemas.microsoft.com/office/powerpoint/2010/main" val="1823325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THE BIBLICAL MODEL OF SERVANT LEADERSHIP</a:t>
            </a:r>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Jesus led by being a servant to all and taught His disciples to imitate Him and lead in the same fashion. The most important occasion when Jesus modelled servant leadership for the disciples, and for us, was when He washed the feet of His twelve most intimate disciples. We will look closely at this biblical narrative.</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19</a:t>
            </a:fld>
            <a:endParaRPr lang="en-US"/>
          </a:p>
        </p:txBody>
      </p:sp>
    </p:spTree>
    <p:extLst>
      <p:ext uri="{BB962C8B-B14F-4D97-AF65-F5344CB8AC3E}">
        <p14:creationId xmlns:p14="http://schemas.microsoft.com/office/powerpoint/2010/main" val="90301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a:t>
            </a:fld>
            <a:endParaRPr lang="en-US"/>
          </a:p>
        </p:txBody>
      </p:sp>
    </p:spTree>
    <p:extLst>
      <p:ext uri="{BB962C8B-B14F-4D97-AF65-F5344CB8AC3E}">
        <p14:creationId xmlns:p14="http://schemas.microsoft.com/office/powerpoint/2010/main" val="755326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THE FOUNDATION—SECURITY</a:t>
            </a:r>
            <a:endParaRPr lang="en-US" sz="1200" kern="1200" dirty="0">
              <a:solidFill>
                <a:schemeClr val="tx1"/>
              </a:solidFill>
              <a:effectLst/>
              <a:latin typeface="Calibri"/>
              <a:ea typeface="+mn-ea"/>
              <a:cs typeface="+mn-cs"/>
            </a:endParaRPr>
          </a:p>
          <a:p>
            <a:pPr marL="0" indent="0">
              <a:buFont typeface="Arial" panose="020B0604020202020204" pitchFamily="34" charset="0"/>
              <a:buNone/>
            </a:pPr>
            <a:r>
              <a:rPr lang="en-US" sz="1200" b="1" kern="1200" dirty="0">
                <a:solidFill>
                  <a:schemeClr val="tx1"/>
                </a:solidFill>
                <a:effectLst/>
                <a:latin typeface="Calibri"/>
                <a:ea typeface="+mn-ea"/>
                <a:cs typeface="+mn-cs"/>
              </a:rPr>
              <a:t>Before we examine the washing of the disciples’ feet itself, it is important to realize that Jesus was only able to take the role of servant and perform this humble act because He was secure.</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Jesus was secure in His relationship with God.</a:t>
            </a:r>
          </a:p>
          <a:p>
            <a:pPr marL="0" indent="0">
              <a:buFont typeface="Arial" panose="020B0604020202020204" pitchFamily="34" charset="0"/>
              <a:buNone/>
            </a:pPr>
            <a:r>
              <a:rPr lang="en-US" sz="1200" b="1" i="1" kern="1200" dirty="0">
                <a:solidFill>
                  <a:schemeClr val="tx1"/>
                </a:solidFill>
                <a:effectLst/>
                <a:latin typeface="Calibri"/>
                <a:ea typeface="+mn-ea"/>
                <a:cs typeface="+mn-cs"/>
              </a:rPr>
              <a:t>“. . . I am in the Father and the Father is in Me” —John 14:11</a:t>
            </a:r>
          </a:p>
          <a:p>
            <a:endParaRPr lang="en-US" dirty="0">
              <a:latin typeface="Times New Roman" charset="0"/>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20</a:t>
            </a:fld>
            <a:endParaRPr lang="en-US"/>
          </a:p>
        </p:txBody>
      </p:sp>
    </p:spTree>
    <p:extLst>
      <p:ext uri="{BB962C8B-B14F-4D97-AF65-F5344CB8AC3E}">
        <p14:creationId xmlns:p14="http://schemas.microsoft.com/office/powerpoint/2010/main" val="1791301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THE MOTIVATION—LOVE</a:t>
            </a:r>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Why did Jesus wash His disciples’ feet? The most common answer is that He wanted to teach them a lesson about leadership. However, John tells us it that He did this as an expression of His love for them. Servant leaders serve others not from a sense of duty or to teach lessons, but out of genuine love.</a:t>
            </a:r>
          </a:p>
          <a:p>
            <a:endParaRPr lang="en-US" sz="1200" b="1" kern="1200" dirty="0">
              <a:solidFill>
                <a:schemeClr val="tx1"/>
              </a:solidFill>
              <a:effectLst/>
              <a:latin typeface="Calibri"/>
              <a:ea typeface="+mn-ea"/>
              <a:cs typeface="+mn-cs"/>
            </a:endParaRPr>
          </a:p>
          <a:p>
            <a:r>
              <a:rPr lang="en-US" sz="1200" b="1" i="1" kern="1200" dirty="0">
                <a:solidFill>
                  <a:schemeClr val="tx1"/>
                </a:solidFill>
                <a:effectLst/>
                <a:latin typeface="Calibri"/>
                <a:ea typeface="+mn-ea"/>
                <a:cs typeface="+mn-cs"/>
              </a:rPr>
              <a:t>Having loved His own who were in the world, He loved them to the end.  —John 13:1</a:t>
            </a:r>
          </a:p>
          <a:p>
            <a:endParaRPr lang="en-US" dirty="0">
              <a:latin typeface="Times New Roman" charset="0"/>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21</a:t>
            </a:fld>
            <a:endParaRPr lang="en-US"/>
          </a:p>
        </p:txBody>
      </p:sp>
    </p:spTree>
    <p:extLst>
      <p:ext uri="{BB962C8B-B14F-4D97-AF65-F5344CB8AC3E}">
        <p14:creationId xmlns:p14="http://schemas.microsoft.com/office/powerpoint/2010/main" val="752124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THE EXAMPLE—ACTION</a:t>
            </a:r>
          </a:p>
          <a:p>
            <a:r>
              <a:rPr lang="en-US" sz="1200" b="1" kern="1200" dirty="0">
                <a:solidFill>
                  <a:schemeClr val="tx1"/>
                </a:solidFill>
                <a:effectLst/>
                <a:latin typeface="Calibri"/>
                <a:ea typeface="+mn-ea"/>
                <a:cs typeface="+mn-cs"/>
              </a:rPr>
              <a:t>Now we come to the actual event around the table in a Jerusalem dining room. Let us carefully examine the narrative.</a:t>
            </a:r>
          </a:p>
          <a:p>
            <a:endParaRPr lang="en-US" sz="1200" b="1" kern="1200" dirty="0">
              <a:solidFill>
                <a:schemeClr val="tx1"/>
              </a:solidFill>
              <a:effectLst/>
              <a:latin typeface="Calibri"/>
              <a:ea typeface="+mn-ea"/>
              <a:cs typeface="+mn-cs"/>
            </a:endParaRPr>
          </a:p>
          <a:p>
            <a:r>
              <a:rPr lang="en-US" sz="1200" b="1" i="1" kern="1200" dirty="0">
                <a:solidFill>
                  <a:schemeClr val="tx1"/>
                </a:solidFill>
                <a:effectLst/>
                <a:latin typeface="Calibri"/>
                <a:ea typeface="+mn-ea"/>
                <a:cs typeface="+mn-cs"/>
              </a:rPr>
              <a:t>[Jesus] got up from the table, took off His outer robe, and tied a towel around Himself. Then He poured water into a basin and began to wash the disciples’ feet and to wipe them with the towel that was tied around Him. —John 13:4–5, NRSV</a:t>
            </a:r>
          </a:p>
          <a:p>
            <a:endParaRPr lang="en-US" sz="1200" b="1" i="0" u="none" strike="noStrike" kern="1200" baseline="0" dirty="0">
              <a:solidFill>
                <a:schemeClr val="tx1"/>
              </a:solidFill>
              <a:latin typeface="Times New Roman" pitchFamily="18" charset="0"/>
              <a:ea typeface="ＭＳ Ｐゴシック" charset="0"/>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22</a:t>
            </a:fld>
            <a:endParaRPr lang="en-US" dirty="0"/>
          </a:p>
        </p:txBody>
      </p:sp>
    </p:spTree>
    <p:extLst>
      <p:ext uri="{BB962C8B-B14F-4D97-AF65-F5344CB8AC3E}">
        <p14:creationId xmlns:p14="http://schemas.microsoft.com/office/powerpoint/2010/main" val="3253000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THE EXAMPLE—ACTION</a:t>
            </a:r>
          </a:p>
          <a:p>
            <a:r>
              <a:rPr lang="en-US" sz="1200" b="1" kern="1200" dirty="0">
                <a:solidFill>
                  <a:schemeClr val="tx1"/>
                </a:solidFill>
                <a:effectLst/>
                <a:latin typeface="Calibri"/>
                <a:ea typeface="+mn-ea"/>
                <a:cs typeface="+mn-cs"/>
              </a:rPr>
              <a:t>It is clear that Jesus takes the role of a house slave. The washing of feet was a humble act that only the lowest servants did. The Master’s action challenged the culture of the day and certainly shocked the disciples, as we can see by Peter’s initial reaction.</a:t>
            </a:r>
          </a:p>
          <a:p>
            <a:endParaRPr lang="en-US" sz="1200" b="1" kern="1200" dirty="0">
              <a:solidFill>
                <a:schemeClr val="tx1"/>
              </a:solidFill>
              <a:effectLst/>
              <a:latin typeface="Calibri"/>
              <a:ea typeface="+mn-ea"/>
              <a:cs typeface="+mn-cs"/>
            </a:endParaRPr>
          </a:p>
          <a:p>
            <a:r>
              <a:rPr lang="en-US" sz="1200" b="1" i="1" kern="1200" dirty="0">
                <a:solidFill>
                  <a:schemeClr val="tx1"/>
                </a:solidFill>
                <a:effectLst/>
                <a:latin typeface="Calibri"/>
                <a:ea typeface="+mn-ea"/>
                <a:cs typeface="+mn-cs"/>
              </a:rPr>
              <a:t>“You call Me ‘Teacher’ and ‘Lord’ and rightly so, for that is what I am. Now that I, your Lord and Teacher, have washed your feet, you also should wash one another’s feet. I have set you an example that you should do as I have done for you.”—John 13:13–15</a:t>
            </a:r>
          </a:p>
          <a:p>
            <a:endParaRPr lang="en-US" sz="1200" b="1" i="1"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Jesus was recognized as Master and Teacher. He knew this clearly, as did the disciples. Jesus’ action held greater significance than washing dirty feet. It was an attitude of serving when one was not required to do so.</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23</a:t>
            </a:fld>
            <a:endParaRPr lang="en-US" dirty="0"/>
          </a:p>
        </p:txBody>
      </p:sp>
    </p:spTree>
    <p:extLst>
      <p:ext uri="{BB962C8B-B14F-4D97-AF65-F5344CB8AC3E}">
        <p14:creationId xmlns:p14="http://schemas.microsoft.com/office/powerpoint/2010/main" val="744739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THE POWER OF LOVE</a:t>
            </a:r>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Jesus washed the disciples’ feet out of perfect love for them. The apostle Paul wrote to the Church in Corinth and powerfully described this kind of love.</a:t>
            </a:r>
          </a:p>
          <a:p>
            <a:endParaRPr lang="en-US" sz="1200" b="1" kern="1200" dirty="0">
              <a:solidFill>
                <a:schemeClr val="tx1"/>
              </a:solidFill>
              <a:effectLst/>
              <a:latin typeface="Calibri"/>
              <a:ea typeface="+mn-ea"/>
              <a:cs typeface="+mn-cs"/>
            </a:endParaRPr>
          </a:p>
          <a:p>
            <a:r>
              <a:rPr lang="en-US" sz="1200" b="1" i="1" kern="1200" dirty="0">
                <a:solidFill>
                  <a:schemeClr val="tx1"/>
                </a:solidFill>
                <a:effectLst/>
                <a:latin typeface="Calibri"/>
                <a:ea typeface="+mn-ea"/>
                <a:cs typeface="+mn-cs"/>
              </a:rPr>
              <a:t>Love is patient, love is kind, and is not jealous; love does not brag and is not arrogant, does not act unbecomingly; it does not seek its own, is not provoked, does not take into account a wrong suffered, does not rejoice in unrighteousness, but rejoices with the truth; bears all things, believes all things, hopes all things, endures all things. Love never fails. —1 Corinthians 13:4–8, NASB</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24</a:t>
            </a:fld>
            <a:endParaRPr lang="en-US"/>
          </a:p>
        </p:txBody>
      </p:sp>
    </p:spTree>
    <p:extLst>
      <p:ext uri="{BB962C8B-B14F-4D97-AF65-F5344CB8AC3E}">
        <p14:creationId xmlns:p14="http://schemas.microsoft.com/office/powerpoint/2010/main" val="507116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THE POWER OF LOVE</a:t>
            </a:r>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Jesus washed the disciples’ feet out of perfect love for them. The apostle Paul wrote to the Church in Corinth and powerfully described this kind of love.</a:t>
            </a:r>
          </a:p>
          <a:p>
            <a:endParaRPr lang="en-US" sz="1200" b="1" kern="1200" dirty="0">
              <a:solidFill>
                <a:schemeClr val="tx1"/>
              </a:solidFill>
              <a:effectLst/>
              <a:latin typeface="Calibri"/>
              <a:ea typeface="+mn-ea"/>
              <a:cs typeface="+mn-cs"/>
            </a:endParaRPr>
          </a:p>
          <a:p>
            <a:r>
              <a:rPr lang="en-US" sz="1200" b="1" i="1" kern="1200" dirty="0">
                <a:solidFill>
                  <a:schemeClr val="tx1"/>
                </a:solidFill>
                <a:effectLst/>
                <a:latin typeface="Calibri"/>
                <a:ea typeface="+mn-ea"/>
                <a:cs typeface="+mn-cs"/>
              </a:rPr>
              <a:t>Love is patient, love is kind, and is not jealous; love does not brag and is not arrogant, does not act unbecomingly; it does not seek its own, is not provoked, does not take into account a wrong suffered, does not rejoice in unrighteousness, but rejoices with the truth; bears all things, believes all things, hopes all things, endures all things. Love never fails. —1 Corinthians 13:4–8, NASB</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25</a:t>
            </a:fld>
            <a:endParaRPr lang="en-US"/>
          </a:p>
        </p:txBody>
      </p:sp>
    </p:spTree>
    <p:extLst>
      <p:ext uri="{BB962C8B-B14F-4D97-AF65-F5344CB8AC3E}">
        <p14:creationId xmlns:p14="http://schemas.microsoft.com/office/powerpoint/2010/main" val="1367022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pPr marL="0" marR="0" indent="0" algn="just" defTabSz="914400" rtl="0" eaLnBrk="0" fontAlgn="base" latinLnBrk="0" hangingPunct="0">
              <a:lnSpc>
                <a:spcPct val="100000"/>
              </a:lnSpc>
              <a:spcBef>
                <a:spcPts val="0"/>
              </a:spcBef>
              <a:spcAft>
                <a:spcPts val="600"/>
              </a:spcAft>
              <a:buClrTx/>
              <a:buSzTx/>
              <a:buFont typeface="Arial"/>
              <a:buNone/>
              <a:tabLst/>
              <a:defRPr/>
            </a:pPr>
            <a:r>
              <a:rPr lang="en-US" sz="1200" b="1" dirty="0">
                <a:effectLst/>
                <a:latin typeface="Times New Roman"/>
                <a:ea typeface="Times New Roman"/>
              </a:rPr>
              <a:t>WORKSHOP</a:t>
            </a:r>
          </a:p>
          <a:p>
            <a:r>
              <a:rPr lang="en-US" sz="1200" b="1" kern="1200" dirty="0">
                <a:solidFill>
                  <a:schemeClr val="tx1"/>
                </a:solidFill>
                <a:effectLst/>
                <a:latin typeface="Calibri"/>
                <a:ea typeface="+mn-ea"/>
                <a:cs typeface="+mn-cs"/>
              </a:rPr>
              <a:t>To help us understand the full power of Christ’s love in servant leadership, let us read again the text of 1 Corinthians, but we will substitute the word “love” for “Christ.” These are also the practical qualities and characteristics required of a servant leader who is seeking to follow in the steps of Jesus.</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Christ is patient; Christ is kind; He is not jealous.</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Christ does not brag and is not arrogant.</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Christ does not act unbecomingly; He does not seek His own.</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Christ is not provoked, does not take into account a wrong suffered.</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Christ does not rejoice in unrighteousness, but rejoices with the truth.</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Christ bears all things; He believes all things, hopes all things, and endures all things.</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Christ never fails.</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26</a:t>
            </a:fld>
            <a:endParaRPr lang="en-US"/>
          </a:p>
        </p:txBody>
      </p:sp>
    </p:spTree>
    <p:extLst>
      <p:ext uri="{BB962C8B-B14F-4D97-AF65-F5344CB8AC3E}">
        <p14:creationId xmlns:p14="http://schemas.microsoft.com/office/powerpoint/2010/main" val="2259231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pPr marL="0" marR="0" indent="0" algn="just" defTabSz="914400" rtl="0" eaLnBrk="0" fontAlgn="base" latinLnBrk="0" hangingPunct="0">
              <a:lnSpc>
                <a:spcPct val="100000"/>
              </a:lnSpc>
              <a:spcBef>
                <a:spcPts val="0"/>
              </a:spcBef>
              <a:spcAft>
                <a:spcPts val="600"/>
              </a:spcAft>
              <a:buClrTx/>
              <a:buSzTx/>
              <a:buFont typeface="Arial"/>
              <a:buNone/>
              <a:tabLst/>
              <a:defRPr/>
            </a:pPr>
            <a:r>
              <a:rPr lang="en-US" sz="1200" b="1" dirty="0">
                <a:effectLst/>
                <a:latin typeface="Times New Roman"/>
                <a:ea typeface="Times New Roman"/>
              </a:rPr>
              <a:t>WORKSHOP (CONTINUED FROM LAST SLIDE)</a:t>
            </a:r>
          </a:p>
          <a:p>
            <a:r>
              <a:rPr lang="en-US" sz="1200" b="1" kern="1200" dirty="0">
                <a:solidFill>
                  <a:schemeClr val="tx1"/>
                </a:solidFill>
                <a:effectLst/>
                <a:latin typeface="Calibri"/>
                <a:ea typeface="+mn-ea"/>
                <a:cs typeface="+mn-cs"/>
              </a:rPr>
              <a:t>Jesus’ words to the disciples were “do like I have done to you.” Read the text again, but this time, put your own name in the blank. Then reflect on what you just said. How do you measure up to the standard of Christ’s love?</a:t>
            </a:r>
          </a:p>
          <a:p>
            <a:r>
              <a:rPr lang="en-US" sz="1200" b="1" u="sng" kern="1200" dirty="0">
                <a:solidFill>
                  <a:schemeClr val="tx1"/>
                </a:solidFill>
                <a:effectLst/>
                <a:latin typeface="Calibri"/>
                <a:ea typeface="+mn-ea"/>
                <a:cs typeface="+mn-cs"/>
              </a:rPr>
              <a:t>                      </a:t>
            </a:r>
            <a:r>
              <a:rPr lang="en-US" sz="1200" b="1" kern="1200" dirty="0">
                <a:solidFill>
                  <a:schemeClr val="tx1"/>
                </a:solidFill>
                <a:effectLst/>
                <a:latin typeface="Calibri"/>
                <a:ea typeface="+mn-ea"/>
                <a:cs typeface="+mn-cs"/>
              </a:rPr>
              <a:t> is </a:t>
            </a:r>
            <a:r>
              <a:rPr lang="en-US" sz="1200" b="1" u="sng" kern="1200" dirty="0">
                <a:solidFill>
                  <a:schemeClr val="tx1"/>
                </a:solidFill>
                <a:effectLst/>
                <a:latin typeface="Calibri"/>
                <a:ea typeface="+mn-ea"/>
                <a:cs typeface="+mn-cs"/>
              </a:rPr>
              <a:t>                      </a:t>
            </a:r>
            <a:r>
              <a:rPr lang="en-US" sz="1200" b="1" kern="1200" dirty="0">
                <a:solidFill>
                  <a:schemeClr val="tx1"/>
                </a:solidFill>
                <a:effectLst/>
                <a:latin typeface="Calibri"/>
                <a:ea typeface="+mn-ea"/>
                <a:cs typeface="+mn-cs"/>
              </a:rPr>
              <a:t>  ;  is kind</a:t>
            </a:r>
            <a:r>
              <a:rPr lang="en-US" sz="1200" b="1" u="sng" kern="1200" dirty="0">
                <a:solidFill>
                  <a:schemeClr val="tx1"/>
                </a:solidFill>
                <a:effectLst/>
                <a:latin typeface="Calibri"/>
                <a:ea typeface="+mn-ea"/>
                <a:cs typeface="+mn-cs"/>
              </a:rPr>
              <a:t>                      </a:t>
            </a:r>
            <a:r>
              <a:rPr lang="en-US" sz="1200" b="1" kern="1200" dirty="0">
                <a:solidFill>
                  <a:schemeClr val="tx1"/>
                </a:solidFill>
                <a:effectLst/>
                <a:latin typeface="Calibri"/>
                <a:ea typeface="+mn-ea"/>
                <a:cs typeface="+mn-cs"/>
              </a:rPr>
              <a:t>  is not jealous.</a:t>
            </a:r>
          </a:p>
          <a:p>
            <a:r>
              <a:rPr lang="en-US" sz="1200" b="1" u="sng" kern="1200" dirty="0">
                <a:solidFill>
                  <a:schemeClr val="tx1"/>
                </a:solidFill>
                <a:effectLst/>
                <a:latin typeface="Calibri"/>
                <a:ea typeface="+mn-ea"/>
                <a:cs typeface="+mn-cs"/>
              </a:rPr>
              <a:t>                      </a:t>
            </a:r>
            <a:r>
              <a:rPr lang="en-US" sz="1200" b="1" kern="1200" dirty="0">
                <a:solidFill>
                  <a:schemeClr val="tx1"/>
                </a:solidFill>
                <a:effectLst/>
                <a:latin typeface="Calibri"/>
                <a:ea typeface="+mn-ea"/>
                <a:cs typeface="+mn-cs"/>
              </a:rPr>
              <a:t> does not brag and is not arrogant.</a:t>
            </a:r>
          </a:p>
          <a:p>
            <a:r>
              <a:rPr lang="en-US" sz="1200" b="1" u="sng" kern="1200" dirty="0">
                <a:solidFill>
                  <a:schemeClr val="tx1"/>
                </a:solidFill>
                <a:effectLst/>
                <a:latin typeface="Calibri"/>
                <a:ea typeface="+mn-ea"/>
                <a:cs typeface="+mn-cs"/>
              </a:rPr>
              <a:t>                      </a:t>
            </a:r>
            <a:r>
              <a:rPr lang="en-US" sz="1200" b="1" kern="1200" dirty="0">
                <a:solidFill>
                  <a:schemeClr val="tx1"/>
                </a:solidFill>
                <a:effectLst/>
                <a:latin typeface="Calibri"/>
                <a:ea typeface="+mn-ea"/>
                <a:cs typeface="+mn-cs"/>
              </a:rPr>
              <a:t> does not act unbecomingly; </a:t>
            </a:r>
            <a:r>
              <a:rPr lang="en-US" sz="1200" b="1" u="sng" kern="1200" dirty="0">
                <a:solidFill>
                  <a:schemeClr val="tx1"/>
                </a:solidFill>
                <a:effectLst/>
                <a:latin typeface="Calibri"/>
                <a:ea typeface="+mn-ea"/>
                <a:cs typeface="+mn-cs"/>
              </a:rPr>
              <a:t>                      </a:t>
            </a:r>
            <a:r>
              <a:rPr lang="en-US" sz="1200" b="1" kern="1200" dirty="0">
                <a:solidFill>
                  <a:schemeClr val="tx1"/>
                </a:solidFill>
                <a:effectLst/>
                <a:latin typeface="Calibri"/>
                <a:ea typeface="+mn-ea"/>
                <a:cs typeface="+mn-cs"/>
              </a:rPr>
              <a:t>  does not seek </a:t>
            </a:r>
            <a:r>
              <a:rPr lang="en-US" sz="1200" b="1" u="sng" kern="1200" dirty="0">
                <a:solidFill>
                  <a:schemeClr val="tx1"/>
                </a:solidFill>
                <a:effectLst/>
                <a:latin typeface="Calibri"/>
                <a:ea typeface="+mn-ea"/>
                <a:cs typeface="+mn-cs"/>
              </a:rPr>
              <a:t>                      </a:t>
            </a:r>
            <a:r>
              <a:rPr lang="en-US" sz="1200" b="1" kern="1200" dirty="0">
                <a:solidFill>
                  <a:schemeClr val="tx1"/>
                </a:solidFill>
                <a:effectLst/>
                <a:latin typeface="Calibri"/>
                <a:ea typeface="+mn-ea"/>
                <a:cs typeface="+mn-cs"/>
              </a:rPr>
              <a:t>  own.</a:t>
            </a:r>
          </a:p>
          <a:p>
            <a:r>
              <a:rPr lang="en-US" sz="1200" b="1" u="sng" kern="1200" dirty="0">
                <a:solidFill>
                  <a:schemeClr val="tx1"/>
                </a:solidFill>
                <a:effectLst/>
                <a:latin typeface="Calibri"/>
                <a:ea typeface="+mn-ea"/>
                <a:cs typeface="+mn-cs"/>
              </a:rPr>
              <a:t>                      </a:t>
            </a:r>
            <a:r>
              <a:rPr lang="en-US" sz="1200" b="1" kern="1200" dirty="0">
                <a:solidFill>
                  <a:schemeClr val="tx1"/>
                </a:solidFill>
                <a:effectLst/>
                <a:latin typeface="Calibri"/>
                <a:ea typeface="+mn-ea"/>
                <a:cs typeface="+mn-cs"/>
              </a:rPr>
              <a:t> is not provoked, does not take into account a wrong suﬀered.</a:t>
            </a:r>
          </a:p>
          <a:p>
            <a:r>
              <a:rPr lang="en-US" sz="1200" b="1" u="sng" kern="1200" dirty="0">
                <a:solidFill>
                  <a:schemeClr val="tx1"/>
                </a:solidFill>
                <a:effectLst/>
                <a:latin typeface="Calibri"/>
                <a:ea typeface="+mn-ea"/>
                <a:cs typeface="+mn-cs"/>
              </a:rPr>
              <a:t>                      </a:t>
            </a:r>
            <a:r>
              <a:rPr lang="en-US" sz="1200" b="1" kern="1200" dirty="0">
                <a:solidFill>
                  <a:schemeClr val="tx1"/>
                </a:solidFill>
                <a:effectLst/>
                <a:latin typeface="Calibri"/>
                <a:ea typeface="+mn-ea"/>
                <a:cs typeface="+mn-cs"/>
              </a:rPr>
              <a:t> does not rejoice in unrighteousness, but rejoices with the truth.</a:t>
            </a:r>
          </a:p>
          <a:p>
            <a:r>
              <a:rPr lang="en-US" sz="1200" b="1" u="sng" kern="1200" dirty="0">
                <a:solidFill>
                  <a:schemeClr val="tx1"/>
                </a:solidFill>
                <a:effectLst/>
                <a:latin typeface="Calibri"/>
                <a:ea typeface="+mn-ea"/>
                <a:cs typeface="+mn-cs"/>
              </a:rPr>
              <a:t>                      </a:t>
            </a:r>
            <a:r>
              <a:rPr lang="en-US" sz="1200" b="1" kern="1200" dirty="0">
                <a:solidFill>
                  <a:schemeClr val="tx1"/>
                </a:solidFill>
                <a:effectLst/>
                <a:latin typeface="Calibri"/>
                <a:ea typeface="+mn-ea"/>
                <a:cs typeface="+mn-cs"/>
              </a:rPr>
              <a:t> bears all things; believes all things, hopes all things, and endures all things.</a:t>
            </a:r>
          </a:p>
          <a:p>
            <a:r>
              <a:rPr lang="en-US" sz="1200" b="1" u="sng" kern="1200" dirty="0">
                <a:solidFill>
                  <a:schemeClr val="tx1"/>
                </a:solidFill>
                <a:effectLst/>
                <a:latin typeface="Calibri"/>
                <a:ea typeface="+mn-ea"/>
                <a:cs typeface="+mn-cs"/>
              </a:rPr>
              <a:t>                      </a:t>
            </a:r>
            <a:r>
              <a:rPr lang="en-US" sz="1200" b="1" kern="1200" dirty="0">
                <a:solidFill>
                  <a:schemeClr val="tx1"/>
                </a:solidFill>
                <a:effectLst/>
                <a:latin typeface="Calibri"/>
                <a:ea typeface="+mn-ea"/>
                <a:cs typeface="+mn-cs"/>
              </a:rPr>
              <a:t> never fails.</a:t>
            </a:r>
          </a:p>
          <a:p>
            <a:br>
              <a:rPr lang="en-US" sz="1200" b="1" kern="1200" dirty="0">
                <a:solidFill>
                  <a:schemeClr val="tx1"/>
                </a:solidFill>
                <a:effectLst/>
                <a:latin typeface="Calibri"/>
                <a:ea typeface="+mn-ea"/>
                <a:cs typeface="+mn-cs"/>
              </a:rPr>
            </a:br>
            <a:endParaRPr lang="en-US" sz="1200" b="1"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As you said these words about yourself, perhaps you felt the conviction of the Holy Spirit that your life does not fully measure up to the standard of Christ’s example. We invite you to join ILI leaders around the world in asking God to transform our lives by the power of the Holy Spirit so our leadership would be marked by perfect love.</a:t>
            </a:r>
          </a:p>
          <a:p>
            <a:endParaRPr lang="en-US" sz="1200" b="1" i="0" u="none" strike="noStrike" kern="1200" baseline="0" dirty="0">
              <a:solidFill>
                <a:schemeClr val="tx1"/>
              </a:solidFill>
              <a:effectLst/>
              <a:latin typeface="Times New Roman"/>
              <a:ea typeface="Times New Roman"/>
              <a:cs typeface="+mn-cs"/>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27</a:t>
            </a:fld>
            <a:endParaRPr lang="en-US"/>
          </a:p>
        </p:txBody>
      </p:sp>
    </p:spTree>
    <p:extLst>
      <p:ext uri="{BB962C8B-B14F-4D97-AF65-F5344CB8AC3E}">
        <p14:creationId xmlns:p14="http://schemas.microsoft.com/office/powerpoint/2010/main" val="2237706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EXPERIENTIAL LEARNING ACTIVITY</a:t>
            </a:r>
          </a:p>
          <a:p>
            <a:r>
              <a:rPr lang="en-US" sz="1200" b="1" kern="1200" dirty="0">
                <a:solidFill>
                  <a:schemeClr val="tx1"/>
                </a:solidFill>
                <a:effectLst/>
                <a:latin typeface="Calibri"/>
                <a:ea typeface="+mn-ea"/>
                <a:cs typeface="+mn-cs"/>
              </a:rPr>
              <a:t>WASHING EACH OTHER’S FEET</a:t>
            </a:r>
          </a:p>
          <a:p>
            <a:r>
              <a:rPr lang="en-US" sz="1200" b="1" kern="1200" dirty="0">
                <a:solidFill>
                  <a:schemeClr val="tx1"/>
                </a:solidFill>
                <a:effectLst/>
                <a:latin typeface="Calibri"/>
                <a:ea typeface="+mn-ea"/>
                <a:cs typeface="+mn-cs"/>
              </a:rPr>
              <a:t>NEEDED RESOURCES</a:t>
            </a:r>
          </a:p>
          <a:p>
            <a:r>
              <a:rPr lang="en-US" sz="1200" b="1" kern="1200" dirty="0">
                <a:solidFill>
                  <a:schemeClr val="tx1"/>
                </a:solidFill>
                <a:effectLst/>
                <a:latin typeface="Calibri"/>
                <a:ea typeface="+mn-ea"/>
                <a:cs typeface="+mn-cs"/>
              </a:rPr>
              <a:t>This exercise can be done in two ways, depending on available resources and cultural particularities.</a:t>
            </a:r>
          </a:p>
          <a:p>
            <a:r>
              <a:rPr lang="en-US" sz="1200" b="1" kern="1200" dirty="0">
                <a:solidFill>
                  <a:schemeClr val="tx1"/>
                </a:solidFill>
                <a:effectLst/>
                <a:latin typeface="Calibri"/>
                <a:ea typeface="+mn-ea"/>
                <a:cs typeface="+mn-cs"/>
              </a:rPr>
              <a:t>Option 1 - requires several hand or bath towels, basins or buckets big enough to fit a person’s foot, and water.</a:t>
            </a:r>
          </a:p>
          <a:p>
            <a:r>
              <a:rPr lang="en-US" sz="1200" b="1" kern="1200" dirty="0">
                <a:solidFill>
                  <a:schemeClr val="tx1"/>
                </a:solidFill>
                <a:effectLst/>
                <a:latin typeface="Calibri"/>
                <a:ea typeface="+mn-ea"/>
                <a:cs typeface="+mn-cs"/>
              </a:rPr>
              <a:t>Option 2 - requires flannel clothes and/or shoe shining brushes.</a:t>
            </a:r>
            <a:br>
              <a:rPr lang="en-US" sz="1200" b="1" kern="1200" dirty="0">
                <a:solidFill>
                  <a:schemeClr val="tx1"/>
                </a:solidFill>
                <a:effectLst/>
                <a:latin typeface="Calibri"/>
                <a:ea typeface="+mn-ea"/>
                <a:cs typeface="+mn-cs"/>
              </a:rPr>
            </a:br>
            <a:endParaRPr lang="en-US" sz="1200" b="1"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INSTRUCTIONS:</a:t>
            </a:r>
          </a:p>
          <a:p>
            <a:r>
              <a:rPr lang="en-US" sz="1200" b="1" kern="1200" dirty="0">
                <a:solidFill>
                  <a:schemeClr val="tx1"/>
                </a:solidFill>
                <a:effectLst/>
                <a:latin typeface="Calibri"/>
                <a:ea typeface="+mn-ea"/>
                <a:cs typeface="+mn-cs"/>
              </a:rPr>
              <a:t>When Christ washed the feet of the disciples in the upper room, He provided a supreme example of humility, compassion, and love in action. We suggest concluding the session on servant leadership with a practical exercise that exemplifies Christ’s attitude.</a:t>
            </a:r>
          </a:p>
          <a:p>
            <a:r>
              <a:rPr lang="en-US" sz="1200" b="1" kern="1200" dirty="0">
                <a:solidFill>
                  <a:schemeClr val="tx1"/>
                </a:solidFill>
                <a:effectLst/>
                <a:latin typeface="Calibri"/>
                <a:ea typeface="+mn-ea"/>
                <a:cs typeface="+mn-cs"/>
              </a:rPr>
              <a:t>Option 1 - Instruct each participant to choose one colleague and prayerfully wash each other’s feet. Both persons doing this exercise should be of the same gender.</a:t>
            </a:r>
          </a:p>
          <a:p>
            <a:r>
              <a:rPr lang="en-US" sz="1200" b="1" kern="1200" dirty="0">
                <a:solidFill>
                  <a:schemeClr val="tx1"/>
                </a:solidFill>
                <a:effectLst/>
                <a:latin typeface="Calibri"/>
                <a:ea typeface="+mn-ea"/>
                <a:cs typeface="+mn-cs"/>
              </a:rPr>
              <a:t>Option 2 - This can also be accomplished with only towels, without removing shoes. Each participant should wipe the shoes of another participant and pray for that person.</a:t>
            </a:r>
          </a:p>
          <a:p>
            <a:r>
              <a:rPr lang="en-US" sz="1200" b="1" kern="1200" dirty="0">
                <a:solidFill>
                  <a:schemeClr val="tx1"/>
                </a:solidFill>
                <a:effectLst/>
                <a:latin typeface="Calibri"/>
                <a:ea typeface="+mn-ea"/>
                <a:cs typeface="+mn-cs"/>
              </a:rPr>
              <a:t>Option 3 - Coordinators may also choose some other expression of service as a practical example of serving others, using the appropriate materials available.</a:t>
            </a:r>
          </a:p>
          <a:p>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28</a:t>
            </a:fld>
            <a:endParaRPr lang="en-US" dirty="0"/>
          </a:p>
        </p:txBody>
      </p:sp>
    </p:spTree>
    <p:extLst>
      <p:ext uri="{BB962C8B-B14F-4D97-AF65-F5344CB8AC3E}">
        <p14:creationId xmlns:p14="http://schemas.microsoft.com/office/powerpoint/2010/main" val="3107546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29</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ma14="http://schemas.microsoft.com/office/mac/drawingml/2011/main" xmlns="" val="1"/>
            </a:ext>
          </a:extLst>
        </p:spPr>
      </p:sp>
      <p:sp>
        <p:nvSpPr>
          <p:cNvPr id="92163" name="Rectangle 3"/>
          <p:cNvSpPr>
            <a:spLocks noGrp="1" noChangeArrowheads="1"/>
          </p:cNvSpPr>
          <p:nvPr>
            <p:ph type="body" idx="1"/>
          </p:nvPr>
        </p:nvSpPr>
        <p:spPr/>
        <p:txBody>
          <a:bodyPr/>
          <a:lstStyle/>
          <a:p>
            <a:endParaRPr lang="en-US" sz="1200" kern="1200" dirty="0">
              <a:solidFill>
                <a:schemeClr val="tx1"/>
              </a:solidFill>
              <a:effectLst/>
              <a:ea typeface="+mn-ea"/>
              <a:cs typeface="+mn-cs"/>
            </a:endParaRPr>
          </a:p>
        </p:txBody>
      </p:sp>
    </p:spTree>
    <p:extLst>
      <p:ext uri="{BB962C8B-B14F-4D97-AF65-F5344CB8AC3E}">
        <p14:creationId xmlns:p14="http://schemas.microsoft.com/office/powerpoint/2010/main" val="2952675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en-US" sz="1200" b="1" i="0" u="none" strike="noStrike" kern="1200" baseline="0" dirty="0">
                <a:solidFill>
                  <a:schemeClr val="tx1"/>
                </a:solidFill>
                <a:latin typeface="Calibri"/>
                <a:ea typeface="+mn-ea"/>
                <a:cs typeface="+mn-cs"/>
              </a:rPr>
              <a:t>BIBLICAL FOUNDATION</a:t>
            </a:r>
          </a:p>
          <a:p>
            <a:r>
              <a:rPr lang="en-US" sz="1200" b="1" kern="1200" dirty="0">
                <a:solidFill>
                  <a:schemeClr val="tx1"/>
                </a:solidFill>
                <a:effectLst/>
                <a:latin typeface="Calibri"/>
                <a:ea typeface="+mn-ea"/>
                <a:cs typeface="+mn-cs"/>
              </a:rPr>
              <a:t>The Bible provides many case studies in leadership. In fact, the biblical pattern is that “God changes the course of history through the selection of men and women who will act on His behalf.”</a:t>
            </a:r>
            <a:r>
              <a:rPr lang="en-US" sz="1200" b="1" kern="1200" baseline="30000" dirty="0">
                <a:solidFill>
                  <a:schemeClr val="tx1"/>
                </a:solidFill>
                <a:effectLst/>
                <a:latin typeface="Calibri"/>
                <a:ea typeface="+mn-ea"/>
                <a:cs typeface="+mn-cs"/>
              </a:rPr>
              <a:t>2</a:t>
            </a:r>
            <a:r>
              <a:rPr lang="en-US" sz="1200" b="1" kern="1200" dirty="0">
                <a:solidFill>
                  <a:schemeClr val="tx1"/>
                </a:solidFill>
                <a:effectLst/>
                <a:latin typeface="Calibri"/>
                <a:ea typeface="+mn-ea"/>
                <a:cs typeface="+mn-cs"/>
              </a:rPr>
              <a:t> Below are some examples of how God used men and women to execute His will in Scriptures.</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ABRAHAM (Gen. 12:1–3). God called him to be the father of a great nation through which the Savior would come.</a:t>
            </a:r>
          </a:p>
          <a:p>
            <a:endParaRPr lang="en-US" sz="1200" kern="1200" dirty="0">
              <a:solidFill>
                <a:schemeClr val="tx1"/>
              </a:solidFill>
              <a:effectLst/>
              <a:latin typeface="Calibri"/>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3</a:t>
            </a:fld>
            <a:endParaRPr lang="en-US" dirty="0"/>
          </a:p>
        </p:txBody>
      </p:sp>
    </p:spTree>
    <p:extLst>
      <p:ext uri="{BB962C8B-B14F-4D97-AF65-F5344CB8AC3E}">
        <p14:creationId xmlns:p14="http://schemas.microsoft.com/office/powerpoint/2010/main" val="1813465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96875" y="692150"/>
            <a:ext cx="6154738" cy="3462338"/>
          </a:xfrm>
          <a:ln/>
        </p:spPr>
      </p:sp>
      <p:sp>
        <p:nvSpPr>
          <p:cNvPr id="46083" name="Notes Placeholder 2"/>
          <p:cNvSpPr>
            <a:spLocks noGrp="1"/>
          </p:cNvSpPr>
          <p:nvPr>
            <p:ph type="body" idx="1"/>
          </p:nvPr>
        </p:nvSpPr>
        <p:spPr>
          <a:noFill/>
          <a:ln/>
        </p:spPr>
        <p:txBody>
          <a:bodyPr/>
          <a:lstStyle/>
          <a:p>
            <a:endParaRPr lang="en-US" dirty="0"/>
          </a:p>
        </p:txBody>
      </p:sp>
      <p:sp>
        <p:nvSpPr>
          <p:cNvPr id="46084" name="Slide Number Placeholder 3"/>
          <p:cNvSpPr>
            <a:spLocks noGrp="1"/>
          </p:cNvSpPr>
          <p:nvPr>
            <p:ph type="sldNum" sz="quarter" idx="5"/>
          </p:nvPr>
        </p:nvSpPr>
        <p:spPr>
          <a:noFill/>
        </p:spPr>
        <p:txBody>
          <a:bodyPr/>
          <a:lstStyle/>
          <a:p>
            <a:fld id="{246A9538-15B0-4B39-B668-BFA3A0100FCD}" type="slidenum">
              <a:rPr lang="en-US"/>
              <a:pPr/>
              <a:t>30</a:t>
            </a:fld>
            <a:endParaRPr lang="en-US"/>
          </a:p>
        </p:txBody>
      </p:sp>
    </p:spTree>
    <p:extLst>
      <p:ext uri="{BB962C8B-B14F-4D97-AF65-F5344CB8AC3E}">
        <p14:creationId xmlns:p14="http://schemas.microsoft.com/office/powerpoint/2010/main" val="2438838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LEADERS ARE AGENTS OF CHANGE</a:t>
            </a:r>
          </a:p>
          <a:p>
            <a:r>
              <a:rPr lang="en-US" sz="1200" kern="1200" dirty="0">
                <a:solidFill>
                  <a:schemeClr val="tx1"/>
                </a:solidFill>
                <a:effectLst/>
                <a:ea typeface="+mn-ea"/>
                <a:cs typeface="+mn-cs"/>
              </a:rPr>
              <a:t>This first aspect of transformational leaders focuses on the leader’s activity in the world. Biblical leaders are called to bring significant change that is based on the Word of God to society.</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JESUS—THE ULTIMATE CHANGE AGENT</a:t>
            </a:r>
          </a:p>
          <a:p>
            <a:r>
              <a:rPr lang="en-US" sz="1200" kern="1200" dirty="0">
                <a:solidFill>
                  <a:schemeClr val="tx1"/>
                </a:solidFill>
                <a:effectLst/>
                <a:ea typeface="+mn-ea"/>
                <a:cs typeface="+mn-cs"/>
              </a:rPr>
              <a:t>In Matthew’s account, Jesus established from the beginning of His ministry that He was to bring significant and meaningful change by delivering what we now know as “The Sermon on the Mount.”</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31</a:t>
            </a:fld>
            <a:endParaRPr lang="en-US" dirty="0"/>
          </a:p>
        </p:txBody>
      </p:sp>
    </p:spTree>
    <p:extLst>
      <p:ext uri="{BB962C8B-B14F-4D97-AF65-F5344CB8AC3E}">
        <p14:creationId xmlns:p14="http://schemas.microsoft.com/office/powerpoint/2010/main" val="3952753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TRANSFORMING FOLLOWERS INTO LEADERS</a:t>
            </a:r>
          </a:p>
          <a:p>
            <a:r>
              <a:rPr lang="en-US" sz="1200" kern="1200" dirty="0">
                <a:solidFill>
                  <a:schemeClr val="tx1"/>
                </a:solidFill>
                <a:effectLst/>
                <a:ea typeface="+mn-ea"/>
                <a:cs typeface="+mn-cs"/>
              </a:rPr>
              <a:t>Transformational leadership is also related to the way leaders interact with followers within their team. </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32</a:t>
            </a:fld>
            <a:endParaRPr lang="en-US"/>
          </a:p>
        </p:txBody>
      </p:sp>
    </p:spTree>
    <p:extLst>
      <p:ext uri="{BB962C8B-B14F-4D97-AF65-F5344CB8AC3E}">
        <p14:creationId xmlns:p14="http://schemas.microsoft.com/office/powerpoint/2010/main" val="1791301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Source Sans Pro" panose="020B0503030403020204" pitchFamily="34" charset="0"/>
                <a:ea typeface="+mn-ea"/>
                <a:cs typeface="+mn-cs"/>
              </a:rPr>
              <a:t>LEADERSHIP BY EXAMPLE</a:t>
            </a:r>
            <a:endParaRPr lang="en-US" sz="1200" b="0" i="0" kern="1200" dirty="0">
              <a:solidFill>
                <a:schemeClr val="tx1"/>
              </a:solidFill>
              <a:effectLst/>
              <a:latin typeface="Source Sans Pro" panose="020B0503030403020204" pitchFamily="34" charset="0"/>
              <a:ea typeface="+mn-ea"/>
              <a:cs typeface="+mn-cs"/>
            </a:endParaRPr>
          </a:p>
          <a:p>
            <a:r>
              <a:rPr lang="en-US" sz="1200" b="0" i="0" kern="1200" dirty="0">
                <a:solidFill>
                  <a:schemeClr val="tx1"/>
                </a:solidFill>
                <a:effectLst/>
                <a:latin typeface="Source Sans Pro" panose="020B0503030403020204" pitchFamily="34" charset="0"/>
                <a:ea typeface="+mn-ea"/>
                <a:cs typeface="+mn-cs"/>
              </a:rPr>
              <a:t>Transformational leaders lead by example. They demonstrate confidence in the vision. They show respect, trust, and confidence in the team, and they are persistent in pursuing the vision. When they give their all, transformational leaders encourage followers to do the same.</a:t>
            </a:r>
          </a:p>
          <a:p>
            <a:r>
              <a:rPr lang="en-US" sz="1200" b="0" i="0" kern="1200" dirty="0">
                <a:solidFill>
                  <a:schemeClr val="tx1"/>
                </a:solidFill>
                <a:effectLst/>
                <a:latin typeface="Source Sans Pro" panose="020B0503030403020204" pitchFamily="34" charset="0"/>
                <a:ea typeface="+mn-ea"/>
                <a:cs typeface="+mn-cs"/>
              </a:rPr>
              <a:t>IN SCRIPTURE: Jesus provided you with the supreme demonstration of influencing by  example when He washed the disciples’ feet.</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33</a:t>
            </a:fld>
            <a:endParaRPr lang="en-US"/>
          </a:p>
        </p:txBody>
      </p:sp>
    </p:spTree>
    <p:extLst>
      <p:ext uri="{BB962C8B-B14F-4D97-AF65-F5344CB8AC3E}">
        <p14:creationId xmlns:p14="http://schemas.microsoft.com/office/powerpoint/2010/main" val="2124168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4F26F-78F6-3740-482F-4819DD236FD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D329E7B-705D-D675-6BA8-6070145B7C1C}"/>
              </a:ext>
            </a:extLst>
          </p:cNvPr>
          <p:cNvSpPr>
            <a:spLocks noGrp="1" noChangeArrowheads="1"/>
          </p:cNvSpPr>
          <p:nvPr>
            <p:ph type="sldNum" sz="quarter" idx="5"/>
          </p:nvPr>
        </p:nvSpPr>
        <p:spPr/>
        <p:txBody>
          <a:bodyPr/>
          <a:lstStyle/>
          <a:p>
            <a:pPr>
              <a:defRPr/>
            </a:pPr>
            <a:fld id="{8DE63785-012B-5D45-8DB7-F0B363E9C311}" type="slidenum">
              <a:rPr lang="en-US"/>
              <a:pPr>
                <a:defRPr/>
              </a:pPr>
              <a:t>34</a:t>
            </a:fld>
            <a:endParaRPr lang="en-US"/>
          </a:p>
        </p:txBody>
      </p:sp>
      <p:sp>
        <p:nvSpPr>
          <p:cNvPr id="92162" name="Rectangle 2">
            <a:extLst>
              <a:ext uri="{FF2B5EF4-FFF2-40B4-BE49-F238E27FC236}">
                <a16:creationId xmlns:a16="http://schemas.microsoft.com/office/drawing/2014/main" id="{9FB153CE-1FBD-ED5A-CB66-F24432C92023}"/>
              </a:ext>
            </a:extLst>
          </p:cNvPr>
          <p:cNvSpPr>
            <a:spLocks noGrp="1" noRot="1" noChangeAspect="1" noChangeArrowheads="1" noTextEdit="1"/>
          </p:cNvSpPr>
          <p:nvPr>
            <p:ph type="sldImg"/>
          </p:nvPr>
        </p:nvSpPr>
        <p:spPr>
          <a:xfrm>
            <a:off x="404813" y="681038"/>
            <a:ext cx="6049962" cy="3403600"/>
          </a:xfrm>
          <a:ln/>
          <a:extLst>
            <a:ext uri="{FAA26D3D-D897-4be2-8F04-BA451C77F1D7}">
              <ma14:placeholderFlag xmlns="" xmlns:ma14="http://schemas.microsoft.com/office/mac/drawingml/2011/main" val="1"/>
            </a:ext>
          </a:extLst>
        </p:spPr>
      </p:sp>
      <p:sp>
        <p:nvSpPr>
          <p:cNvPr id="92163" name="Rectangle 3">
            <a:extLst>
              <a:ext uri="{FF2B5EF4-FFF2-40B4-BE49-F238E27FC236}">
                <a16:creationId xmlns:a16="http://schemas.microsoft.com/office/drawing/2014/main" id="{7F5B93B8-6367-9008-9700-8F0F058B0E57}"/>
              </a:ext>
            </a:extLst>
          </p:cNvPr>
          <p:cNvSpPr>
            <a:spLocks noGrp="1" noChangeArrowheads="1"/>
          </p:cNvSpPr>
          <p:nvPr>
            <p:ph type="body" idx="1"/>
          </p:nvPr>
        </p:nvSpPr>
        <p:spPr/>
        <p:txBody>
          <a:bodyPr/>
          <a:lstStyle/>
          <a:p>
            <a:endParaRPr lang="en-US" sz="1200" kern="1200" dirty="0">
              <a:solidFill>
                <a:schemeClr val="tx1"/>
              </a:solidFill>
              <a:effectLst/>
              <a:ea typeface="+mn-ea"/>
              <a:cs typeface="+mn-cs"/>
            </a:endParaRPr>
          </a:p>
        </p:txBody>
      </p:sp>
    </p:spTree>
    <p:extLst>
      <p:ext uri="{BB962C8B-B14F-4D97-AF65-F5344CB8AC3E}">
        <p14:creationId xmlns:p14="http://schemas.microsoft.com/office/powerpoint/2010/main" val="4210380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en-US" sz="1200" b="1" i="0" u="none" strike="noStrike" kern="1200" baseline="0" dirty="0">
                <a:solidFill>
                  <a:schemeClr val="tx1"/>
                </a:solidFill>
                <a:latin typeface="Calibri"/>
                <a:ea typeface="+mn-ea"/>
                <a:cs typeface="+mn-cs"/>
              </a:rPr>
              <a:t>BIBLICAL FOUNDATION</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MOSES (Exod. 3:8–10). God called Moses to be the deliverer and leader of His people when they were slaves in Egypt.</a:t>
            </a:r>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4</a:t>
            </a:fld>
            <a:endParaRPr lang="en-US" dirty="0"/>
          </a:p>
        </p:txBody>
      </p:sp>
    </p:spTree>
    <p:extLst>
      <p:ext uri="{BB962C8B-B14F-4D97-AF65-F5344CB8AC3E}">
        <p14:creationId xmlns:p14="http://schemas.microsoft.com/office/powerpoint/2010/main" val="864234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en-US" sz="1200" b="1" i="0" u="none" strike="noStrike" kern="1200" baseline="0" dirty="0">
                <a:solidFill>
                  <a:schemeClr val="tx1"/>
                </a:solidFill>
                <a:latin typeface="Calibri"/>
                <a:ea typeface="+mn-ea"/>
                <a:cs typeface="+mn-cs"/>
              </a:rPr>
              <a:t>BIBLICAL FOUNDATION</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DAVID (1 Sam. 13:14). God called and anointed David to be the king who would unite the nation of Israel and lead it to prosperity.</a:t>
            </a:r>
          </a:p>
          <a:p>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5</a:t>
            </a:fld>
            <a:endParaRPr lang="en-US" dirty="0"/>
          </a:p>
        </p:txBody>
      </p:sp>
    </p:spTree>
    <p:extLst>
      <p:ext uri="{BB962C8B-B14F-4D97-AF65-F5344CB8AC3E}">
        <p14:creationId xmlns:p14="http://schemas.microsoft.com/office/powerpoint/2010/main" val="1806467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en-US" sz="1200" b="1" i="0" u="none" strike="noStrike" kern="1200" baseline="0" dirty="0">
                <a:solidFill>
                  <a:schemeClr val="tx1"/>
                </a:solidFill>
                <a:latin typeface="Calibri"/>
                <a:ea typeface="+mn-ea"/>
                <a:cs typeface="+mn-cs"/>
              </a:rPr>
              <a:t>BIBLICAL FOUNDATION</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ESTHER (Esther 4:14). God positioned Esther as queen and called her to preserve the Jewish nation when they were threatened with genocide in the Persian Empire.</a:t>
            </a:r>
            <a:endParaRPr lang="en-US" sz="1200" b="1" i="1" dirty="0">
              <a:effectLst/>
              <a:latin typeface="Times New Roman"/>
              <a:ea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6</a:t>
            </a:fld>
            <a:endParaRPr lang="en-US" dirty="0"/>
          </a:p>
        </p:txBody>
      </p:sp>
    </p:spTree>
    <p:extLst>
      <p:ext uri="{BB962C8B-B14F-4D97-AF65-F5344CB8AC3E}">
        <p14:creationId xmlns:p14="http://schemas.microsoft.com/office/powerpoint/2010/main" val="1036307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en-US" sz="1200" b="1" i="0" u="none" strike="noStrike" kern="1200" baseline="0" dirty="0">
                <a:solidFill>
                  <a:schemeClr val="tx1"/>
                </a:solidFill>
                <a:latin typeface="Calibri"/>
                <a:ea typeface="+mn-ea"/>
                <a:cs typeface="+mn-cs"/>
              </a:rPr>
              <a:t>BIBLICAL FOUNDATION</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THE DISCIPLES. The Gospels tell us of 12 very ordinary men who were called by Jesus to spread His message after His ascension.</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sz="1200" b="1" i="1" dirty="0">
              <a:effectLst/>
              <a:latin typeface="Times New Roman"/>
              <a:ea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7</a:t>
            </a:fld>
            <a:endParaRPr lang="en-US" dirty="0"/>
          </a:p>
        </p:txBody>
      </p:sp>
    </p:spTree>
    <p:extLst>
      <p:ext uri="{BB962C8B-B14F-4D97-AF65-F5344CB8AC3E}">
        <p14:creationId xmlns:p14="http://schemas.microsoft.com/office/powerpoint/2010/main" val="2467719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8</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 xmlns:ma14="http://schemas.microsoft.com/office/mac/drawingml/2011/main" val="1"/>
            </a:ext>
          </a:extLst>
        </p:spPr>
      </p:sp>
      <p:sp>
        <p:nvSpPr>
          <p:cNvPr id="92163" name="Rectangle 3"/>
          <p:cNvSpPr>
            <a:spLocks noGrp="1" noChangeArrowheads="1"/>
          </p:cNvSpPr>
          <p:nvPr>
            <p:ph type="body" idx="1"/>
          </p:nvPr>
        </p:nvSpPr>
        <p:spPr/>
        <p:txBody>
          <a:bodyPr/>
          <a:lstStyle/>
          <a:p>
            <a:r>
              <a:rPr lang="en-US" sz="1200" b="1" kern="1200" dirty="0">
                <a:solidFill>
                  <a:schemeClr val="tx1"/>
                </a:solidFill>
                <a:effectLst/>
                <a:latin typeface="Calibri"/>
                <a:ea typeface="+mn-ea"/>
                <a:cs typeface="+mn-cs"/>
              </a:rPr>
              <a:t>THE BIBLICAL LEADERSHIP TRIANGLE</a:t>
            </a:r>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Biblical leadership is best represented by the image of an equilateral triangle—a triangle in which all sides have the same length. This triangle is a symbol of strength and stability. The three sides represent essential characteristics of biblical leaders. The triangle’s sides are the same size, meaning the three aspects of biblical leadership have the same weight and importance in the life of the biblical leader.</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SPIRITUAL LEADERSHIP</a:t>
            </a:r>
          </a:p>
          <a:p>
            <a:r>
              <a:rPr lang="en-US" sz="1200" b="1" kern="1200" dirty="0">
                <a:solidFill>
                  <a:schemeClr val="tx1"/>
                </a:solidFill>
                <a:effectLst/>
                <a:latin typeface="Calibri"/>
                <a:ea typeface="+mn-ea"/>
                <a:cs typeface="+mn-cs"/>
              </a:rPr>
              <a:t>Biblical leadership is spiritual in nature. It originates in God and is centered in Him.</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SERVANT LEADERSHIP</a:t>
            </a:r>
          </a:p>
          <a:p>
            <a:r>
              <a:rPr lang="en-US" sz="1200" b="1" kern="1200" dirty="0">
                <a:solidFill>
                  <a:schemeClr val="tx1"/>
                </a:solidFill>
                <a:effectLst/>
                <a:latin typeface="Calibri"/>
                <a:ea typeface="+mn-ea"/>
                <a:cs typeface="+mn-cs"/>
              </a:rPr>
              <a:t>Biblical leadership is focused on others and oriented toward service. Jesus is the supreme model of true servant leadership.</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TRANSFORMATIONAL LEADERSHIP</a:t>
            </a:r>
          </a:p>
          <a:p>
            <a:r>
              <a:rPr lang="en-US" sz="1200" b="1" kern="1200" dirty="0">
                <a:solidFill>
                  <a:schemeClr val="tx1"/>
                </a:solidFill>
                <a:effectLst/>
                <a:latin typeface="Calibri"/>
                <a:ea typeface="+mn-ea"/>
                <a:cs typeface="+mn-cs"/>
              </a:rPr>
              <a:t>Biblical leadership is aimed at meaningful change. Transformational leaders change themselves, their followers, and their world.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Calibri"/>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Calibri"/>
                <a:ea typeface="+mn-ea"/>
                <a:cs typeface="+mn-cs"/>
              </a:rPr>
              <a:t>For a biblical leader to reach his or her full potential and achieve peak performance, all three characteristics must be present and increasing.</a:t>
            </a:r>
          </a:p>
          <a:p>
            <a:endParaRPr lang="en-US" sz="1200" kern="1200" dirty="0">
              <a:solidFill>
                <a:schemeClr val="tx1"/>
              </a:solidFill>
              <a:effectLst/>
              <a:latin typeface="Calibri"/>
              <a:ea typeface="+mn-ea"/>
              <a:cs typeface="+mn-cs"/>
            </a:endParaRPr>
          </a:p>
          <a:p>
            <a:endParaRPr lang="en-US" sz="1200" kern="1200" dirty="0">
              <a:solidFill>
                <a:schemeClr val="tx1"/>
              </a:solidFill>
              <a:effectLst/>
              <a:latin typeface="Calibri"/>
              <a:ea typeface="+mn-ea"/>
              <a:cs typeface="+mn-cs"/>
            </a:endParaRPr>
          </a:p>
          <a:p>
            <a:endParaRPr lang="en-US" sz="1200" kern="1200" dirty="0">
              <a:solidFill>
                <a:schemeClr val="tx1"/>
              </a:solidFill>
              <a:effectLst/>
              <a:latin typeface="Calibri"/>
              <a:ea typeface="+mn-ea"/>
              <a:cs typeface="+mn-cs"/>
            </a:endParaRPr>
          </a:p>
          <a:p>
            <a:endParaRPr lang="en-US" sz="1200" b="1" kern="1200" dirty="0">
              <a:solidFill>
                <a:schemeClr val="tx1"/>
              </a:solidFill>
              <a:effectLst/>
              <a:latin typeface="Calibri"/>
              <a:ea typeface="+mn-ea"/>
              <a:cs typeface="+mn-cs"/>
            </a:endParaRPr>
          </a:p>
        </p:txBody>
      </p:sp>
    </p:spTree>
    <p:extLst>
      <p:ext uri="{BB962C8B-B14F-4D97-AF65-F5344CB8AC3E}">
        <p14:creationId xmlns:p14="http://schemas.microsoft.com/office/powerpoint/2010/main" val="3985443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a:solidFill>
                  <a:schemeClr val="tx1"/>
                </a:solidFill>
                <a:effectLst/>
                <a:latin typeface="Calibri"/>
                <a:ea typeface="+mn-ea"/>
                <a:cs typeface="+mn-cs"/>
              </a:rPr>
              <a:t>SPIRITUAL LEADERSHIP</a:t>
            </a:r>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In the natural world, leadership is exercised based on human ability and skills. Spiritual leadership does not discard natural abilities, but is the result of blending a person’s natural and spiritual qualities in the service of God and for His glory.</a:t>
            </a:r>
          </a:p>
          <a:p>
            <a:r>
              <a:rPr lang="en-US" sz="1200" b="1" i="1" kern="1200" dirty="0">
                <a:solidFill>
                  <a:schemeClr val="tx1"/>
                </a:solidFill>
                <a:effectLst/>
                <a:latin typeface="Calibri"/>
                <a:ea typeface="+mn-ea"/>
                <a:cs typeface="+mn-cs"/>
              </a:rPr>
              <a:t>Oswald Sanders states, “The spiritual leader influences others not by the power of his own personality but by that personality initiated and interpenetrated and empowered by the Holy Spirit.”</a:t>
            </a:r>
          </a:p>
          <a:p>
            <a:r>
              <a:rPr lang="en-US" sz="1200" b="1" kern="1200" dirty="0">
                <a:solidFill>
                  <a:schemeClr val="tx1"/>
                </a:solidFill>
                <a:effectLst/>
                <a:latin typeface="Calibri"/>
                <a:ea typeface="+mn-ea"/>
                <a:cs typeface="+mn-cs"/>
              </a:rPr>
              <a:t>Spiritual leadership is based on the Word of God and exercised in the power of the Holy Spirit.</a:t>
            </a:r>
          </a:p>
          <a:p>
            <a:endParaRPr lang="en-US" sz="1200" b="1"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SPIRITUAL LEADERSHIP IN THE LIFE OF MOSES</a:t>
            </a:r>
            <a:endParaRPr lang="en-US" sz="1200" kern="1200" dirty="0">
              <a:solidFill>
                <a:schemeClr val="tx1"/>
              </a:solidFill>
              <a:effectLst/>
              <a:latin typeface="Calibri"/>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Moses is an excellent biblical example of spiritual leadership. If we take a closer look at his career as Israel’s deliverer, we see four essential aspects of spiritual leadership.</a:t>
            </a:r>
          </a:p>
          <a:p>
            <a:endParaRPr lang="en-US" sz="1200" b="1" kern="1200" dirty="0">
              <a:solidFill>
                <a:schemeClr val="tx1"/>
              </a:solidFill>
              <a:effectLst/>
              <a:latin typeface="Calibri"/>
              <a:ea typeface="+mn-ea"/>
              <a:cs typeface="+mn-cs"/>
            </a:endParaRPr>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8F5FBD-FCB9-4F60-85E7-B2D5218E22CE}" type="slidenum">
              <a:rPr lang="en-US" smtClean="0"/>
              <a:pPr/>
              <a:t>9</a:t>
            </a:fld>
            <a:endParaRPr lang="en-US"/>
          </a:p>
        </p:txBody>
      </p:sp>
    </p:spTree>
    <p:extLst>
      <p:ext uri="{BB962C8B-B14F-4D97-AF65-F5344CB8AC3E}">
        <p14:creationId xmlns:p14="http://schemas.microsoft.com/office/powerpoint/2010/main" val="2719271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0033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005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0271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1" name="Title 10"/>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95336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82487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383B06-31E1-754F-B92E-55A5557E52C8}" type="datetimeFigureOut">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606174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383B06-31E1-754F-B92E-55A5557E52C8}" type="datetimeFigureOut">
              <a:rPr lang="en-US" smtClean="0"/>
              <a:t>8/26/25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10042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383B06-31E1-754F-B92E-55A5557E52C8}" type="datetimeFigureOut">
              <a:rPr lang="en-US" smtClean="0"/>
              <a:t>8/26/25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40612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383B06-31E1-754F-B92E-55A5557E52C8}" type="datetimeFigureOut">
              <a:rPr lang="en-US" smtClean="0"/>
              <a:t>8/26/25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43962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383B06-31E1-754F-B92E-55A5557E52C8}" type="datetimeFigureOut">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3283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383B06-31E1-754F-B92E-55A5557E52C8}" type="datetimeFigureOut">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153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C383B06-31E1-754F-B92E-55A5557E52C8}" type="datetimeFigureOut">
              <a:rPr lang="en-US" smtClean="0"/>
              <a:t>8/26/25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7BF607B-CFEC-624C-BDA8-BCB40B22F743}" type="slidenum">
              <a:rPr lang="en-US" smtClean="0"/>
              <a:t>‹#›</a:t>
            </a:fld>
            <a:endParaRPr lang="en-US"/>
          </a:p>
        </p:txBody>
      </p:sp>
    </p:spTree>
    <p:extLst>
      <p:ext uri="{BB962C8B-B14F-4D97-AF65-F5344CB8AC3E}">
        <p14:creationId xmlns:p14="http://schemas.microsoft.com/office/powerpoint/2010/main" val="17459282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04"/>
          <a:stretch/>
        </p:blipFill>
        <p:spPr>
          <a:xfrm>
            <a:off x="-54821" y="-37674"/>
            <a:ext cx="9210853" cy="5190699"/>
          </a:xfrm>
          <a:prstGeom prst="rect">
            <a:avLst/>
          </a:prstGeom>
        </p:spPr>
      </p:pic>
      <p:sp>
        <p:nvSpPr>
          <p:cNvPr id="22" name="Rectangle 21"/>
          <p:cNvSpPr/>
          <p:nvPr/>
        </p:nvSpPr>
        <p:spPr>
          <a:xfrm>
            <a:off x="-54821" y="1976747"/>
            <a:ext cx="9253642" cy="2331406"/>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76201" y="2707284"/>
            <a:ext cx="8594627" cy="2331407"/>
          </a:xfrm>
          <a:prstGeom prst="rect">
            <a:avLst/>
          </a:prstGeom>
          <a:noFill/>
        </p:spPr>
        <p:txBody>
          <a:bodyPr wrap="square" rtlCol="0">
            <a:spAutoFit/>
          </a:bodyPr>
          <a:lstStyle/>
          <a:p>
            <a:pPr>
              <a:lnSpc>
                <a:spcPts val="6000"/>
              </a:lnSpc>
            </a:pPr>
            <a:r>
              <a:rPr lang="pt-BR" sz="6600" dirty="0">
                <a:solidFill>
                  <a:srgbClr val="0070C0"/>
                </a:solidFill>
                <a:latin typeface="Arial" panose="020B0604020202020204" pitchFamily="34" charset="0"/>
                <a:cs typeface="Arial" panose="020B0604020202020204" pitchFamily="34" charset="0"/>
              </a:rPr>
              <a:t>BIBLICAL </a:t>
            </a:r>
          </a:p>
          <a:p>
            <a:pPr>
              <a:lnSpc>
                <a:spcPts val="6000"/>
              </a:lnSpc>
            </a:pPr>
            <a:r>
              <a:rPr lang="pt-BR" sz="6600" dirty="0">
                <a:solidFill>
                  <a:srgbClr val="0070C0"/>
                </a:solidFill>
                <a:latin typeface="Arial" panose="020B0604020202020204" pitchFamily="34" charset="0"/>
                <a:cs typeface="Arial" panose="020B0604020202020204" pitchFamily="34" charset="0"/>
              </a:rPr>
              <a:t>LEADERSHIP</a:t>
            </a:r>
          </a:p>
          <a:p>
            <a:pPr>
              <a:lnSpc>
                <a:spcPts val="6000"/>
              </a:lnSpc>
            </a:pPr>
            <a:endParaRPr lang="en-US" sz="3200" dirty="0">
              <a:solidFill>
                <a:srgbClr val="0070C0"/>
              </a:solidFill>
              <a:latin typeface="Source Sans Pro" panose="020B0503030403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3825FAC-040E-0541-9B81-0F7181815597}"/>
              </a:ext>
            </a:extLst>
          </p:cNvPr>
          <p:cNvSpPr txBox="1"/>
          <p:nvPr/>
        </p:nvSpPr>
        <p:spPr>
          <a:xfrm>
            <a:off x="273172" y="4453916"/>
            <a:ext cx="8925649" cy="584775"/>
          </a:xfrm>
          <a:prstGeom prst="rect">
            <a:avLst/>
          </a:prstGeom>
          <a:noFill/>
        </p:spPr>
        <p:txBody>
          <a:bodyPr wrap="square" rtlCol="0">
            <a:spAutoFit/>
          </a:bodyPr>
          <a:lstStyle/>
          <a:p>
            <a:r>
              <a:rPr lang="en-US" sz="3200" dirty="0">
                <a:solidFill>
                  <a:schemeClr val="bg1"/>
                </a:solidFill>
                <a:latin typeface="Source Sans Pro" panose="020B0503030403020204" pitchFamily="34" charset="0"/>
              </a:rPr>
              <a:t>Advancing the Kingdom of God</a:t>
            </a: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201" y="1620640"/>
            <a:ext cx="1096246" cy="1264900"/>
          </a:xfrm>
          <a:prstGeom prst="rect">
            <a:avLst/>
          </a:prstGeom>
        </p:spPr>
      </p:pic>
    </p:spTree>
    <p:extLst>
      <p:ext uri="{BB962C8B-B14F-4D97-AF65-F5344CB8AC3E}">
        <p14:creationId xmlns:p14="http://schemas.microsoft.com/office/powerpoint/2010/main" val="1160852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47937" y="-12032"/>
            <a:ext cx="4596063" cy="5155532"/>
          </a:xfrm>
          <a:prstGeom prst="rect">
            <a:avLst/>
          </a:prstGeom>
        </p:spPr>
      </p:pic>
      <p:sp>
        <p:nvSpPr>
          <p:cNvPr id="3" name="TextBox 2"/>
          <p:cNvSpPr txBox="1"/>
          <p:nvPr/>
        </p:nvSpPr>
        <p:spPr>
          <a:xfrm>
            <a:off x="1444487" y="-2252870"/>
            <a:ext cx="530087" cy="914400"/>
          </a:xfrm>
          <a:prstGeom prst="rect">
            <a:avLst/>
          </a:prstGeom>
          <a:noFill/>
        </p:spPr>
        <p:txBody>
          <a:bodyPr wrap="square" rtlCol="0">
            <a:spAutoFit/>
          </a:bodyPr>
          <a:lstStyle/>
          <a:p>
            <a:endParaRPr lang="en-US" dirty="0"/>
          </a:p>
        </p:txBody>
      </p:sp>
      <p:sp>
        <p:nvSpPr>
          <p:cNvPr id="8" name="TextBox 7"/>
          <p:cNvSpPr txBox="1"/>
          <p:nvPr/>
        </p:nvSpPr>
        <p:spPr>
          <a:xfrm>
            <a:off x="139566" y="464046"/>
            <a:ext cx="4097154" cy="1446550"/>
          </a:xfrm>
          <a:prstGeom prst="rect">
            <a:avLst/>
          </a:prstGeom>
          <a:noFill/>
        </p:spPr>
        <p:txBody>
          <a:bodyPr wrap="square" rtlCol="0">
            <a:spAutoFit/>
          </a:bodyPr>
          <a:lstStyle/>
          <a:p>
            <a:r>
              <a:rPr lang="pt-BR" sz="4400" dirty="0">
                <a:latin typeface="Arial" panose="020B0604020202020204" pitchFamily="34" charset="0"/>
                <a:cs typeface="Arial" panose="020B0604020202020204" pitchFamily="34" charset="0"/>
              </a:rPr>
              <a:t>ORIGINATES IN GOD</a:t>
            </a:r>
            <a:endParaRPr lang="en-US" sz="4400" dirty="0">
              <a:latin typeface="Arial" panose="020B0604020202020204" pitchFamily="34" charset="0"/>
              <a:cs typeface="Arial" panose="020B0604020202020204" pitchFamily="34" charset="0"/>
            </a:endParaRPr>
          </a:p>
        </p:txBody>
      </p:sp>
      <p:sp>
        <p:nvSpPr>
          <p:cNvPr id="9" name="Rectangle 8"/>
          <p:cNvSpPr/>
          <p:nvPr/>
        </p:nvSpPr>
        <p:spPr>
          <a:xfrm>
            <a:off x="205931" y="1805237"/>
            <a:ext cx="4125437" cy="3108543"/>
          </a:xfrm>
          <a:prstGeom prst="rect">
            <a:avLst/>
          </a:prstGeom>
        </p:spPr>
        <p:txBody>
          <a:bodyPr wrap="square">
            <a:spAutoFit/>
          </a:bodyPr>
          <a:lstStyle/>
          <a:p>
            <a:r>
              <a:rPr lang="en-US" sz="2800" b="0" dirty="0">
                <a:latin typeface="+mn-lt"/>
                <a:ea typeface="Source Sans Pro" panose="020B0503030403020204" pitchFamily="34" charset="0"/>
                <a:cs typeface="Arial" panose="020B0604020202020204" pitchFamily="34" charset="0"/>
              </a:rPr>
              <a:t>When the LORD saw that he had gone over to look, God called to him from within the bush, “Moses, Moses!” And Moses said “Here I am.” </a:t>
            </a:r>
            <a:br>
              <a:rPr lang="en-US" sz="2800" b="0" dirty="0">
                <a:latin typeface="+mn-lt"/>
                <a:ea typeface="Source Sans Pro" panose="020B0503030403020204" pitchFamily="34" charset="0"/>
                <a:cs typeface="Arial" panose="020B0604020202020204" pitchFamily="34" charset="0"/>
              </a:rPr>
            </a:br>
            <a:r>
              <a:rPr lang="en-US" sz="2800" b="0" dirty="0">
                <a:latin typeface="+mn-lt"/>
                <a:ea typeface="Source Sans Pro" panose="020B0503030403020204" pitchFamily="34" charset="0"/>
                <a:cs typeface="Arial" panose="020B0604020202020204" pitchFamily="34" charset="0"/>
              </a:rPr>
              <a:t>Exodus 3:4</a:t>
            </a:r>
          </a:p>
        </p:txBody>
      </p:sp>
    </p:spTree>
    <p:extLst>
      <p:ext uri="{BB962C8B-B14F-4D97-AF65-F5344CB8AC3E}">
        <p14:creationId xmlns:p14="http://schemas.microsoft.com/office/powerpoint/2010/main" val="4070965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13420" y="551857"/>
            <a:ext cx="3537285" cy="1446550"/>
          </a:xfrm>
          <a:prstGeom prst="rect">
            <a:avLst/>
          </a:prstGeom>
          <a:noFill/>
        </p:spPr>
        <p:txBody>
          <a:bodyPr wrap="square" rtlCol="0">
            <a:spAutoFit/>
          </a:bodyPr>
          <a:lstStyle/>
          <a:p>
            <a:r>
              <a:rPr lang="pt-BR" sz="4400" dirty="0">
                <a:latin typeface="Arial" panose="020B0604020202020204" pitchFamily="34" charset="0"/>
                <a:cs typeface="Arial" panose="020B0604020202020204" pitchFamily="34" charset="0"/>
              </a:rPr>
              <a:t>AUTHORITY</a:t>
            </a:r>
            <a:br>
              <a:rPr lang="pt-BR" sz="4400" dirty="0">
                <a:latin typeface="Arial" panose="020B0604020202020204" pitchFamily="34" charset="0"/>
                <a:cs typeface="Arial" panose="020B0604020202020204" pitchFamily="34" charset="0"/>
              </a:rPr>
            </a:br>
            <a:r>
              <a:rPr lang="pt-BR" sz="4400" dirty="0">
                <a:latin typeface="Arial" panose="020B0604020202020204" pitchFamily="34" charset="0"/>
                <a:cs typeface="Arial" panose="020B0604020202020204" pitchFamily="34" charset="0"/>
              </a:rPr>
              <a:t>FROM GOD</a:t>
            </a:r>
            <a:endParaRPr lang="en-US" sz="4400" dirty="0">
              <a:latin typeface="Arial" panose="020B0604020202020204" pitchFamily="34" charset="0"/>
              <a:cs typeface="Arial" panose="020B0604020202020204" pitchFamily="34" charset="0"/>
            </a:endParaRPr>
          </a:p>
        </p:txBody>
      </p:sp>
      <p:sp>
        <p:nvSpPr>
          <p:cNvPr id="5" name="Rectangle 4"/>
          <p:cNvSpPr/>
          <p:nvPr/>
        </p:nvSpPr>
        <p:spPr>
          <a:xfrm>
            <a:off x="5113420" y="1895133"/>
            <a:ext cx="3537285" cy="3108543"/>
          </a:xfrm>
          <a:prstGeom prst="rect">
            <a:avLst/>
          </a:prstGeom>
        </p:spPr>
        <p:txBody>
          <a:bodyPr wrap="square">
            <a:spAutoFit/>
          </a:bodyPr>
          <a:lstStyle/>
          <a:p>
            <a:r>
              <a:rPr lang="en-US" sz="2800" b="0" dirty="0">
                <a:latin typeface="+mn-lt"/>
                <a:ea typeface="Source Sans Pro" panose="020B0503030403020204" pitchFamily="34" charset="0"/>
              </a:rPr>
              <a:t>Moses took his wife and sons, put them back on a donkey and started back to Egypt. And he took the staff of God in his hand.</a:t>
            </a:r>
          </a:p>
          <a:p>
            <a:r>
              <a:rPr lang="en-US" sz="2800" b="0" dirty="0">
                <a:latin typeface="+mn-lt"/>
                <a:ea typeface="Source Sans Pro" panose="020B0503030403020204" pitchFamily="34" charset="0"/>
              </a:rPr>
              <a:t>Exodus 4:20 </a:t>
            </a:r>
          </a:p>
        </p:txBody>
      </p:sp>
      <p:sp>
        <p:nvSpPr>
          <p:cNvPr id="7" name="Rectangle 6"/>
          <p:cNvSpPr/>
          <p:nvPr/>
        </p:nvSpPr>
        <p:spPr>
          <a:xfrm>
            <a:off x="0" y="0"/>
            <a:ext cx="45960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 y="0"/>
            <a:ext cx="4596062" cy="5143500"/>
          </a:xfrm>
          <a:prstGeom prst="rect">
            <a:avLst/>
          </a:prstGeom>
        </p:spPr>
      </p:pic>
    </p:spTree>
    <p:extLst>
      <p:ext uri="{BB962C8B-B14F-4D97-AF65-F5344CB8AC3E}">
        <p14:creationId xmlns:p14="http://schemas.microsoft.com/office/powerpoint/2010/main" val="4146121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64"/>
          <a:stretch/>
        </p:blipFill>
        <p:spPr>
          <a:xfrm>
            <a:off x="-80964" y="0"/>
            <a:ext cx="9250077" cy="5245768"/>
          </a:xfrm>
          <a:prstGeom prst="rect">
            <a:avLst/>
          </a:prstGeom>
        </p:spPr>
      </p:pic>
      <p:sp>
        <p:nvSpPr>
          <p:cNvPr id="7" name="Rectangle 6"/>
          <p:cNvSpPr/>
          <p:nvPr/>
        </p:nvSpPr>
        <p:spPr>
          <a:xfrm>
            <a:off x="838200" y="721846"/>
            <a:ext cx="7543800" cy="3810000"/>
          </a:xfrm>
          <a:prstGeom prst="rect">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38200" y="2554261"/>
            <a:ext cx="7543799" cy="1968840"/>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00076" y="993834"/>
            <a:ext cx="7781923" cy="1560427"/>
          </a:xfrm>
          <a:prstGeom prst="rect">
            <a:avLst/>
          </a:prstGeom>
          <a:noFill/>
        </p:spPr>
        <p:txBody>
          <a:bodyPr wrap="square" rtlCol="0">
            <a:spAutoFit/>
          </a:bodyPr>
          <a:lstStyle/>
          <a:p>
            <a:pPr algn="ctr" fontAlgn="auto">
              <a:lnSpc>
                <a:spcPct val="90000"/>
              </a:lnSpc>
              <a:spcAft>
                <a:spcPts val="0"/>
              </a:spcAft>
            </a:pPr>
            <a:r>
              <a:rPr lang="pt-BR" sz="5300" dirty="0">
                <a:solidFill>
                  <a:srgbClr val="3B3838"/>
                </a:solidFill>
                <a:latin typeface="Arial" panose="020B0604020202020204" pitchFamily="34" charset="0"/>
                <a:ea typeface="+mj-ea"/>
                <a:cs typeface="Arial" panose="020B0604020202020204" pitchFamily="34" charset="0"/>
              </a:rPr>
              <a:t>REFLECTS THE CHARACTER OF GOD</a:t>
            </a:r>
            <a:endParaRPr lang="en-US" sz="5300" dirty="0">
              <a:solidFill>
                <a:srgbClr val="3B3838"/>
              </a:solidFill>
              <a:latin typeface="Arial" panose="020B0604020202020204" pitchFamily="34" charset="0"/>
              <a:ea typeface="+mj-ea"/>
              <a:cs typeface="Arial" panose="020B0604020202020204" pitchFamily="34" charset="0"/>
            </a:endParaRPr>
          </a:p>
        </p:txBody>
      </p:sp>
      <p:sp>
        <p:nvSpPr>
          <p:cNvPr id="5" name="Rectangle 4"/>
          <p:cNvSpPr/>
          <p:nvPr/>
        </p:nvSpPr>
        <p:spPr>
          <a:xfrm>
            <a:off x="1337912" y="2707219"/>
            <a:ext cx="6905974" cy="1384995"/>
          </a:xfrm>
          <a:prstGeom prst="rect">
            <a:avLst/>
          </a:prstGeom>
        </p:spPr>
        <p:txBody>
          <a:bodyPr wrap="square">
            <a:spAutoFit/>
          </a:bodyPr>
          <a:lstStyle/>
          <a:p>
            <a:pPr algn="r"/>
            <a:r>
              <a:rPr lang="en-US" sz="2800" b="0" dirty="0">
                <a:solidFill>
                  <a:schemeClr val="bg2">
                    <a:lumMod val="25000"/>
                  </a:schemeClr>
                </a:solidFill>
                <a:latin typeface="Arial" panose="020B0604020202020204" pitchFamily="34" charset="0"/>
                <a:ea typeface="Source Sans Pro" panose="020B0503030403020204" pitchFamily="34" charset="0"/>
                <a:cs typeface="Arial" panose="020B0604020202020204" pitchFamily="34" charset="0"/>
              </a:rPr>
              <a:t>Now Moses was a very humble man, more humble than anyone else on the face of the earth.  Numbers 12:3</a:t>
            </a:r>
          </a:p>
        </p:txBody>
      </p:sp>
    </p:spTree>
    <p:extLst>
      <p:ext uri="{BB962C8B-B14F-4D97-AF65-F5344CB8AC3E}">
        <p14:creationId xmlns:p14="http://schemas.microsoft.com/office/powerpoint/2010/main" val="2096383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108" y="0"/>
            <a:ext cx="9178108" cy="11329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274774" y="141798"/>
            <a:ext cx="8560343" cy="9911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600" b="1" dirty="0">
                <a:solidFill>
                  <a:schemeClr val="bg1"/>
                </a:solidFill>
                <a:latin typeface="Arial" panose="020B0604020202020204" pitchFamily="34" charset="0"/>
                <a:cs typeface="Arial" panose="020B0604020202020204" pitchFamily="34" charset="0"/>
              </a:rPr>
              <a:t>NATURAL &amp; SPIRITUAL LEADERS</a:t>
            </a:r>
          </a:p>
        </p:txBody>
      </p:sp>
      <p:graphicFrame>
        <p:nvGraphicFramePr>
          <p:cNvPr id="3" name="Table 2"/>
          <p:cNvGraphicFramePr>
            <a:graphicFrameLocks noGrp="1"/>
          </p:cNvGraphicFramePr>
          <p:nvPr>
            <p:extLst>
              <p:ext uri="{D42A27DB-BD31-4B8C-83A1-F6EECF244321}">
                <p14:modId xmlns:p14="http://schemas.microsoft.com/office/powerpoint/2010/main" val="3017889514"/>
              </p:ext>
            </p:extLst>
          </p:nvPr>
        </p:nvGraphicFramePr>
        <p:xfrm>
          <a:off x="0" y="1082844"/>
          <a:ext cx="9178108" cy="4060656"/>
        </p:xfrm>
        <a:graphic>
          <a:graphicData uri="http://schemas.openxmlformats.org/drawingml/2006/table">
            <a:tbl>
              <a:tblPr firstRow="1" bandRow="1">
                <a:tableStyleId>{5C22544A-7EE6-4342-B048-85BDC9FD1C3A}</a:tableStyleId>
              </a:tblPr>
              <a:tblGrid>
                <a:gridCol w="4589054">
                  <a:extLst>
                    <a:ext uri="{9D8B030D-6E8A-4147-A177-3AD203B41FA5}">
                      <a16:colId xmlns:a16="http://schemas.microsoft.com/office/drawing/2014/main" val="20000"/>
                    </a:ext>
                  </a:extLst>
                </a:gridCol>
                <a:gridCol w="4589054">
                  <a:extLst>
                    <a:ext uri="{9D8B030D-6E8A-4147-A177-3AD203B41FA5}">
                      <a16:colId xmlns:a16="http://schemas.microsoft.com/office/drawing/2014/main" val="20001"/>
                    </a:ext>
                  </a:extLst>
                </a:gridCol>
              </a:tblGrid>
              <a:tr h="751256">
                <a:tc>
                  <a:txBody>
                    <a:bodyPr/>
                    <a:lstStyle/>
                    <a:p>
                      <a:pPr algn="ctr"/>
                      <a:r>
                        <a:rPr lang="pt-BR" sz="2700" dirty="0">
                          <a:latin typeface="Arial" panose="020B0604020202020204" pitchFamily="34" charset="0"/>
                          <a:cs typeface="Arial" panose="020B0604020202020204" pitchFamily="34" charset="0"/>
                        </a:rPr>
                        <a:t>NATURAL</a:t>
                      </a:r>
                      <a:endParaRPr lang="en-US" sz="2700" dirty="0">
                        <a:latin typeface="Arial" panose="020B0604020202020204" pitchFamily="34" charset="0"/>
                        <a:cs typeface="Arial" panose="020B0604020202020204" pitchFamily="34" charset="0"/>
                      </a:endParaRPr>
                    </a:p>
                  </a:txBody>
                  <a:tcPr marL="178078" marR="178078" marT="89039" marB="89039">
                    <a:solidFill>
                      <a:srgbClr val="0070C0"/>
                    </a:solidFill>
                  </a:tcPr>
                </a:tc>
                <a:tc>
                  <a:txBody>
                    <a:bodyPr/>
                    <a:lstStyle/>
                    <a:p>
                      <a:pPr algn="ctr"/>
                      <a:r>
                        <a:rPr lang="pt-BR" sz="2700" dirty="0">
                          <a:latin typeface="Arial" panose="020B0604020202020204" pitchFamily="34" charset="0"/>
                          <a:cs typeface="Arial" panose="020B0604020202020204" pitchFamily="34" charset="0"/>
                        </a:rPr>
                        <a:t>SPIRITUAL</a:t>
                      </a:r>
                      <a:endParaRPr lang="en-US" sz="2700" dirty="0">
                        <a:latin typeface="Arial" panose="020B0604020202020204" pitchFamily="34" charset="0"/>
                        <a:cs typeface="Arial" panose="020B0604020202020204" pitchFamily="34" charset="0"/>
                      </a:endParaRPr>
                    </a:p>
                  </a:txBody>
                  <a:tcPr marL="178078" marR="178078" marT="89039" marB="89039"/>
                </a:tc>
                <a:extLst>
                  <a:ext uri="{0D108BD9-81ED-4DB2-BD59-A6C34878D82A}">
                    <a16:rowId xmlns:a16="http://schemas.microsoft.com/office/drawing/2014/main" val="10000"/>
                  </a:ext>
                </a:extLst>
              </a:tr>
              <a:tr h="928046">
                <a:tc>
                  <a:txBody>
                    <a:bodyPr/>
                    <a:lstStyle/>
                    <a:p>
                      <a:pPr algn="ctr"/>
                      <a:r>
                        <a:rPr lang="pt-BR" sz="2700" dirty="0">
                          <a:latin typeface="Arial" panose="020B0604020202020204" pitchFamily="34" charset="0"/>
                          <a:cs typeface="Arial" panose="020B0604020202020204" pitchFamily="34" charset="0"/>
                        </a:rPr>
                        <a:t>Self-</a:t>
                      </a:r>
                      <a:r>
                        <a:rPr lang="pt-BR" sz="2700" dirty="0" err="1">
                          <a:latin typeface="Arial" panose="020B0604020202020204" pitchFamily="34" charset="0"/>
                          <a:cs typeface="Arial" panose="020B0604020202020204" pitchFamily="34" charset="0"/>
                        </a:rPr>
                        <a:t>Confident</a:t>
                      </a:r>
                      <a:endParaRPr lang="en-US" sz="2700" dirty="0">
                        <a:latin typeface="Arial" panose="020B0604020202020204" pitchFamily="34" charset="0"/>
                        <a:cs typeface="Arial" panose="020B0604020202020204" pitchFamily="34" charset="0"/>
                      </a:endParaRPr>
                    </a:p>
                  </a:txBody>
                  <a:tcPr marL="178078" marR="178078" marT="89039" marB="89039"/>
                </a:tc>
                <a:tc>
                  <a:txBody>
                    <a:bodyPr/>
                    <a:lstStyle/>
                    <a:p>
                      <a:pPr algn="ctr"/>
                      <a:r>
                        <a:rPr lang="pt-BR" sz="2700" dirty="0" err="1">
                          <a:latin typeface="Arial" panose="020B0604020202020204" pitchFamily="34" charset="0"/>
                          <a:cs typeface="Arial" panose="020B0604020202020204" pitchFamily="34" charset="0"/>
                        </a:rPr>
                        <a:t>Places</a:t>
                      </a:r>
                      <a:r>
                        <a:rPr lang="pt-BR" sz="2700" dirty="0">
                          <a:latin typeface="Arial" panose="020B0604020202020204" pitchFamily="34" charset="0"/>
                          <a:cs typeface="Arial" panose="020B0604020202020204" pitchFamily="34" charset="0"/>
                        </a:rPr>
                        <a:t> </a:t>
                      </a:r>
                      <a:r>
                        <a:rPr lang="pt-BR" sz="2700" dirty="0" err="1">
                          <a:latin typeface="Arial" panose="020B0604020202020204" pitchFamily="34" charset="0"/>
                          <a:cs typeface="Arial" panose="020B0604020202020204" pitchFamily="34" charset="0"/>
                        </a:rPr>
                        <a:t>Confidence</a:t>
                      </a:r>
                      <a:r>
                        <a:rPr lang="pt-BR" sz="2700" baseline="0" dirty="0">
                          <a:latin typeface="Arial" panose="020B0604020202020204" pitchFamily="34" charset="0"/>
                          <a:cs typeface="Arial" panose="020B0604020202020204" pitchFamily="34" charset="0"/>
                        </a:rPr>
                        <a:t> in </a:t>
                      </a:r>
                      <a:r>
                        <a:rPr lang="pt-BR" sz="2700" baseline="0" dirty="0" err="1">
                          <a:latin typeface="Arial" panose="020B0604020202020204" pitchFamily="34" charset="0"/>
                          <a:cs typeface="Arial" panose="020B0604020202020204" pitchFamily="34" charset="0"/>
                        </a:rPr>
                        <a:t>God</a:t>
                      </a:r>
                      <a:endParaRPr lang="en-US" sz="2700" dirty="0">
                        <a:latin typeface="Arial" panose="020B0604020202020204" pitchFamily="34" charset="0"/>
                        <a:cs typeface="Arial" panose="020B0604020202020204" pitchFamily="34" charset="0"/>
                      </a:endParaRPr>
                    </a:p>
                  </a:txBody>
                  <a:tcPr marL="178078" marR="178078" marT="89039" marB="89039"/>
                </a:tc>
                <a:extLst>
                  <a:ext uri="{0D108BD9-81ED-4DB2-BD59-A6C34878D82A}">
                    <a16:rowId xmlns:a16="http://schemas.microsoft.com/office/drawing/2014/main" val="10001"/>
                  </a:ext>
                </a:extLst>
              </a:tr>
              <a:tr h="906996">
                <a:tc>
                  <a:txBody>
                    <a:bodyPr/>
                    <a:lstStyle/>
                    <a:p>
                      <a:pPr algn="ctr"/>
                      <a:r>
                        <a:rPr lang="pt-BR" sz="2700" dirty="0" err="1">
                          <a:latin typeface="Arial" panose="020B0604020202020204" pitchFamily="34" charset="0"/>
                          <a:cs typeface="Arial" panose="020B0604020202020204" pitchFamily="34" charset="0"/>
                        </a:rPr>
                        <a:t>Knows</a:t>
                      </a:r>
                      <a:r>
                        <a:rPr lang="pt-BR" sz="2700" dirty="0">
                          <a:latin typeface="Arial" panose="020B0604020202020204" pitchFamily="34" charset="0"/>
                          <a:cs typeface="Arial" panose="020B0604020202020204" pitchFamily="34" charset="0"/>
                        </a:rPr>
                        <a:t> People</a:t>
                      </a:r>
                      <a:endParaRPr lang="en-US" sz="2700" dirty="0">
                        <a:latin typeface="Arial" panose="020B0604020202020204" pitchFamily="34" charset="0"/>
                        <a:cs typeface="Arial" panose="020B0604020202020204" pitchFamily="34" charset="0"/>
                      </a:endParaRPr>
                    </a:p>
                  </a:txBody>
                  <a:tcPr marL="178078" marR="178078" marT="89039" marB="89039"/>
                </a:tc>
                <a:tc>
                  <a:txBody>
                    <a:bodyPr/>
                    <a:lstStyle/>
                    <a:p>
                      <a:pPr algn="ctr"/>
                      <a:r>
                        <a:rPr lang="pt-BR" sz="2700" dirty="0" err="1">
                          <a:latin typeface="Arial" panose="020B0604020202020204" pitchFamily="34" charset="0"/>
                          <a:cs typeface="Arial" panose="020B0604020202020204" pitchFamily="34" charset="0"/>
                        </a:rPr>
                        <a:t>Also</a:t>
                      </a:r>
                      <a:r>
                        <a:rPr lang="pt-BR" sz="2700" baseline="0" dirty="0">
                          <a:latin typeface="Arial" panose="020B0604020202020204" pitchFamily="34" charset="0"/>
                          <a:cs typeface="Arial" panose="020B0604020202020204" pitchFamily="34" charset="0"/>
                        </a:rPr>
                        <a:t> </a:t>
                      </a:r>
                      <a:r>
                        <a:rPr lang="pt-BR" sz="2700" baseline="0" dirty="0" err="1">
                          <a:latin typeface="Arial" panose="020B0604020202020204" pitchFamily="34" charset="0"/>
                          <a:cs typeface="Arial" panose="020B0604020202020204" pitchFamily="34" charset="0"/>
                        </a:rPr>
                        <a:t>Knows</a:t>
                      </a:r>
                      <a:r>
                        <a:rPr lang="pt-BR" sz="2700" baseline="0" dirty="0">
                          <a:latin typeface="Arial" panose="020B0604020202020204" pitchFamily="34" charset="0"/>
                          <a:cs typeface="Arial" panose="020B0604020202020204" pitchFamily="34" charset="0"/>
                        </a:rPr>
                        <a:t> </a:t>
                      </a:r>
                      <a:r>
                        <a:rPr lang="pt-BR" sz="2700" baseline="0" dirty="0" err="1">
                          <a:latin typeface="Arial" panose="020B0604020202020204" pitchFamily="34" charset="0"/>
                          <a:cs typeface="Arial" panose="020B0604020202020204" pitchFamily="34" charset="0"/>
                        </a:rPr>
                        <a:t>God</a:t>
                      </a:r>
                      <a:endParaRPr lang="en-US" sz="2700" dirty="0">
                        <a:latin typeface="Arial" panose="020B0604020202020204" pitchFamily="34" charset="0"/>
                        <a:cs typeface="Arial" panose="020B0604020202020204" pitchFamily="34" charset="0"/>
                      </a:endParaRPr>
                    </a:p>
                  </a:txBody>
                  <a:tcPr marL="178078" marR="178078" marT="89039" marB="89039"/>
                </a:tc>
                <a:extLst>
                  <a:ext uri="{0D108BD9-81ED-4DB2-BD59-A6C34878D82A}">
                    <a16:rowId xmlns:a16="http://schemas.microsoft.com/office/drawing/2014/main" val="10002"/>
                  </a:ext>
                </a:extLst>
              </a:tr>
              <a:tr h="652732">
                <a:tc>
                  <a:txBody>
                    <a:bodyPr/>
                    <a:lstStyle/>
                    <a:p>
                      <a:pPr algn="ctr"/>
                      <a:r>
                        <a:rPr lang="en-US" sz="2700" dirty="0">
                          <a:latin typeface="Arial" panose="020B0604020202020204" pitchFamily="34" charset="0"/>
                          <a:cs typeface="Arial" panose="020B0604020202020204" pitchFamily="34" charset="0"/>
                        </a:rPr>
                        <a:t>Decision-Making Skills</a:t>
                      </a:r>
                    </a:p>
                  </a:txBody>
                  <a:tcPr marL="178078" marR="178078" marT="89039" marB="89039"/>
                </a:tc>
                <a:tc>
                  <a:txBody>
                    <a:bodyPr/>
                    <a:lstStyle/>
                    <a:p>
                      <a:pPr algn="ctr"/>
                      <a:r>
                        <a:rPr lang="en-US" sz="2500" dirty="0">
                          <a:latin typeface="Arial" panose="020B0604020202020204" pitchFamily="34" charset="0"/>
                          <a:cs typeface="Arial" panose="020B0604020202020204" pitchFamily="34" charset="0"/>
                        </a:rPr>
                        <a:t>Decides Based on God’s Will</a:t>
                      </a:r>
                    </a:p>
                  </a:txBody>
                  <a:tcPr marL="178078" marR="178078" marT="89039" marB="89039"/>
                </a:tc>
                <a:extLst>
                  <a:ext uri="{0D108BD9-81ED-4DB2-BD59-A6C34878D82A}">
                    <a16:rowId xmlns:a16="http://schemas.microsoft.com/office/drawing/2014/main" val="10003"/>
                  </a:ext>
                </a:extLst>
              </a:tr>
              <a:tr h="821626">
                <a:tc>
                  <a:txBody>
                    <a:bodyPr/>
                    <a:lstStyle/>
                    <a:p>
                      <a:pPr algn="ctr"/>
                      <a:r>
                        <a:rPr lang="pt-BR" sz="2700" dirty="0" err="1">
                          <a:latin typeface="Arial" panose="020B0604020202020204" pitchFamily="34" charset="0"/>
                          <a:cs typeface="Arial" panose="020B0604020202020204" pitchFamily="34" charset="0"/>
                        </a:rPr>
                        <a:t>Ambitious</a:t>
                      </a:r>
                      <a:endParaRPr lang="en-US" sz="2700" dirty="0">
                        <a:latin typeface="Arial" panose="020B0604020202020204" pitchFamily="34" charset="0"/>
                        <a:cs typeface="Arial" panose="020B0604020202020204" pitchFamily="34" charset="0"/>
                      </a:endParaRPr>
                    </a:p>
                  </a:txBody>
                  <a:tcPr marL="178078" marR="178078" marT="89039" marB="89039"/>
                </a:tc>
                <a:tc>
                  <a:txBody>
                    <a:bodyPr/>
                    <a:lstStyle/>
                    <a:p>
                      <a:pPr algn="ctr"/>
                      <a:r>
                        <a:rPr lang="pt-BR" sz="2700" dirty="0" err="1">
                          <a:latin typeface="Arial" panose="020B0604020202020204" pitchFamily="34" charset="0"/>
                          <a:cs typeface="Arial" panose="020B0604020202020204" pitchFamily="34" charset="0"/>
                        </a:rPr>
                        <a:t>Proactive</a:t>
                      </a:r>
                      <a:r>
                        <a:rPr lang="pt-BR" sz="2700" dirty="0">
                          <a:latin typeface="Arial" panose="020B0604020202020204" pitchFamily="34" charset="0"/>
                          <a:cs typeface="Arial" panose="020B0604020202020204" pitchFamily="34" charset="0"/>
                        </a:rPr>
                        <a:t>,</a:t>
                      </a:r>
                      <a:r>
                        <a:rPr lang="pt-BR" sz="2700" baseline="0" dirty="0">
                          <a:latin typeface="Arial" panose="020B0604020202020204" pitchFamily="34" charset="0"/>
                          <a:cs typeface="Arial" panose="020B0604020202020204" pitchFamily="34" charset="0"/>
                        </a:rPr>
                        <a:t> </a:t>
                      </a:r>
                      <a:r>
                        <a:rPr lang="pt-BR" sz="2700" baseline="0" dirty="0" err="1">
                          <a:latin typeface="Arial" panose="020B0604020202020204" pitchFamily="34" charset="0"/>
                          <a:cs typeface="Arial" panose="020B0604020202020204" pitchFamily="34" charset="0"/>
                        </a:rPr>
                        <a:t>Yet</a:t>
                      </a:r>
                      <a:r>
                        <a:rPr lang="pt-BR" sz="2700" baseline="0" dirty="0">
                          <a:latin typeface="Arial" panose="020B0604020202020204" pitchFamily="34" charset="0"/>
                          <a:cs typeface="Arial" panose="020B0604020202020204" pitchFamily="34" charset="0"/>
                        </a:rPr>
                        <a:t> </a:t>
                      </a:r>
                      <a:r>
                        <a:rPr lang="pt-BR" sz="2700" baseline="0" dirty="0" err="1">
                          <a:latin typeface="Arial" panose="020B0604020202020204" pitchFamily="34" charset="0"/>
                          <a:cs typeface="Arial" panose="020B0604020202020204" pitchFamily="34" charset="0"/>
                        </a:rPr>
                        <a:t>Humble</a:t>
                      </a:r>
                      <a:endParaRPr lang="en-US" sz="2700" dirty="0">
                        <a:latin typeface="Arial" panose="020B0604020202020204" pitchFamily="34" charset="0"/>
                        <a:cs typeface="Arial" panose="020B0604020202020204" pitchFamily="34" charset="0"/>
                      </a:endParaRPr>
                    </a:p>
                  </a:txBody>
                  <a:tcPr marL="178078" marR="178078" marT="89039" marB="89039"/>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33805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3359525"/>
              </p:ext>
            </p:extLst>
          </p:nvPr>
        </p:nvGraphicFramePr>
        <p:xfrm>
          <a:off x="-34108" y="1132930"/>
          <a:ext cx="9178108" cy="4010569"/>
        </p:xfrm>
        <a:graphic>
          <a:graphicData uri="http://schemas.openxmlformats.org/drawingml/2006/table">
            <a:tbl>
              <a:tblPr firstRow="1" bandRow="1">
                <a:tableStyleId>{5C22544A-7EE6-4342-B048-85BDC9FD1C3A}</a:tableStyleId>
              </a:tblPr>
              <a:tblGrid>
                <a:gridCol w="4589054">
                  <a:extLst>
                    <a:ext uri="{9D8B030D-6E8A-4147-A177-3AD203B41FA5}">
                      <a16:colId xmlns:a16="http://schemas.microsoft.com/office/drawing/2014/main" val="20000"/>
                    </a:ext>
                  </a:extLst>
                </a:gridCol>
                <a:gridCol w="4589054">
                  <a:extLst>
                    <a:ext uri="{9D8B030D-6E8A-4147-A177-3AD203B41FA5}">
                      <a16:colId xmlns:a16="http://schemas.microsoft.com/office/drawing/2014/main" val="20001"/>
                    </a:ext>
                  </a:extLst>
                </a:gridCol>
              </a:tblGrid>
              <a:tr h="595752">
                <a:tc>
                  <a:txBody>
                    <a:bodyPr/>
                    <a:lstStyle/>
                    <a:p>
                      <a:pPr algn="ctr"/>
                      <a:r>
                        <a:rPr lang="pt-BR" sz="2700" dirty="0">
                          <a:latin typeface="Arial" panose="020B0604020202020204" pitchFamily="34" charset="0"/>
                          <a:cs typeface="Arial" panose="020B0604020202020204" pitchFamily="34" charset="0"/>
                        </a:rPr>
                        <a:t>NATURAL</a:t>
                      </a:r>
                      <a:endParaRPr lang="en-US" sz="2700" dirty="0">
                        <a:latin typeface="Arial" panose="020B0604020202020204" pitchFamily="34" charset="0"/>
                        <a:cs typeface="Arial" panose="020B0604020202020204" pitchFamily="34" charset="0"/>
                      </a:endParaRPr>
                    </a:p>
                  </a:txBody>
                  <a:tcPr marL="178078" marR="178078" marT="89039" marB="89039">
                    <a:solidFill>
                      <a:srgbClr val="0070C0"/>
                    </a:solidFill>
                  </a:tcPr>
                </a:tc>
                <a:tc>
                  <a:txBody>
                    <a:bodyPr/>
                    <a:lstStyle/>
                    <a:p>
                      <a:pPr algn="ctr"/>
                      <a:r>
                        <a:rPr lang="pt-BR" sz="2700" dirty="0">
                          <a:latin typeface="Arial" panose="020B0604020202020204" pitchFamily="34" charset="0"/>
                          <a:cs typeface="Arial" panose="020B0604020202020204" pitchFamily="34" charset="0"/>
                        </a:rPr>
                        <a:t>SPIRITUAL</a:t>
                      </a:r>
                      <a:endParaRPr lang="en-US" sz="2700" dirty="0">
                        <a:latin typeface="Arial" panose="020B0604020202020204" pitchFamily="34" charset="0"/>
                        <a:cs typeface="Arial" panose="020B0604020202020204" pitchFamily="34" charset="0"/>
                      </a:endParaRPr>
                    </a:p>
                  </a:txBody>
                  <a:tcPr marL="178078" marR="178078" marT="89039" marB="89039"/>
                </a:tc>
                <a:extLst>
                  <a:ext uri="{0D108BD9-81ED-4DB2-BD59-A6C34878D82A}">
                    <a16:rowId xmlns:a16="http://schemas.microsoft.com/office/drawing/2014/main" val="10000"/>
                  </a:ext>
                </a:extLst>
              </a:tr>
              <a:tr h="949955">
                <a:tc>
                  <a:txBody>
                    <a:bodyPr/>
                    <a:lstStyle/>
                    <a:p>
                      <a:pPr algn="ctr"/>
                      <a:r>
                        <a:rPr lang="pt-BR" sz="2500" dirty="0">
                          <a:latin typeface="Arial" panose="020B0604020202020204" pitchFamily="34" charset="0"/>
                          <a:cs typeface="Arial" panose="020B0604020202020204" pitchFamily="34" charset="0"/>
                        </a:rPr>
                        <a:t>Creates Methods</a:t>
                      </a:r>
                      <a:endParaRPr lang="en-US" sz="2500" dirty="0">
                        <a:latin typeface="Arial" panose="020B0604020202020204" pitchFamily="34" charset="0"/>
                        <a:cs typeface="Arial" panose="020B0604020202020204" pitchFamily="34" charset="0"/>
                      </a:endParaRPr>
                    </a:p>
                  </a:txBody>
                  <a:tcPr marL="178078" marR="178078" marT="89039" marB="89039"/>
                </a:tc>
                <a:tc>
                  <a:txBody>
                    <a:bodyPr/>
                    <a:lstStyle/>
                    <a:p>
                      <a:pPr algn="ctr"/>
                      <a:r>
                        <a:rPr lang="pt-BR" sz="2500" dirty="0">
                          <a:latin typeface="Arial" panose="020B0604020202020204" pitchFamily="34" charset="0"/>
                          <a:cs typeface="Arial" panose="020B0604020202020204" pitchFamily="34" charset="0"/>
                        </a:rPr>
                        <a:t>Finds &amp; Follows</a:t>
                      </a:r>
                      <a:r>
                        <a:rPr lang="pt-BR" sz="2500" baseline="0" dirty="0">
                          <a:latin typeface="Arial" panose="020B0604020202020204" pitchFamily="34" charset="0"/>
                          <a:cs typeface="Arial" panose="020B0604020202020204" pitchFamily="34" charset="0"/>
                        </a:rPr>
                        <a:t> God´s Methods</a:t>
                      </a:r>
                      <a:endParaRPr lang="en-US" sz="2500" dirty="0">
                        <a:latin typeface="Arial" panose="020B0604020202020204" pitchFamily="34" charset="0"/>
                        <a:cs typeface="Arial" panose="020B0604020202020204" pitchFamily="34" charset="0"/>
                      </a:endParaRPr>
                    </a:p>
                  </a:txBody>
                  <a:tcPr marL="178078" marR="178078" marT="89039" marB="89039"/>
                </a:tc>
                <a:extLst>
                  <a:ext uri="{0D108BD9-81ED-4DB2-BD59-A6C34878D82A}">
                    <a16:rowId xmlns:a16="http://schemas.microsoft.com/office/drawing/2014/main" val="10001"/>
                  </a:ext>
                </a:extLst>
              </a:tr>
              <a:tr h="949955">
                <a:tc>
                  <a:txBody>
                    <a:bodyPr/>
                    <a:lstStyle/>
                    <a:p>
                      <a:pPr algn="ctr"/>
                      <a:r>
                        <a:rPr lang="pt-BR" sz="2500" dirty="0">
                          <a:latin typeface="Arial" panose="020B0604020202020204" pitchFamily="34" charset="0"/>
                          <a:cs typeface="Arial" panose="020B0604020202020204" pitchFamily="34" charset="0"/>
                        </a:rPr>
                        <a:t>Command </a:t>
                      </a:r>
                      <a:r>
                        <a:rPr lang="pt-BR" sz="2500" baseline="0" dirty="0">
                          <a:latin typeface="Arial" panose="020B0604020202020204" pitchFamily="34" charset="0"/>
                          <a:cs typeface="Arial" panose="020B0604020202020204" pitchFamily="34" charset="0"/>
                        </a:rPr>
                        <a:t>and Control or Democatic</a:t>
                      </a:r>
                      <a:endParaRPr lang="en-US" sz="2500" dirty="0">
                        <a:latin typeface="Arial" panose="020B0604020202020204" pitchFamily="34" charset="0"/>
                        <a:cs typeface="Arial" panose="020B0604020202020204" pitchFamily="34" charset="0"/>
                      </a:endParaRPr>
                    </a:p>
                  </a:txBody>
                  <a:tcPr marL="178078" marR="178078" marT="89039" marB="89039"/>
                </a:tc>
                <a:tc>
                  <a:txBody>
                    <a:bodyPr/>
                    <a:lstStyle/>
                    <a:p>
                      <a:pPr algn="ctr"/>
                      <a:r>
                        <a:rPr lang="pt-BR" sz="2500" dirty="0">
                          <a:latin typeface="Arial" panose="020B0604020202020204" pitchFamily="34" charset="0"/>
                          <a:cs typeface="Arial" panose="020B0604020202020204" pitchFamily="34" charset="0"/>
                        </a:rPr>
                        <a:t>Leads</a:t>
                      </a:r>
                      <a:r>
                        <a:rPr lang="pt-BR" sz="2500" baseline="0" dirty="0">
                          <a:latin typeface="Arial" panose="020B0604020202020204" pitchFamily="34" charset="0"/>
                          <a:cs typeface="Arial" panose="020B0604020202020204" pitchFamily="34" charset="0"/>
                        </a:rPr>
                        <a:t> in Obedience </a:t>
                      </a:r>
                      <a:r>
                        <a:rPr lang="pt-BR" sz="2500" baseline="0" dirty="0" err="1">
                          <a:latin typeface="Arial" panose="020B0604020202020204" pitchFamily="34" charset="0"/>
                          <a:cs typeface="Arial" panose="020B0604020202020204" pitchFamily="34" charset="0"/>
                        </a:rPr>
                        <a:t>to</a:t>
                      </a:r>
                      <a:r>
                        <a:rPr lang="pt-BR" sz="2500" baseline="0" dirty="0">
                          <a:latin typeface="Arial" panose="020B0604020202020204" pitchFamily="34" charset="0"/>
                          <a:cs typeface="Arial" panose="020B0604020202020204" pitchFamily="34" charset="0"/>
                        </a:rPr>
                        <a:t> God</a:t>
                      </a:r>
                      <a:endParaRPr lang="en-US" sz="2500" dirty="0">
                        <a:latin typeface="Arial" panose="020B0604020202020204" pitchFamily="34" charset="0"/>
                        <a:cs typeface="Arial" panose="020B0604020202020204" pitchFamily="34" charset="0"/>
                      </a:endParaRPr>
                    </a:p>
                  </a:txBody>
                  <a:tcPr marL="178078" marR="178078" marT="89039" marB="89039"/>
                </a:tc>
                <a:extLst>
                  <a:ext uri="{0D108BD9-81ED-4DB2-BD59-A6C34878D82A}">
                    <a16:rowId xmlns:a16="http://schemas.microsoft.com/office/drawing/2014/main" val="10002"/>
                  </a:ext>
                </a:extLst>
              </a:tr>
              <a:tr h="949955">
                <a:tc>
                  <a:txBody>
                    <a:bodyPr/>
                    <a:lstStyle/>
                    <a:p>
                      <a:pPr algn="ctr"/>
                      <a:r>
                        <a:rPr lang="en-US" sz="2500" dirty="0">
                          <a:latin typeface="Arial" panose="020B0604020202020204" pitchFamily="34" charset="0"/>
                          <a:cs typeface="Arial" panose="020B0604020202020204" pitchFamily="34" charset="0"/>
                        </a:rPr>
                        <a:t>Motivated</a:t>
                      </a:r>
                      <a:r>
                        <a:rPr lang="en-US" sz="2500" baseline="0" dirty="0">
                          <a:latin typeface="Arial" panose="020B0604020202020204" pitchFamily="34" charset="0"/>
                          <a:cs typeface="Arial" panose="020B0604020202020204" pitchFamily="34" charset="0"/>
                        </a:rPr>
                        <a:t> by Personal Considerations</a:t>
                      </a:r>
                      <a:endParaRPr lang="en-US" sz="2500" dirty="0">
                        <a:latin typeface="Arial" panose="020B0604020202020204" pitchFamily="34" charset="0"/>
                        <a:cs typeface="Arial" panose="020B0604020202020204" pitchFamily="34" charset="0"/>
                      </a:endParaRPr>
                    </a:p>
                  </a:txBody>
                  <a:tcPr marL="178078" marR="178078" marT="89039" marB="89039"/>
                </a:tc>
                <a:tc>
                  <a:txBody>
                    <a:bodyPr/>
                    <a:lstStyle/>
                    <a:p>
                      <a:pPr algn="ctr"/>
                      <a:r>
                        <a:rPr lang="en-US" sz="2500" dirty="0">
                          <a:latin typeface="Arial" panose="020B0604020202020204" pitchFamily="34" charset="0"/>
                          <a:cs typeface="Arial" panose="020B0604020202020204" pitchFamily="34" charset="0"/>
                        </a:rPr>
                        <a:t>Motivated by Love for God and People</a:t>
                      </a:r>
                    </a:p>
                  </a:txBody>
                  <a:tcPr marL="178078" marR="178078" marT="89039" marB="89039"/>
                </a:tc>
                <a:extLst>
                  <a:ext uri="{0D108BD9-81ED-4DB2-BD59-A6C34878D82A}">
                    <a16:rowId xmlns:a16="http://schemas.microsoft.com/office/drawing/2014/main" val="10003"/>
                  </a:ext>
                </a:extLst>
              </a:tr>
              <a:tr h="564952">
                <a:tc>
                  <a:txBody>
                    <a:bodyPr/>
                    <a:lstStyle/>
                    <a:p>
                      <a:pPr algn="ctr"/>
                      <a:r>
                        <a:rPr lang="pt-BR" sz="2500" dirty="0">
                          <a:latin typeface="Arial" panose="020B0604020202020204" pitchFamily="34" charset="0"/>
                          <a:cs typeface="Arial" panose="020B0604020202020204" pitchFamily="34" charset="0"/>
                        </a:rPr>
                        <a:t>Independent</a:t>
                      </a:r>
                      <a:endParaRPr lang="en-US" sz="2500" dirty="0">
                        <a:latin typeface="Arial" panose="020B0604020202020204" pitchFamily="34" charset="0"/>
                        <a:cs typeface="Arial" panose="020B0604020202020204" pitchFamily="34" charset="0"/>
                      </a:endParaRPr>
                    </a:p>
                  </a:txBody>
                  <a:tcPr marL="178078" marR="178078" marT="89039" marB="89039"/>
                </a:tc>
                <a:tc>
                  <a:txBody>
                    <a:bodyPr/>
                    <a:lstStyle/>
                    <a:p>
                      <a:pPr algn="ctr"/>
                      <a:r>
                        <a:rPr lang="pt-BR" sz="2500" dirty="0">
                          <a:latin typeface="Arial" panose="020B0604020202020204" pitchFamily="34" charset="0"/>
                          <a:cs typeface="Arial" panose="020B0604020202020204" pitchFamily="34" charset="0"/>
                        </a:rPr>
                        <a:t>God-</a:t>
                      </a:r>
                      <a:r>
                        <a:rPr lang="pt-BR" sz="2500" baseline="0" dirty="0" err="1">
                          <a:latin typeface="Arial" panose="020B0604020202020204" pitchFamily="34" charset="0"/>
                          <a:cs typeface="Arial" panose="020B0604020202020204" pitchFamily="34" charset="0"/>
                        </a:rPr>
                        <a:t>Dependent</a:t>
                      </a:r>
                      <a:endParaRPr lang="en-US" sz="2500" dirty="0">
                        <a:latin typeface="Arial" panose="020B0604020202020204" pitchFamily="34" charset="0"/>
                        <a:cs typeface="Arial" panose="020B0604020202020204" pitchFamily="34" charset="0"/>
                      </a:endParaRPr>
                    </a:p>
                  </a:txBody>
                  <a:tcPr marL="178078" marR="178078" marT="89039" marB="89039"/>
                </a:tc>
                <a:extLst>
                  <a:ext uri="{0D108BD9-81ED-4DB2-BD59-A6C34878D82A}">
                    <a16:rowId xmlns:a16="http://schemas.microsoft.com/office/drawing/2014/main" val="10004"/>
                  </a:ext>
                </a:extLst>
              </a:tr>
            </a:tbl>
          </a:graphicData>
        </a:graphic>
      </p:graphicFrame>
      <p:sp>
        <p:nvSpPr>
          <p:cNvPr id="5" name="Rectangle 4"/>
          <p:cNvSpPr/>
          <p:nvPr/>
        </p:nvSpPr>
        <p:spPr>
          <a:xfrm>
            <a:off x="-34108" y="0"/>
            <a:ext cx="9178108" cy="11329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7" name="Title 3">
            <a:extLst>
              <a:ext uri="{FF2B5EF4-FFF2-40B4-BE49-F238E27FC236}">
                <a16:creationId xmlns:a16="http://schemas.microsoft.com/office/drawing/2014/main" id="{AB720AF8-BE38-E443-A488-6490B5098712}"/>
              </a:ext>
            </a:extLst>
          </p:cNvPr>
          <p:cNvSpPr txBox="1">
            <a:spLocks/>
          </p:cNvSpPr>
          <p:nvPr/>
        </p:nvSpPr>
        <p:spPr>
          <a:xfrm>
            <a:off x="274774" y="141798"/>
            <a:ext cx="8560343" cy="9911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600" b="1" dirty="0">
                <a:solidFill>
                  <a:schemeClr val="bg1"/>
                </a:solidFill>
                <a:latin typeface="Arial" panose="020B0604020202020204" pitchFamily="34" charset="0"/>
                <a:cs typeface="Arial" panose="020B0604020202020204" pitchFamily="34" charset="0"/>
              </a:rPr>
              <a:t>NATURAL &amp; SPIRITUAL LEADERS</a:t>
            </a:r>
          </a:p>
        </p:txBody>
      </p:sp>
    </p:spTree>
    <p:extLst>
      <p:ext uri="{BB962C8B-B14F-4D97-AF65-F5344CB8AC3E}">
        <p14:creationId xmlns:p14="http://schemas.microsoft.com/office/powerpoint/2010/main" val="1160908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349"/>
            <a:ext cx="4511842" cy="523908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756" y="805813"/>
            <a:ext cx="3840328" cy="3326084"/>
          </a:xfrm>
          <a:prstGeom prst="rect">
            <a:avLst/>
          </a:prstGeom>
        </p:spPr>
      </p:pic>
      <p:sp>
        <p:nvSpPr>
          <p:cNvPr id="5" name="Rectangle 4"/>
          <p:cNvSpPr/>
          <p:nvPr/>
        </p:nvSpPr>
        <p:spPr>
          <a:xfrm>
            <a:off x="0" y="1913021"/>
            <a:ext cx="4511842" cy="173851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393158" y="2057173"/>
            <a:ext cx="3875046" cy="145021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pt-BR" sz="3600" dirty="0">
                <a:solidFill>
                  <a:schemeClr val="bg1"/>
                </a:solidFill>
                <a:latin typeface="Raleway" panose="020B0003030101060003" pitchFamily="34" charset="0"/>
                <a:cs typeface="Arial" panose="020B0604020202020204" pitchFamily="34" charset="0"/>
              </a:rPr>
              <a:t>THE LEADERSHIP TRIANGLE</a:t>
            </a:r>
            <a:endParaRPr lang="en-US" sz="3600"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1043919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96974" y="2969995"/>
            <a:ext cx="9544619" cy="2191552"/>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327" y="-30079"/>
            <a:ext cx="9159327" cy="5173579"/>
          </a:xfrm>
          <a:prstGeom prst="rect">
            <a:avLst/>
          </a:prstGeom>
        </p:spPr>
      </p:pic>
      <p:pic>
        <p:nvPicPr>
          <p:cNvPr id="7" name="Picture 6"/>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504959" y="1266007"/>
            <a:ext cx="914608" cy="106704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09041" y="2976447"/>
            <a:ext cx="914608" cy="1067043"/>
          </a:xfrm>
          <a:prstGeom prst="rect">
            <a:avLst/>
          </a:prstGeom>
        </p:spPr>
      </p:pic>
      <p:sp>
        <p:nvSpPr>
          <p:cNvPr id="3" name="TextBox 2">
            <a:extLst>
              <a:ext uri="{FF2B5EF4-FFF2-40B4-BE49-F238E27FC236}">
                <a16:creationId xmlns:a16="http://schemas.microsoft.com/office/drawing/2014/main" id="{A33602D7-C6EF-7D43-ABD6-196461E5B269}"/>
              </a:ext>
            </a:extLst>
          </p:cNvPr>
          <p:cNvSpPr txBox="1"/>
          <p:nvPr/>
        </p:nvSpPr>
        <p:spPr>
          <a:xfrm>
            <a:off x="192645" y="4208774"/>
            <a:ext cx="9155000" cy="769441"/>
          </a:xfrm>
          <a:prstGeom prst="rect">
            <a:avLst/>
          </a:prstGeom>
          <a:noFill/>
        </p:spPr>
        <p:txBody>
          <a:bodyPr wrap="square" rtlCol="0">
            <a:spAutoFit/>
          </a:bodyPr>
          <a:lstStyle/>
          <a:p>
            <a:r>
              <a:rPr lang="en-US" sz="4400" dirty="0">
                <a:solidFill>
                  <a:schemeClr val="bg1"/>
                </a:solidFill>
                <a:latin typeface="Source Sans Pro" panose="020B0503030403020204" pitchFamily="34" charset="0"/>
              </a:rPr>
              <a:t>SERVANT LEADERSHIP</a:t>
            </a:r>
          </a:p>
        </p:txBody>
      </p:sp>
    </p:spTree>
    <p:extLst>
      <p:ext uri="{BB962C8B-B14F-4D97-AF65-F5344CB8AC3E}">
        <p14:creationId xmlns:p14="http://schemas.microsoft.com/office/powerpoint/2010/main" val="3091657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11" name="Rectangle 10"/>
          <p:cNvSpPr/>
          <p:nvPr/>
        </p:nvSpPr>
        <p:spPr>
          <a:xfrm>
            <a:off x="206187" y="1486602"/>
            <a:ext cx="5392404" cy="2677656"/>
          </a:xfrm>
          <a:prstGeom prst="rect">
            <a:avLst/>
          </a:prstGeom>
        </p:spPr>
        <p:txBody>
          <a:bodyPr wrap="square">
            <a:spAutoFit/>
          </a:bodyPr>
          <a:lstStyle/>
          <a:p>
            <a:r>
              <a:rPr lang="en-US" sz="2800" b="0" dirty="0">
                <a:solidFill>
                  <a:schemeClr val="bg1"/>
                </a:solidFill>
                <a:latin typeface="+mn-lt"/>
                <a:ea typeface="Source Sans Pro" panose="020B0503030403020204" pitchFamily="34" charset="0"/>
              </a:rPr>
              <a:t>… Who, being in very nature God, did not consider equality with God something to be used to His own advantage; rather, He made himself nothing by taking the very nature of a servant…. Philippians 2:6-7</a:t>
            </a: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114514" y="6016955"/>
            <a:ext cx="8664991" cy="6150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fontAlgn="auto">
              <a:spcAft>
                <a:spcPts val="0"/>
              </a:spcAft>
            </a:pPr>
            <a:r>
              <a:rPr lang="pt-BR" sz="3000" dirty="0">
                <a:solidFill>
                  <a:schemeClr val="bg1"/>
                </a:solidFill>
                <a:latin typeface="Raleway" panose="020B0503030101060003" pitchFamily="34" charset="0"/>
              </a:rPr>
              <a:t>TRANSFORMATIONAL BEHAVIORS</a:t>
            </a:r>
            <a:endParaRPr lang="en-US" sz="3000" b="0" dirty="0">
              <a:solidFill>
                <a:schemeClr val="bg1"/>
              </a:solidFill>
              <a:latin typeface="Raleway" panose="020B0503030101060003" pitchFamily="34" charset="0"/>
            </a:endParaRPr>
          </a:p>
        </p:txBody>
      </p:sp>
      <p:pic>
        <p:nvPicPr>
          <p:cNvPr id="12" name="Picture 5" descr="passion-of-chr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6134" y="-15206"/>
            <a:ext cx="3597866" cy="5158706"/>
          </a:xfrm>
          <a:prstGeom prst="parallelogram">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06187" y="388251"/>
            <a:ext cx="6936146" cy="913012"/>
          </a:xfrm>
        </p:spPr>
        <p:txBody>
          <a:bodyPr>
            <a:normAutofit/>
          </a:bodyPr>
          <a:lstStyle/>
          <a:p>
            <a:pPr algn="l"/>
            <a:r>
              <a:rPr lang="pt-BR" sz="5400" b="1" dirty="0">
                <a:solidFill>
                  <a:schemeClr val="bg1"/>
                </a:solidFill>
                <a:latin typeface="Raleway" panose="020B0003030101060003" pitchFamily="34" charset="0"/>
                <a:cs typeface="Arial" panose="020B0604020202020204" pitchFamily="34" charset="0"/>
              </a:rPr>
              <a:t>BIBLICAL MODEL</a:t>
            </a:r>
            <a:endParaRPr lang="en-US" sz="5400" b="1"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3557344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11" name="Rectangle 10"/>
          <p:cNvSpPr/>
          <p:nvPr/>
        </p:nvSpPr>
        <p:spPr>
          <a:xfrm>
            <a:off x="334629" y="1486602"/>
            <a:ext cx="5392404" cy="1815882"/>
          </a:xfrm>
          <a:prstGeom prst="rect">
            <a:avLst/>
          </a:prstGeom>
        </p:spPr>
        <p:txBody>
          <a:bodyPr wrap="square">
            <a:spAutoFit/>
          </a:bodyPr>
          <a:lstStyle/>
          <a:p>
            <a:r>
              <a:rPr lang="en-US" sz="28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t>And whosoever</a:t>
            </a:r>
            <a:br>
              <a:rPr lang="en-US" sz="28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br>
            <a:r>
              <a:rPr lang="en-US" sz="28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t>would be first among you, shall be servant of all.</a:t>
            </a:r>
            <a:br>
              <a:rPr lang="en-US" sz="28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br>
            <a:r>
              <a:rPr lang="en-US" sz="28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t>Mark 10: 44 ASV</a:t>
            </a: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114514" y="6016955"/>
            <a:ext cx="8664991" cy="6150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fontAlgn="auto">
              <a:spcAft>
                <a:spcPts val="0"/>
              </a:spcAft>
            </a:pPr>
            <a:r>
              <a:rPr lang="pt-BR" sz="3000" dirty="0">
                <a:solidFill>
                  <a:schemeClr val="bg1"/>
                </a:solidFill>
                <a:latin typeface="Raleway" panose="020B0503030101060003" pitchFamily="34" charset="0"/>
              </a:rPr>
              <a:t>TRANSFORMATIONAL BEHAVIORS</a:t>
            </a:r>
            <a:endParaRPr lang="en-US" sz="3000" b="0" dirty="0">
              <a:solidFill>
                <a:schemeClr val="bg1"/>
              </a:solidFill>
              <a:latin typeface="Raleway" panose="020B0503030101060003"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38377" y="397042"/>
            <a:ext cx="7316251" cy="972093"/>
          </a:xfrm>
        </p:spPr>
        <p:txBody>
          <a:bodyPr>
            <a:normAutofit/>
          </a:bodyPr>
          <a:lstStyle/>
          <a:p>
            <a:pPr algn="l"/>
            <a:r>
              <a:rPr lang="pt-BR" sz="5600" b="1" dirty="0">
                <a:solidFill>
                  <a:schemeClr val="bg1"/>
                </a:solidFill>
                <a:latin typeface="Raleway" panose="020B0003030101060003" pitchFamily="34" charset="0"/>
                <a:cs typeface="Arial" panose="020B0604020202020204" pitchFamily="34" charset="0"/>
              </a:rPr>
              <a:t>BIBLICAL MODEL</a:t>
            </a:r>
            <a:endParaRPr lang="en-US" sz="5600" b="1" dirty="0">
              <a:solidFill>
                <a:schemeClr val="bg1"/>
              </a:solidFill>
              <a:latin typeface="Raleway" panose="020B0003030101060003"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35"/>
          <a:stretch/>
        </p:blipFill>
        <p:spPr>
          <a:xfrm>
            <a:off x="5918333" y="0"/>
            <a:ext cx="3272589" cy="5143500"/>
          </a:xfrm>
          <a:prstGeom prst="flowChartInputOutput">
            <a:avLst/>
          </a:prstGeom>
        </p:spPr>
      </p:pic>
    </p:spTree>
    <p:extLst>
      <p:ext uri="{BB962C8B-B14F-4D97-AF65-F5344CB8AC3E}">
        <p14:creationId xmlns:p14="http://schemas.microsoft.com/office/powerpoint/2010/main" val="4221909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14" name="Rectangle 13"/>
          <p:cNvSpPr/>
          <p:nvPr/>
        </p:nvSpPr>
        <p:spPr>
          <a:xfrm>
            <a:off x="-18806" y="1197764"/>
            <a:ext cx="4596063" cy="291699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1208" y="1408772"/>
            <a:ext cx="4360946" cy="2554545"/>
          </a:xfrm>
          <a:prstGeom prst="rect">
            <a:avLst/>
          </a:prstGeom>
          <a:noFill/>
        </p:spPr>
        <p:txBody>
          <a:bodyPr wrap="square" rtlCol="0">
            <a:spAutoFit/>
          </a:bodyPr>
          <a:lstStyle/>
          <a:p>
            <a:pPr algn="ctr"/>
            <a:r>
              <a:rPr lang="pt-BR" sz="4000" dirty="0">
                <a:solidFill>
                  <a:schemeClr val="bg1"/>
                </a:solidFill>
                <a:latin typeface="Raleway" panose="020B0003030101060003" pitchFamily="34" charset="0"/>
                <a:cs typeface="Arial" panose="020B0604020202020204" pitchFamily="34" charset="0"/>
              </a:rPr>
              <a:t>THE BIBLICAL MODEL OF SERVANT LEADERSHIP</a:t>
            </a:r>
            <a:endParaRPr lang="en-US" sz="4000" dirty="0">
              <a:solidFill>
                <a:schemeClr val="bg1"/>
              </a:solidFill>
              <a:latin typeface="Raleway" panose="020B0003030101060003" pitchFamily="34" charset="0"/>
              <a:cs typeface="Arial" panose="020B0604020202020204"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117" y="-17155"/>
            <a:ext cx="3765884" cy="5160656"/>
          </a:xfrm>
          <a:prstGeom prst="rect">
            <a:avLst/>
          </a:prstGeom>
        </p:spPr>
      </p:pic>
    </p:spTree>
    <p:extLst>
      <p:ext uri="{BB962C8B-B14F-4D97-AF65-F5344CB8AC3E}">
        <p14:creationId xmlns:p14="http://schemas.microsoft.com/office/powerpoint/2010/main" val="2828173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54261"/>
            <a:ext cx="9144000" cy="25892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76375" y="993834"/>
            <a:ext cx="6267450" cy="1560427"/>
          </a:xfrm>
          <a:prstGeom prst="rect">
            <a:avLst/>
          </a:prstGeom>
          <a:noFill/>
        </p:spPr>
        <p:txBody>
          <a:bodyPr wrap="square" rtlCol="0">
            <a:spAutoFit/>
          </a:bodyPr>
          <a:lstStyle/>
          <a:p>
            <a:pPr algn="ctr" fontAlgn="auto">
              <a:lnSpc>
                <a:spcPct val="90000"/>
              </a:lnSpc>
              <a:spcAft>
                <a:spcPts val="0"/>
              </a:spcAft>
            </a:pPr>
            <a:r>
              <a:rPr lang="pt-BR" sz="5300" dirty="0">
                <a:solidFill>
                  <a:srgbClr val="3B3838"/>
                </a:solidFill>
                <a:latin typeface="Arial" panose="020B0604020202020204" pitchFamily="34" charset="0"/>
                <a:ea typeface="+mj-ea"/>
                <a:cs typeface="Arial" panose="020B0604020202020204" pitchFamily="34" charset="0"/>
              </a:rPr>
              <a:t>THE IMPORTANCE OF LEADERSHIP</a:t>
            </a:r>
            <a:endParaRPr lang="en-US" sz="5300" dirty="0">
              <a:solidFill>
                <a:srgbClr val="3B3838"/>
              </a:solidFill>
              <a:latin typeface="Arial" panose="020B0604020202020204" pitchFamily="34" charset="0"/>
              <a:ea typeface="+mj-ea"/>
              <a:cs typeface="Arial" panose="020B0604020202020204" pitchFamily="34" charset="0"/>
            </a:endParaRPr>
          </a:p>
        </p:txBody>
      </p:sp>
      <p:sp>
        <p:nvSpPr>
          <p:cNvPr id="7" name="Rectangle 6"/>
          <p:cNvSpPr/>
          <p:nvPr/>
        </p:nvSpPr>
        <p:spPr>
          <a:xfrm>
            <a:off x="838200" y="818096"/>
            <a:ext cx="7543800" cy="3810000"/>
          </a:xfrm>
          <a:prstGeom prst="rect">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00076" y="2698475"/>
            <a:ext cx="7505699" cy="1815882"/>
          </a:xfrm>
          <a:prstGeom prst="rect">
            <a:avLst/>
          </a:prstGeom>
        </p:spPr>
        <p:txBody>
          <a:bodyPr wrap="square">
            <a:spAutoFit/>
          </a:bodyPr>
          <a:lstStyle/>
          <a:p>
            <a:pPr algn="r"/>
            <a:r>
              <a:rPr lang="en-US" sz="2800" dirty="0">
                <a:solidFill>
                  <a:schemeClr val="bg1"/>
                </a:solidFill>
                <a:latin typeface="Arial" panose="020B0604020202020204" pitchFamily="34" charset="0"/>
                <a:ea typeface="Source Sans Pro" panose="020B0503030403020204" pitchFamily="34" charset="0"/>
                <a:cs typeface="Arial" panose="020B0604020202020204" pitchFamily="34" charset="0"/>
              </a:rPr>
              <a:t>MAKE</a:t>
            </a:r>
            <a:r>
              <a:rPr lang="en-US" sz="2800" b="0" dirty="0">
                <a:solidFill>
                  <a:schemeClr val="bg1"/>
                </a:solidFill>
                <a:latin typeface="Arial" panose="020B0604020202020204" pitchFamily="34" charset="0"/>
                <a:ea typeface="Source Sans Pro" panose="020B0503030403020204" pitchFamily="34" charset="0"/>
                <a:cs typeface="Arial" panose="020B0604020202020204" pitchFamily="34" charset="0"/>
              </a:rPr>
              <a:t> or </a:t>
            </a:r>
            <a:r>
              <a:rPr lang="en-US" sz="2800" dirty="0">
                <a:solidFill>
                  <a:schemeClr val="bg1"/>
                </a:solidFill>
                <a:latin typeface="Arial" panose="020B0604020202020204" pitchFamily="34" charset="0"/>
                <a:ea typeface="Source Sans Pro" panose="020B0503030403020204" pitchFamily="34" charset="0"/>
                <a:cs typeface="Arial" panose="020B0604020202020204" pitchFamily="34" charset="0"/>
              </a:rPr>
              <a:t>BREAK</a:t>
            </a:r>
          </a:p>
          <a:p>
            <a:pPr algn="r"/>
            <a:r>
              <a:rPr lang="en-US" sz="2800" dirty="0">
                <a:solidFill>
                  <a:schemeClr val="bg1"/>
                </a:solidFill>
                <a:latin typeface="Arial" panose="020B0604020202020204" pitchFamily="34" charset="0"/>
                <a:ea typeface="Source Sans Pro" panose="020B0503030403020204" pitchFamily="34" charset="0"/>
                <a:cs typeface="Arial" panose="020B0604020202020204" pitchFamily="34" charset="0"/>
              </a:rPr>
              <a:t>ADVANCE</a:t>
            </a:r>
            <a:r>
              <a:rPr lang="en-US" sz="2800" b="0" dirty="0">
                <a:solidFill>
                  <a:schemeClr val="bg1"/>
                </a:solidFill>
                <a:latin typeface="Arial" panose="020B0604020202020204" pitchFamily="34" charset="0"/>
                <a:ea typeface="Source Sans Pro" panose="020B0503030403020204" pitchFamily="34" charset="0"/>
                <a:cs typeface="Arial" panose="020B0604020202020204" pitchFamily="34" charset="0"/>
              </a:rPr>
              <a:t> or </a:t>
            </a:r>
            <a:r>
              <a:rPr lang="en-US" sz="2800" dirty="0">
                <a:solidFill>
                  <a:schemeClr val="bg1"/>
                </a:solidFill>
                <a:latin typeface="Arial" panose="020B0604020202020204" pitchFamily="34" charset="0"/>
                <a:ea typeface="Source Sans Pro" panose="020B0503030403020204" pitchFamily="34" charset="0"/>
                <a:cs typeface="Arial" panose="020B0604020202020204" pitchFamily="34" charset="0"/>
              </a:rPr>
              <a:t>DESTROY</a:t>
            </a:r>
          </a:p>
          <a:p>
            <a:pPr algn="r"/>
            <a:r>
              <a:rPr lang="en-US" sz="2800" dirty="0">
                <a:solidFill>
                  <a:schemeClr val="bg1"/>
                </a:solidFill>
                <a:latin typeface="Arial" panose="020B0604020202020204" pitchFamily="34" charset="0"/>
                <a:ea typeface="Source Sans Pro" panose="020B0503030403020204" pitchFamily="34" charset="0"/>
                <a:cs typeface="Arial" panose="020B0604020202020204" pitchFamily="34" charset="0"/>
              </a:rPr>
              <a:t>EMPOWER</a:t>
            </a:r>
            <a:r>
              <a:rPr lang="en-US" sz="2800" b="0" dirty="0">
                <a:solidFill>
                  <a:schemeClr val="bg1"/>
                </a:solidFill>
                <a:latin typeface="Arial" panose="020B0604020202020204" pitchFamily="34" charset="0"/>
                <a:ea typeface="Source Sans Pro" panose="020B0503030403020204" pitchFamily="34" charset="0"/>
                <a:cs typeface="Arial" panose="020B0604020202020204" pitchFamily="34" charset="0"/>
              </a:rPr>
              <a:t> or </a:t>
            </a:r>
            <a:r>
              <a:rPr lang="en-US" sz="2800" dirty="0">
                <a:solidFill>
                  <a:schemeClr val="bg1"/>
                </a:solidFill>
                <a:latin typeface="Arial" panose="020B0604020202020204" pitchFamily="34" charset="0"/>
                <a:ea typeface="Source Sans Pro" panose="020B0503030403020204" pitchFamily="34" charset="0"/>
                <a:cs typeface="Arial" panose="020B0604020202020204" pitchFamily="34" charset="0"/>
              </a:rPr>
              <a:t>STAGNATE</a:t>
            </a:r>
          </a:p>
          <a:p>
            <a:pPr algn="r"/>
            <a:r>
              <a:rPr lang="en-US" sz="2800" dirty="0">
                <a:solidFill>
                  <a:schemeClr val="bg1"/>
                </a:solidFill>
                <a:latin typeface="Arial" panose="020B0604020202020204" pitchFamily="34" charset="0"/>
                <a:ea typeface="Source Sans Pro" panose="020B0503030403020204" pitchFamily="34" charset="0"/>
                <a:cs typeface="Arial" panose="020B0604020202020204" pitchFamily="34" charset="0"/>
              </a:rPr>
              <a:t>LEAD THE WAY </a:t>
            </a:r>
            <a:r>
              <a:rPr lang="en-US" sz="2800" b="0" dirty="0">
                <a:solidFill>
                  <a:schemeClr val="bg1"/>
                </a:solidFill>
                <a:latin typeface="Arial" panose="020B0604020202020204" pitchFamily="34" charset="0"/>
                <a:ea typeface="Source Sans Pro" panose="020B0503030403020204" pitchFamily="34" charset="0"/>
                <a:cs typeface="Arial" panose="020B0604020202020204" pitchFamily="34" charset="0"/>
              </a:rPr>
              <a:t>or </a:t>
            </a:r>
            <a:r>
              <a:rPr lang="en-US" sz="2800" dirty="0">
                <a:solidFill>
                  <a:schemeClr val="bg1"/>
                </a:solidFill>
                <a:latin typeface="Arial" panose="020B0604020202020204" pitchFamily="34" charset="0"/>
                <a:ea typeface="Source Sans Pro" panose="020B0503030403020204" pitchFamily="34" charset="0"/>
                <a:cs typeface="Arial" panose="020B0604020202020204" pitchFamily="34" charset="0"/>
              </a:rPr>
              <a:t>LOSE THE WAY</a:t>
            </a:r>
          </a:p>
        </p:txBody>
      </p:sp>
    </p:spTree>
    <p:extLst>
      <p:ext uri="{BB962C8B-B14F-4D97-AF65-F5344CB8AC3E}">
        <p14:creationId xmlns:p14="http://schemas.microsoft.com/office/powerpoint/2010/main" val="3009119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2"/>
          <a:stretch/>
        </p:blipFill>
        <p:spPr>
          <a:xfrm>
            <a:off x="-120316" y="-1"/>
            <a:ext cx="9264316" cy="5217273"/>
          </a:xfrm>
          <a:prstGeom prst="rect">
            <a:avLst/>
          </a:prstGeom>
        </p:spPr>
      </p:pic>
      <p:sp>
        <p:nvSpPr>
          <p:cNvPr id="7" name="TextBox 6"/>
          <p:cNvSpPr txBox="1"/>
          <p:nvPr/>
        </p:nvSpPr>
        <p:spPr>
          <a:xfrm>
            <a:off x="3700460" y="4150055"/>
            <a:ext cx="5638800" cy="818622"/>
          </a:xfrm>
          <a:prstGeom prst="rect">
            <a:avLst/>
          </a:prstGeom>
          <a:noFill/>
        </p:spPr>
        <p:txBody>
          <a:bodyPr wrap="square" rtlCol="0">
            <a:spAutoFit/>
          </a:bodyPr>
          <a:lstStyle/>
          <a:p>
            <a:pPr algn="ctr" fontAlgn="auto">
              <a:lnSpc>
                <a:spcPts val="5000"/>
              </a:lnSpc>
              <a:spcAft>
                <a:spcPts val="0"/>
              </a:spcAft>
            </a:pPr>
            <a:r>
              <a:rPr lang="pt-BR" sz="8000" dirty="0">
                <a:solidFill>
                  <a:schemeClr val="bg1"/>
                </a:solidFill>
                <a:latin typeface="Raleway" panose="020B0003030101060003" pitchFamily="34" charset="0"/>
                <a:ea typeface="+mj-ea"/>
                <a:cs typeface="Arial" panose="020B0604020202020204" pitchFamily="34" charset="0"/>
              </a:rPr>
              <a:t>SECURITY</a:t>
            </a:r>
          </a:p>
        </p:txBody>
      </p:sp>
      <p:sp>
        <p:nvSpPr>
          <p:cNvPr id="8" name="Rectangle 7"/>
          <p:cNvSpPr/>
          <p:nvPr/>
        </p:nvSpPr>
        <p:spPr>
          <a:xfrm>
            <a:off x="1222744" y="376848"/>
            <a:ext cx="8321875" cy="2197910"/>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782697" y="1339426"/>
            <a:ext cx="7273564" cy="1077218"/>
          </a:xfrm>
          <a:prstGeom prst="rect">
            <a:avLst/>
          </a:prstGeom>
        </p:spPr>
        <p:txBody>
          <a:bodyPr wrap="square">
            <a:spAutoFit/>
          </a:bodyPr>
          <a:lstStyle/>
          <a:p>
            <a:pPr algn="r"/>
            <a:r>
              <a:rPr lang="en-US" sz="3200" b="0" dirty="0">
                <a:solidFill>
                  <a:schemeClr val="bg1"/>
                </a:solidFill>
                <a:latin typeface="+mn-lt"/>
                <a:ea typeface="Source Sans Pro" panose="020B0503030403020204" pitchFamily="34" charset="0"/>
              </a:rPr>
              <a:t>…I am in the Father and the Father is in me</a:t>
            </a:r>
          </a:p>
          <a:p>
            <a:pPr algn="r"/>
            <a:r>
              <a:rPr lang="en-US" sz="3200" b="0" dirty="0">
                <a:solidFill>
                  <a:schemeClr val="bg1"/>
                </a:solidFill>
                <a:latin typeface="+mn-lt"/>
                <a:ea typeface="Source Sans Pro" panose="020B0503030403020204" pitchFamily="34" charset="0"/>
              </a:rPr>
              <a:t>John 14:11</a:t>
            </a:r>
          </a:p>
        </p:txBody>
      </p:sp>
      <p:sp>
        <p:nvSpPr>
          <p:cNvPr id="9" name="Rectangle 8"/>
          <p:cNvSpPr/>
          <p:nvPr/>
        </p:nvSpPr>
        <p:spPr>
          <a:xfrm>
            <a:off x="3265714" y="469056"/>
            <a:ext cx="5878286" cy="8703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65714" y="688028"/>
            <a:ext cx="4786312" cy="605294"/>
          </a:xfrm>
          <a:prstGeom prst="rect">
            <a:avLst/>
          </a:prstGeom>
          <a:noFill/>
        </p:spPr>
        <p:txBody>
          <a:bodyPr wrap="square" rtlCol="0">
            <a:spAutoFit/>
          </a:bodyPr>
          <a:lstStyle/>
          <a:p>
            <a:pPr algn="ctr" fontAlgn="auto">
              <a:lnSpc>
                <a:spcPts val="4000"/>
              </a:lnSpc>
              <a:spcAft>
                <a:spcPts val="0"/>
              </a:spcAft>
            </a:pPr>
            <a:r>
              <a:rPr lang="pt-BR" sz="4000" dirty="0">
                <a:solidFill>
                  <a:schemeClr val="bg1"/>
                </a:solidFill>
                <a:latin typeface="Raleway" panose="020B0003030101060003" pitchFamily="34" charset="0"/>
                <a:ea typeface="+mj-ea"/>
                <a:cs typeface="Arial" panose="020B0604020202020204" pitchFamily="34" charset="0"/>
              </a:rPr>
              <a:t>THE FOUNDATION</a:t>
            </a:r>
          </a:p>
        </p:txBody>
      </p:sp>
    </p:spTree>
    <p:extLst>
      <p:ext uri="{BB962C8B-B14F-4D97-AF65-F5344CB8AC3E}">
        <p14:creationId xmlns:p14="http://schemas.microsoft.com/office/powerpoint/2010/main" val="2629299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167423"/>
          </a:xfrm>
          <a:prstGeom prst="rect">
            <a:avLst/>
          </a:prstGeom>
        </p:spPr>
      </p:pic>
      <p:sp>
        <p:nvSpPr>
          <p:cNvPr id="7" name="TextBox 6"/>
          <p:cNvSpPr txBox="1"/>
          <p:nvPr/>
        </p:nvSpPr>
        <p:spPr>
          <a:xfrm>
            <a:off x="5390146" y="4150055"/>
            <a:ext cx="3949113" cy="818622"/>
          </a:xfrm>
          <a:prstGeom prst="rect">
            <a:avLst/>
          </a:prstGeom>
          <a:noFill/>
        </p:spPr>
        <p:txBody>
          <a:bodyPr wrap="square" rtlCol="0">
            <a:spAutoFit/>
          </a:bodyPr>
          <a:lstStyle/>
          <a:p>
            <a:pPr algn="ctr" fontAlgn="auto">
              <a:lnSpc>
                <a:spcPts val="5000"/>
              </a:lnSpc>
              <a:spcAft>
                <a:spcPts val="0"/>
              </a:spcAft>
            </a:pPr>
            <a:r>
              <a:rPr lang="pt-BR" sz="8000" dirty="0">
                <a:solidFill>
                  <a:schemeClr val="bg1"/>
                </a:solidFill>
                <a:latin typeface="Raleway" panose="020B0003030101060003" pitchFamily="34" charset="0"/>
                <a:ea typeface="+mj-ea"/>
                <a:cs typeface="Arial" panose="020B0604020202020204" pitchFamily="34" charset="0"/>
              </a:rPr>
              <a:t>LOVE</a:t>
            </a:r>
          </a:p>
        </p:txBody>
      </p:sp>
      <p:sp>
        <p:nvSpPr>
          <p:cNvPr id="8" name="Rectangle 7"/>
          <p:cNvSpPr/>
          <p:nvPr/>
        </p:nvSpPr>
        <p:spPr>
          <a:xfrm>
            <a:off x="645458" y="376847"/>
            <a:ext cx="7238359" cy="2819711"/>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819731" y="1508092"/>
            <a:ext cx="6889811" cy="1384995"/>
          </a:xfrm>
          <a:prstGeom prst="rect">
            <a:avLst/>
          </a:prstGeom>
        </p:spPr>
        <p:txBody>
          <a:bodyPr wrap="square">
            <a:spAutoFit/>
          </a:bodyPr>
          <a:lstStyle/>
          <a:p>
            <a:r>
              <a:rPr lang="en-US" sz="2800" b="0" dirty="0">
                <a:solidFill>
                  <a:schemeClr val="tx2">
                    <a:lumMod val="75000"/>
                  </a:schemeClr>
                </a:solidFill>
                <a:latin typeface="+mn-lt"/>
                <a:ea typeface="Source Sans Pro" panose="020B0503030403020204" pitchFamily="34" charset="0"/>
              </a:rPr>
              <a:t>Having loved His own who were in the world, He loved them to the end.</a:t>
            </a:r>
          </a:p>
          <a:p>
            <a:r>
              <a:rPr lang="en-US" sz="2800" b="0" dirty="0">
                <a:solidFill>
                  <a:schemeClr val="tx2">
                    <a:lumMod val="75000"/>
                  </a:schemeClr>
                </a:solidFill>
                <a:latin typeface="+mn-lt"/>
                <a:ea typeface="Source Sans Pro" panose="020B0503030403020204" pitchFamily="34" charset="0"/>
              </a:rPr>
              <a:t>John 13:1</a:t>
            </a:r>
          </a:p>
        </p:txBody>
      </p:sp>
      <p:sp>
        <p:nvSpPr>
          <p:cNvPr id="9" name="Rectangle 8"/>
          <p:cNvSpPr/>
          <p:nvPr/>
        </p:nvSpPr>
        <p:spPr>
          <a:xfrm>
            <a:off x="645458" y="507285"/>
            <a:ext cx="5878286" cy="8703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78855" y="734132"/>
            <a:ext cx="4786312" cy="605294"/>
          </a:xfrm>
          <a:prstGeom prst="rect">
            <a:avLst/>
          </a:prstGeom>
          <a:noFill/>
        </p:spPr>
        <p:txBody>
          <a:bodyPr wrap="square" rtlCol="0">
            <a:spAutoFit/>
          </a:bodyPr>
          <a:lstStyle/>
          <a:p>
            <a:pPr algn="ctr" fontAlgn="auto">
              <a:lnSpc>
                <a:spcPts val="4000"/>
              </a:lnSpc>
              <a:spcAft>
                <a:spcPts val="0"/>
              </a:spcAft>
            </a:pPr>
            <a:r>
              <a:rPr lang="pt-BR" sz="4000" dirty="0">
                <a:solidFill>
                  <a:schemeClr val="bg1"/>
                </a:solidFill>
                <a:latin typeface="Raleway" panose="020B0003030101060003" pitchFamily="34" charset="0"/>
                <a:ea typeface="+mj-ea"/>
                <a:cs typeface="Arial" panose="020B0604020202020204" pitchFamily="34" charset="0"/>
              </a:rPr>
              <a:t>THE MOTIVATION</a:t>
            </a:r>
          </a:p>
        </p:txBody>
      </p:sp>
    </p:spTree>
    <p:extLst>
      <p:ext uri="{BB962C8B-B14F-4D97-AF65-F5344CB8AC3E}">
        <p14:creationId xmlns:p14="http://schemas.microsoft.com/office/powerpoint/2010/main" val="2931902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9" name="Rectangle 8"/>
          <p:cNvSpPr/>
          <p:nvPr/>
        </p:nvSpPr>
        <p:spPr>
          <a:xfrm>
            <a:off x="0" y="400067"/>
            <a:ext cx="9146678" cy="9903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114514" y="6016955"/>
            <a:ext cx="8664991" cy="6150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fontAlgn="auto">
              <a:spcAft>
                <a:spcPts val="0"/>
              </a:spcAft>
            </a:pPr>
            <a:r>
              <a:rPr lang="pt-BR" sz="3000" dirty="0">
                <a:solidFill>
                  <a:schemeClr val="bg1"/>
                </a:solidFill>
                <a:latin typeface="Raleway" panose="020B0503030101060003" pitchFamily="34" charset="0"/>
              </a:rPr>
              <a:t>TRANSFORMATIONAL BEHAVIORS</a:t>
            </a:r>
            <a:endParaRPr lang="en-US" sz="3000" b="0" dirty="0">
              <a:solidFill>
                <a:schemeClr val="bg1"/>
              </a:solidFill>
              <a:latin typeface="Raleway" panose="020B0503030101060003"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619"/>
          <a:stretch/>
        </p:blipFill>
        <p:spPr>
          <a:xfrm>
            <a:off x="5380053" y="271335"/>
            <a:ext cx="3763947" cy="4872165"/>
          </a:xfrm>
          <a:prstGeom prst="flowChartInputOutput">
            <a:avLst/>
          </a:prstGeom>
          <a:noFill/>
          <a:ln>
            <a:noFill/>
          </a:ln>
        </p:spPr>
      </p:pic>
      <p:sp>
        <p:nvSpPr>
          <p:cNvPr id="11" name="Rectangle 10"/>
          <p:cNvSpPr/>
          <p:nvPr/>
        </p:nvSpPr>
        <p:spPr>
          <a:xfrm>
            <a:off x="313364" y="1437863"/>
            <a:ext cx="5236831" cy="3108543"/>
          </a:xfrm>
          <a:prstGeom prst="rect">
            <a:avLst/>
          </a:prstGeom>
        </p:spPr>
        <p:txBody>
          <a:bodyPr wrap="square">
            <a:spAutoFit/>
          </a:bodyPr>
          <a:lstStyle/>
          <a:p>
            <a:r>
              <a:rPr lang="en-US" sz="28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t>Jesus got up from the table, took off his outer robe, and tied a towel around himself. Then He poured water into a basin and began to wash the disciples’ feet and to wipe them with the towel that was tied around him.   John 13:4-5</a:t>
            </a: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313364" y="447531"/>
            <a:ext cx="7316251" cy="972093"/>
          </a:xfrm>
        </p:spPr>
        <p:txBody>
          <a:bodyPr>
            <a:noAutofit/>
          </a:bodyPr>
          <a:lstStyle/>
          <a:p>
            <a:pPr algn="l"/>
            <a:r>
              <a:rPr lang="pt-BR" b="1" dirty="0">
                <a:solidFill>
                  <a:schemeClr val="bg1"/>
                </a:solidFill>
                <a:latin typeface="Raleway" panose="020B0003030101060003" pitchFamily="34" charset="0"/>
                <a:cs typeface="Arial" panose="020B0604020202020204" pitchFamily="34" charset="0"/>
              </a:rPr>
              <a:t>THE EXAMPLE</a:t>
            </a:r>
            <a:endParaRPr lang="en-US" b="1"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2413237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7" name="Rectangle 6"/>
          <p:cNvSpPr/>
          <p:nvPr/>
        </p:nvSpPr>
        <p:spPr>
          <a:xfrm>
            <a:off x="0" y="272474"/>
            <a:ext cx="9146678" cy="9903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3364" y="1278012"/>
            <a:ext cx="5460115" cy="3539430"/>
          </a:xfrm>
          <a:prstGeom prst="rect">
            <a:avLst/>
          </a:prstGeom>
        </p:spPr>
        <p:txBody>
          <a:bodyPr wrap="square">
            <a:spAutoFit/>
          </a:bodyPr>
          <a:lstStyle/>
          <a:p>
            <a:r>
              <a:rPr lang="en-US" sz="28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t>You call Me ‘Teacher’ and ‘Lord’ and rightly so, for that is what I am. Now that I, your Lord and Teacher, have washed your feet, you also should wash one another’s feet. I have set you an example that you should do as I have done for you.</a:t>
            </a:r>
            <a:br>
              <a:rPr lang="en-US" sz="28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br>
            <a:r>
              <a:rPr lang="en-US" sz="28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t>John 13:13–15</a:t>
            </a: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114514" y="6016955"/>
            <a:ext cx="8664991" cy="6150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fontAlgn="auto">
              <a:spcAft>
                <a:spcPts val="0"/>
              </a:spcAft>
            </a:pPr>
            <a:r>
              <a:rPr lang="pt-BR" sz="3000" dirty="0">
                <a:solidFill>
                  <a:schemeClr val="bg1"/>
                </a:solidFill>
                <a:latin typeface="Raleway" panose="020B0503030101060003" pitchFamily="34" charset="0"/>
              </a:rPr>
              <a:t>TRANSFORMATIONAL BEHAVIORS</a:t>
            </a:r>
            <a:endParaRPr lang="en-US" sz="3000" b="0" dirty="0">
              <a:solidFill>
                <a:schemeClr val="bg1"/>
              </a:solidFill>
              <a:latin typeface="Raleway" panose="020B0503030101060003"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38377" y="290713"/>
            <a:ext cx="7316251" cy="972093"/>
          </a:xfrm>
        </p:spPr>
        <p:txBody>
          <a:bodyPr>
            <a:normAutofit/>
          </a:bodyPr>
          <a:lstStyle/>
          <a:p>
            <a:pPr algn="l"/>
            <a:r>
              <a:rPr lang="pt-BR" sz="5600" b="1" dirty="0">
                <a:solidFill>
                  <a:schemeClr val="bg1"/>
                </a:solidFill>
                <a:latin typeface="Raleway" panose="020B0003030101060003" pitchFamily="34" charset="0"/>
                <a:cs typeface="Arial" panose="020B0604020202020204" pitchFamily="34" charset="0"/>
              </a:rPr>
              <a:t>THE EXAMPLE</a:t>
            </a:r>
            <a:endParaRPr lang="en-US" sz="5600" b="1" dirty="0">
              <a:solidFill>
                <a:schemeClr val="bg1"/>
              </a:solidFill>
              <a:latin typeface="Raleway" panose="020B0003030101060003"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35"/>
          <a:stretch/>
        </p:blipFill>
        <p:spPr>
          <a:xfrm>
            <a:off x="5426242" y="0"/>
            <a:ext cx="3719097" cy="5143500"/>
          </a:xfrm>
          <a:prstGeom prst="flowChartInputOutput">
            <a:avLst/>
          </a:prstGeom>
        </p:spPr>
      </p:pic>
    </p:spTree>
    <p:extLst>
      <p:ext uri="{BB962C8B-B14F-4D97-AF65-F5344CB8AC3E}">
        <p14:creationId xmlns:p14="http://schemas.microsoft.com/office/powerpoint/2010/main" val="2004147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71" r="-353"/>
          <a:stretch/>
        </p:blipFill>
        <p:spPr>
          <a:xfrm>
            <a:off x="-74427" y="-24016"/>
            <a:ext cx="9250326" cy="5167516"/>
          </a:xfrm>
          <a:prstGeom prst="rect">
            <a:avLst/>
          </a:prstGeom>
        </p:spPr>
      </p:pic>
      <p:sp>
        <p:nvSpPr>
          <p:cNvPr id="6" name="Rectangle 5"/>
          <p:cNvSpPr/>
          <p:nvPr/>
        </p:nvSpPr>
        <p:spPr>
          <a:xfrm>
            <a:off x="-53163" y="-24016"/>
            <a:ext cx="4625163" cy="5167516"/>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02862" y="574583"/>
            <a:ext cx="4056618" cy="3970318"/>
          </a:xfrm>
          <a:prstGeom prst="rect">
            <a:avLst/>
          </a:prstGeom>
        </p:spPr>
        <p:txBody>
          <a:bodyPr wrap="square">
            <a:spAutoFit/>
          </a:bodyPr>
          <a:lstStyle/>
          <a:p>
            <a:r>
              <a:rPr lang="en-US" sz="2800" b="0" dirty="0">
                <a:solidFill>
                  <a:schemeClr val="tx2">
                    <a:lumMod val="75000"/>
                  </a:schemeClr>
                </a:solidFill>
                <a:latin typeface="+mn-lt"/>
                <a:ea typeface="Source Sans Pro" panose="020B0503030403020204" pitchFamily="34" charset="0"/>
              </a:rPr>
              <a:t>Love is patient, love is </a:t>
            </a:r>
            <a:br>
              <a:rPr lang="en-US" sz="2800" b="0" dirty="0">
                <a:solidFill>
                  <a:schemeClr val="tx2">
                    <a:lumMod val="75000"/>
                  </a:schemeClr>
                </a:solidFill>
                <a:latin typeface="+mn-lt"/>
                <a:ea typeface="Source Sans Pro" panose="020B0503030403020204" pitchFamily="34" charset="0"/>
              </a:rPr>
            </a:br>
            <a:r>
              <a:rPr lang="en-US" sz="2800" b="0" dirty="0">
                <a:solidFill>
                  <a:schemeClr val="tx2">
                    <a:lumMod val="75000"/>
                  </a:schemeClr>
                </a:solidFill>
                <a:latin typeface="+mn-lt"/>
                <a:ea typeface="Source Sans Pro" panose="020B0503030403020204" pitchFamily="34" charset="0"/>
              </a:rPr>
              <a:t>kind, and is not jealous; </a:t>
            </a:r>
            <a:br>
              <a:rPr lang="en-US" sz="2800" b="0" dirty="0">
                <a:solidFill>
                  <a:schemeClr val="tx2">
                    <a:lumMod val="75000"/>
                  </a:schemeClr>
                </a:solidFill>
                <a:latin typeface="+mn-lt"/>
                <a:ea typeface="Source Sans Pro" panose="020B0503030403020204" pitchFamily="34" charset="0"/>
              </a:rPr>
            </a:br>
            <a:r>
              <a:rPr lang="en-US" sz="2800" b="0" dirty="0">
                <a:solidFill>
                  <a:schemeClr val="tx2">
                    <a:lumMod val="75000"/>
                  </a:schemeClr>
                </a:solidFill>
                <a:latin typeface="+mn-lt"/>
                <a:ea typeface="Source Sans Pro" panose="020B0503030403020204" pitchFamily="34" charset="0"/>
              </a:rPr>
              <a:t>love does not brag and is not arrogant, does not act unbecomingly; it does not seek its own, is not provoked, does not take into account a wrong suffered, … </a:t>
            </a:r>
          </a:p>
        </p:txBody>
      </p:sp>
      <p:sp>
        <p:nvSpPr>
          <p:cNvPr id="12" name="TextBox 11"/>
          <p:cNvSpPr txBox="1"/>
          <p:nvPr/>
        </p:nvSpPr>
        <p:spPr>
          <a:xfrm>
            <a:off x="6836920" y="1019093"/>
            <a:ext cx="2155363" cy="2554545"/>
          </a:xfrm>
          <a:prstGeom prst="rect">
            <a:avLst/>
          </a:prstGeom>
          <a:noFill/>
        </p:spPr>
        <p:txBody>
          <a:bodyPr wrap="square" rtlCol="0">
            <a:spAutoFit/>
          </a:bodyPr>
          <a:lstStyle/>
          <a:p>
            <a:pPr algn="ctr"/>
            <a:r>
              <a:rPr lang="pt-BR" sz="4000" dirty="0">
                <a:solidFill>
                  <a:schemeClr val="tx2">
                    <a:lumMod val="75000"/>
                  </a:schemeClr>
                </a:solidFill>
                <a:latin typeface="Raleway" panose="020B0003030101060003" pitchFamily="34" charset="0"/>
                <a:cs typeface="Arial" panose="020B0604020202020204" pitchFamily="34" charset="0"/>
              </a:rPr>
              <a:t>THE POWER OF LOVE</a:t>
            </a:r>
            <a:endParaRPr lang="en-US" sz="4000" dirty="0">
              <a:solidFill>
                <a:schemeClr val="tx2">
                  <a:lumMod val="75000"/>
                </a:schemeClr>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3685417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71" r="-353"/>
          <a:stretch/>
        </p:blipFill>
        <p:spPr>
          <a:xfrm>
            <a:off x="-74427" y="-24016"/>
            <a:ext cx="9250326" cy="5167516"/>
          </a:xfrm>
          <a:prstGeom prst="rect">
            <a:avLst/>
          </a:prstGeom>
        </p:spPr>
      </p:pic>
      <p:sp>
        <p:nvSpPr>
          <p:cNvPr id="12" name="TextBox 11"/>
          <p:cNvSpPr txBox="1"/>
          <p:nvPr/>
        </p:nvSpPr>
        <p:spPr>
          <a:xfrm>
            <a:off x="159729" y="1003191"/>
            <a:ext cx="2155363" cy="2554545"/>
          </a:xfrm>
          <a:prstGeom prst="rect">
            <a:avLst/>
          </a:prstGeom>
          <a:noFill/>
        </p:spPr>
        <p:txBody>
          <a:bodyPr wrap="square" rtlCol="0">
            <a:spAutoFit/>
          </a:bodyPr>
          <a:lstStyle/>
          <a:p>
            <a:pPr algn="ctr"/>
            <a:r>
              <a:rPr lang="pt-BR" sz="4000" dirty="0">
                <a:solidFill>
                  <a:schemeClr val="tx2">
                    <a:lumMod val="75000"/>
                  </a:schemeClr>
                </a:solidFill>
                <a:latin typeface="Raleway" panose="020B0003030101060003" pitchFamily="34" charset="0"/>
                <a:cs typeface="Arial" panose="020B0604020202020204" pitchFamily="34" charset="0"/>
              </a:rPr>
              <a:t>THE POWER OF LOVE</a:t>
            </a:r>
            <a:endParaRPr lang="en-US" sz="4000" dirty="0">
              <a:solidFill>
                <a:schemeClr val="tx2">
                  <a:lumMod val="75000"/>
                </a:schemeClr>
              </a:solidFill>
              <a:latin typeface="Raleway" panose="020B0003030101060003" pitchFamily="34" charset="0"/>
              <a:cs typeface="Arial" panose="020B0604020202020204" pitchFamily="34" charset="0"/>
            </a:endParaRPr>
          </a:p>
        </p:txBody>
      </p:sp>
      <p:sp>
        <p:nvSpPr>
          <p:cNvPr id="6" name="Rectangle 5"/>
          <p:cNvSpPr/>
          <p:nvPr/>
        </p:nvSpPr>
        <p:spPr>
          <a:xfrm>
            <a:off x="4550735" y="-24016"/>
            <a:ext cx="4625163" cy="5167516"/>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704611" y="620711"/>
            <a:ext cx="4056618" cy="3970318"/>
          </a:xfrm>
          <a:prstGeom prst="rect">
            <a:avLst/>
          </a:prstGeom>
        </p:spPr>
        <p:txBody>
          <a:bodyPr wrap="square">
            <a:spAutoFit/>
          </a:bodyPr>
          <a:lstStyle/>
          <a:p>
            <a:r>
              <a:rPr lang="en-US" sz="2800" b="0" dirty="0">
                <a:solidFill>
                  <a:schemeClr val="tx2">
                    <a:lumMod val="75000"/>
                  </a:schemeClr>
                </a:solidFill>
                <a:latin typeface="Calibri" panose="020F0502020204030204" pitchFamily="34" charset="0"/>
                <a:ea typeface="Source Sans Pro" panose="020B0503030403020204" pitchFamily="34" charset="0"/>
                <a:cs typeface="Calibri" panose="020F0502020204030204" pitchFamily="34" charset="0"/>
              </a:rPr>
              <a:t>…does not rejoice in </a:t>
            </a:r>
            <a:br>
              <a:rPr lang="en-US" sz="2800" b="0" dirty="0">
                <a:solidFill>
                  <a:schemeClr val="tx2">
                    <a:lumMod val="75000"/>
                  </a:schemeClr>
                </a:solidFill>
                <a:latin typeface="Calibri" panose="020F0502020204030204" pitchFamily="34" charset="0"/>
                <a:ea typeface="Source Sans Pro" panose="020B0503030403020204" pitchFamily="34" charset="0"/>
                <a:cs typeface="Calibri" panose="020F0502020204030204" pitchFamily="34" charset="0"/>
              </a:rPr>
            </a:br>
            <a:r>
              <a:rPr lang="en-US" sz="2800" b="0" dirty="0">
                <a:solidFill>
                  <a:schemeClr val="tx2">
                    <a:lumMod val="75000"/>
                  </a:schemeClr>
                </a:solidFill>
                <a:latin typeface="Calibri" panose="020F0502020204030204" pitchFamily="34" charset="0"/>
                <a:ea typeface="Source Sans Pro" panose="020B0503030403020204" pitchFamily="34" charset="0"/>
                <a:cs typeface="Calibri" panose="020F0502020204030204" pitchFamily="34" charset="0"/>
              </a:rPr>
              <a:t>unrighteousness, but rejoices with the truth; bears all things, believes all things, hopes all things, endures </a:t>
            </a:r>
            <a:br>
              <a:rPr lang="en-US" sz="2800" b="0" dirty="0">
                <a:solidFill>
                  <a:schemeClr val="tx2">
                    <a:lumMod val="75000"/>
                  </a:schemeClr>
                </a:solidFill>
                <a:latin typeface="Calibri" panose="020F0502020204030204" pitchFamily="34" charset="0"/>
                <a:ea typeface="Source Sans Pro" panose="020B0503030403020204" pitchFamily="34" charset="0"/>
                <a:cs typeface="Calibri" panose="020F0502020204030204" pitchFamily="34" charset="0"/>
              </a:rPr>
            </a:br>
            <a:r>
              <a:rPr lang="en-US" sz="2800" b="0" dirty="0">
                <a:solidFill>
                  <a:schemeClr val="tx2">
                    <a:lumMod val="75000"/>
                  </a:schemeClr>
                </a:solidFill>
                <a:latin typeface="Calibri" panose="020F0502020204030204" pitchFamily="34" charset="0"/>
                <a:ea typeface="Source Sans Pro" panose="020B0503030403020204" pitchFamily="34" charset="0"/>
                <a:cs typeface="Calibri" panose="020F0502020204030204" pitchFamily="34" charset="0"/>
              </a:rPr>
              <a:t>all things. Love never fails</a:t>
            </a:r>
            <a:br>
              <a:rPr lang="en-US" sz="2800" b="0" dirty="0">
                <a:solidFill>
                  <a:schemeClr val="tx2">
                    <a:lumMod val="75000"/>
                  </a:schemeClr>
                </a:solidFill>
                <a:latin typeface="Calibri" panose="020F0502020204030204" pitchFamily="34" charset="0"/>
                <a:ea typeface="Source Sans Pro" panose="020B0503030403020204" pitchFamily="34" charset="0"/>
                <a:cs typeface="Calibri" panose="020F0502020204030204" pitchFamily="34" charset="0"/>
              </a:rPr>
            </a:br>
            <a:r>
              <a:rPr lang="en-US" sz="2800" b="0" dirty="0">
                <a:solidFill>
                  <a:schemeClr val="tx2">
                    <a:lumMod val="75000"/>
                  </a:schemeClr>
                </a:solidFill>
                <a:latin typeface="Calibri" panose="020F0502020204030204" pitchFamily="34" charset="0"/>
                <a:ea typeface="Source Sans Pro" panose="020B0503030403020204" pitchFamily="34" charset="0"/>
                <a:cs typeface="Calibri" panose="020F0502020204030204" pitchFamily="34" charset="0"/>
              </a:rPr>
              <a:t>1 Corinthians 13:4–8, NASB</a:t>
            </a:r>
          </a:p>
        </p:txBody>
      </p:sp>
    </p:spTree>
    <p:extLst>
      <p:ext uri="{BB962C8B-B14F-4D97-AF65-F5344CB8AC3E}">
        <p14:creationId xmlns:p14="http://schemas.microsoft.com/office/powerpoint/2010/main" val="1930984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5" name="Rectangle 4"/>
          <p:cNvSpPr/>
          <p:nvPr/>
        </p:nvSpPr>
        <p:spPr>
          <a:xfrm>
            <a:off x="563524" y="1404029"/>
            <a:ext cx="8208336" cy="3108543"/>
          </a:xfrm>
          <a:prstGeom prst="rect">
            <a:avLst/>
          </a:prstGeom>
        </p:spPr>
        <p:txBody>
          <a:bodyPr wrap="square">
            <a:spAutoFit/>
          </a:bodyPr>
          <a:lstStyle/>
          <a:p>
            <a:r>
              <a:rPr lang="en-US" sz="2800" b="0" u="sng" dirty="0">
                <a:solidFill>
                  <a:schemeClr val="bg1"/>
                </a:solidFill>
                <a:latin typeface="+mn-lt"/>
                <a:ea typeface="Source Sans Pro" panose="020B0503030403020204" pitchFamily="34" charset="0"/>
              </a:rPr>
              <a:t>              </a:t>
            </a:r>
            <a:r>
              <a:rPr lang="en-US" sz="2800" b="0" dirty="0">
                <a:solidFill>
                  <a:schemeClr val="bg1"/>
                </a:solidFill>
                <a:latin typeface="+mn-lt"/>
                <a:ea typeface="Source Sans Pro" panose="020B0503030403020204" pitchFamily="34" charset="0"/>
              </a:rPr>
              <a:t> is patient,</a:t>
            </a:r>
            <a:br>
              <a:rPr lang="en-US" sz="2800" b="0" dirty="0">
                <a:solidFill>
                  <a:schemeClr val="bg1"/>
                </a:solidFill>
                <a:latin typeface="+mn-lt"/>
                <a:ea typeface="Source Sans Pro" panose="020B0503030403020204" pitchFamily="34" charset="0"/>
              </a:rPr>
            </a:br>
            <a:r>
              <a:rPr lang="en-US" sz="2800" b="0" u="sng" dirty="0">
                <a:solidFill>
                  <a:schemeClr val="bg1"/>
                </a:solidFill>
                <a:ea typeface="Source Sans Pro" panose="020B0503030403020204" pitchFamily="34" charset="0"/>
              </a:rPr>
              <a:t>             </a:t>
            </a:r>
            <a:r>
              <a:rPr lang="en-US" sz="2800" b="0" dirty="0">
                <a:solidFill>
                  <a:schemeClr val="bg1"/>
                </a:solidFill>
                <a:ea typeface="Source Sans Pro" panose="020B0503030403020204" pitchFamily="34" charset="0"/>
              </a:rPr>
              <a:t> </a:t>
            </a:r>
            <a:r>
              <a:rPr lang="en-US" sz="2800" b="0" dirty="0">
                <a:solidFill>
                  <a:schemeClr val="bg1"/>
                </a:solidFill>
                <a:latin typeface="+mn-lt"/>
                <a:ea typeface="Source Sans Pro" panose="020B0503030403020204" pitchFamily="34" charset="0"/>
              </a:rPr>
              <a:t>is kind, and is not jealous; </a:t>
            </a:r>
            <a:br>
              <a:rPr lang="en-US" sz="2800" b="0" dirty="0">
                <a:solidFill>
                  <a:schemeClr val="bg1"/>
                </a:solidFill>
                <a:latin typeface="+mn-lt"/>
                <a:ea typeface="Source Sans Pro" panose="020B0503030403020204" pitchFamily="34" charset="0"/>
              </a:rPr>
            </a:br>
            <a:r>
              <a:rPr lang="en-US" sz="2800" b="0" u="sng" dirty="0">
                <a:solidFill>
                  <a:schemeClr val="bg1"/>
                </a:solidFill>
                <a:latin typeface="+mn-lt"/>
                <a:ea typeface="Source Sans Pro" panose="020B0503030403020204" pitchFamily="34" charset="0"/>
              </a:rPr>
              <a:t>              </a:t>
            </a:r>
            <a:r>
              <a:rPr lang="en-US" sz="2800" b="0" dirty="0">
                <a:solidFill>
                  <a:schemeClr val="bg1"/>
                </a:solidFill>
                <a:latin typeface="+mn-lt"/>
                <a:ea typeface="Source Sans Pro" panose="020B0503030403020204" pitchFamily="34" charset="0"/>
              </a:rPr>
              <a:t> does not brag and is not arrogant, </a:t>
            </a:r>
          </a:p>
          <a:p>
            <a:r>
              <a:rPr lang="en-US" sz="2800" b="0" u="sng" dirty="0">
                <a:solidFill>
                  <a:schemeClr val="bg1"/>
                </a:solidFill>
                <a:latin typeface="+mn-lt"/>
                <a:ea typeface="Source Sans Pro" panose="020B0503030403020204" pitchFamily="34" charset="0"/>
              </a:rPr>
              <a:t>            </a:t>
            </a:r>
            <a:r>
              <a:rPr lang="en-US" sz="2800" b="0" dirty="0">
                <a:solidFill>
                  <a:schemeClr val="bg1"/>
                </a:solidFill>
                <a:latin typeface="+mn-lt"/>
                <a:ea typeface="Source Sans Pro" panose="020B0503030403020204" pitchFamily="34" charset="0"/>
              </a:rPr>
              <a:t>does not act unbecomingly; he does not seek his own, </a:t>
            </a:r>
          </a:p>
          <a:p>
            <a:r>
              <a:rPr lang="en-US" sz="2800" b="0" u="sng" dirty="0">
                <a:solidFill>
                  <a:schemeClr val="bg1"/>
                </a:solidFill>
                <a:latin typeface="+mn-lt"/>
                <a:ea typeface="Source Sans Pro" panose="020B0503030403020204" pitchFamily="34" charset="0"/>
              </a:rPr>
              <a:t>            </a:t>
            </a:r>
            <a:r>
              <a:rPr lang="en-US" sz="2800" b="0" dirty="0">
                <a:solidFill>
                  <a:schemeClr val="bg1"/>
                </a:solidFill>
                <a:latin typeface="+mn-lt"/>
                <a:ea typeface="Source Sans Pro" panose="020B0503030403020204" pitchFamily="34" charset="0"/>
              </a:rPr>
              <a:t> is not provoked, </a:t>
            </a:r>
            <a:br>
              <a:rPr lang="en-US" sz="2800" b="0" dirty="0">
                <a:solidFill>
                  <a:schemeClr val="bg1"/>
                </a:solidFill>
                <a:latin typeface="+mn-lt"/>
                <a:ea typeface="Source Sans Pro" panose="020B0503030403020204" pitchFamily="34" charset="0"/>
              </a:rPr>
            </a:br>
            <a:r>
              <a:rPr lang="en-US" sz="2800" b="0" u="sng" dirty="0">
                <a:solidFill>
                  <a:schemeClr val="bg1"/>
                </a:solidFill>
                <a:latin typeface="+mn-lt"/>
                <a:ea typeface="Source Sans Pro" panose="020B0503030403020204" pitchFamily="34" charset="0"/>
              </a:rPr>
              <a:t>            </a:t>
            </a:r>
            <a:r>
              <a:rPr lang="en-US" sz="2800" b="0" dirty="0">
                <a:solidFill>
                  <a:schemeClr val="bg1"/>
                </a:solidFill>
                <a:latin typeface="+mn-lt"/>
                <a:ea typeface="Source Sans Pro" panose="020B0503030403020204" pitchFamily="34" charset="0"/>
              </a:rPr>
              <a:t> does not take into account a wrong suffered, … </a:t>
            </a:r>
          </a:p>
        </p:txBody>
      </p:sp>
      <p:sp>
        <p:nvSpPr>
          <p:cNvPr id="8" name="Rectangle 7"/>
          <p:cNvSpPr/>
          <p:nvPr/>
        </p:nvSpPr>
        <p:spPr>
          <a:xfrm>
            <a:off x="0" y="272474"/>
            <a:ext cx="9146678" cy="9903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0653" y="413697"/>
            <a:ext cx="7123573" cy="707886"/>
          </a:xfrm>
          <a:prstGeom prst="rect">
            <a:avLst/>
          </a:prstGeom>
          <a:noFill/>
        </p:spPr>
        <p:txBody>
          <a:bodyPr wrap="square" rtlCol="0">
            <a:spAutoFit/>
          </a:bodyPr>
          <a:lstStyle/>
          <a:p>
            <a:pPr algn="ctr"/>
            <a:r>
              <a:rPr lang="pt-BR" sz="4000" dirty="0">
                <a:solidFill>
                  <a:schemeClr val="bg1"/>
                </a:solidFill>
                <a:latin typeface="Raleway" panose="020B0003030101060003" pitchFamily="34" charset="0"/>
                <a:cs typeface="Arial" panose="020B0604020202020204" pitchFamily="34" charset="0"/>
              </a:rPr>
              <a:t>THE POWER OF LOVE</a:t>
            </a:r>
            <a:endParaRPr lang="en-US" sz="4000"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1616489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5" name="Rectangle 4"/>
          <p:cNvSpPr/>
          <p:nvPr/>
        </p:nvSpPr>
        <p:spPr>
          <a:xfrm>
            <a:off x="586771" y="1753995"/>
            <a:ext cx="7521697" cy="3108543"/>
          </a:xfrm>
          <a:prstGeom prst="rect">
            <a:avLst/>
          </a:prstGeom>
        </p:spPr>
        <p:txBody>
          <a:bodyPr wrap="square">
            <a:spAutoFit/>
          </a:bodyPr>
          <a:lstStyle/>
          <a:p>
            <a:r>
              <a:rPr lang="en-US" sz="2800" b="0" dirty="0">
                <a:solidFill>
                  <a:schemeClr val="bg1"/>
                </a:solidFill>
                <a:latin typeface="+mn-lt"/>
                <a:ea typeface="Source Sans Pro" panose="020B0503030403020204" pitchFamily="34" charset="0"/>
              </a:rPr>
              <a:t>… </a:t>
            </a:r>
            <a:r>
              <a:rPr lang="en-US" sz="2800" b="0" u="sng" dirty="0">
                <a:solidFill>
                  <a:schemeClr val="bg1"/>
                </a:solidFill>
                <a:latin typeface="+mn-lt"/>
                <a:ea typeface="Source Sans Pro" panose="020B0503030403020204" pitchFamily="34" charset="0"/>
              </a:rPr>
              <a:t>            </a:t>
            </a:r>
            <a:r>
              <a:rPr lang="en-US" sz="2800" b="0" dirty="0">
                <a:solidFill>
                  <a:schemeClr val="bg1"/>
                </a:solidFill>
                <a:latin typeface="+mn-lt"/>
                <a:ea typeface="Source Sans Pro" panose="020B0503030403020204" pitchFamily="34" charset="0"/>
              </a:rPr>
              <a:t> does not rejoice in unrighteousness, but rejoices with the truth;</a:t>
            </a:r>
          </a:p>
          <a:p>
            <a:r>
              <a:rPr lang="en-US" sz="2800" b="0" u="sng" dirty="0">
                <a:solidFill>
                  <a:schemeClr val="bg1"/>
                </a:solidFill>
                <a:latin typeface="+mn-lt"/>
                <a:ea typeface="Source Sans Pro" panose="020B0503030403020204" pitchFamily="34" charset="0"/>
              </a:rPr>
              <a:t>            </a:t>
            </a:r>
            <a:r>
              <a:rPr lang="en-US" sz="2800" b="0" dirty="0">
                <a:solidFill>
                  <a:schemeClr val="bg1"/>
                </a:solidFill>
                <a:latin typeface="+mn-lt"/>
                <a:ea typeface="Source Sans Pro" panose="020B0503030403020204" pitchFamily="34" charset="0"/>
              </a:rPr>
              <a:t> bears all things, </a:t>
            </a:r>
          </a:p>
          <a:p>
            <a:r>
              <a:rPr lang="en-US" sz="2800" b="0" u="sng" dirty="0">
                <a:solidFill>
                  <a:schemeClr val="bg1"/>
                </a:solidFill>
                <a:latin typeface="+mn-lt"/>
                <a:ea typeface="Source Sans Pro" panose="020B0503030403020204" pitchFamily="34" charset="0"/>
              </a:rPr>
              <a:t>            </a:t>
            </a:r>
            <a:r>
              <a:rPr lang="en-US" sz="2800" b="0" dirty="0">
                <a:solidFill>
                  <a:schemeClr val="bg1"/>
                </a:solidFill>
                <a:latin typeface="+mn-lt"/>
                <a:ea typeface="Source Sans Pro" panose="020B0503030403020204" pitchFamily="34" charset="0"/>
              </a:rPr>
              <a:t> believes all things, hopes all things, endures all things.</a:t>
            </a:r>
          </a:p>
          <a:p>
            <a:r>
              <a:rPr lang="en-US" sz="2800" b="0" dirty="0">
                <a:solidFill>
                  <a:schemeClr val="bg1"/>
                </a:solidFill>
                <a:latin typeface="+mn-lt"/>
                <a:ea typeface="Source Sans Pro" panose="020B0503030403020204" pitchFamily="34" charset="0"/>
              </a:rPr>
              <a:t> </a:t>
            </a:r>
            <a:r>
              <a:rPr lang="en-US" sz="2800" b="0" u="sng" dirty="0">
                <a:solidFill>
                  <a:schemeClr val="bg1"/>
                </a:solidFill>
                <a:latin typeface="+mn-lt"/>
                <a:ea typeface="Source Sans Pro" panose="020B0503030403020204" pitchFamily="34" charset="0"/>
              </a:rPr>
              <a:t>            </a:t>
            </a:r>
            <a:r>
              <a:rPr lang="en-US" sz="2800" b="0" dirty="0">
                <a:solidFill>
                  <a:schemeClr val="bg1"/>
                </a:solidFill>
                <a:latin typeface="+mn-lt"/>
                <a:ea typeface="Source Sans Pro" panose="020B0503030403020204" pitchFamily="34" charset="0"/>
              </a:rPr>
              <a:t> never fails.   </a:t>
            </a:r>
          </a:p>
          <a:p>
            <a:r>
              <a:rPr lang="en-US" sz="2800" b="0" dirty="0">
                <a:solidFill>
                  <a:schemeClr val="bg1"/>
                </a:solidFill>
                <a:latin typeface="+mn-lt"/>
                <a:ea typeface="Source Sans Pro" panose="020B0503030403020204" pitchFamily="34" charset="0"/>
              </a:rPr>
              <a:t>1 Corinthians 13:4–8, NASB</a:t>
            </a:r>
          </a:p>
        </p:txBody>
      </p:sp>
      <p:sp>
        <p:nvSpPr>
          <p:cNvPr id="8" name="Rectangle 7"/>
          <p:cNvSpPr/>
          <p:nvPr/>
        </p:nvSpPr>
        <p:spPr>
          <a:xfrm>
            <a:off x="0" y="272474"/>
            <a:ext cx="9146678" cy="9903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0653" y="413697"/>
            <a:ext cx="7123573" cy="707886"/>
          </a:xfrm>
          <a:prstGeom prst="rect">
            <a:avLst/>
          </a:prstGeom>
          <a:noFill/>
        </p:spPr>
        <p:txBody>
          <a:bodyPr wrap="square" rtlCol="0">
            <a:spAutoFit/>
          </a:bodyPr>
          <a:lstStyle/>
          <a:p>
            <a:pPr algn="ctr"/>
            <a:r>
              <a:rPr lang="pt-BR" sz="4000" dirty="0">
                <a:solidFill>
                  <a:schemeClr val="bg1"/>
                </a:solidFill>
                <a:latin typeface="Raleway" panose="020B0003030101060003" pitchFamily="34" charset="0"/>
                <a:cs typeface="Arial" panose="020B0604020202020204" pitchFamily="34" charset="0"/>
              </a:rPr>
              <a:t>THE POWER OF LOVE</a:t>
            </a:r>
            <a:endParaRPr lang="en-US" sz="4000"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2539907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
            <a:ext cx="9172655" cy="5162550"/>
          </a:xfrm>
          <a:prstGeom prst="rect">
            <a:avLst/>
          </a:prstGeom>
          <a:noFill/>
          <a:ln>
            <a:noFill/>
          </a:ln>
        </p:spPr>
      </p:pic>
    </p:spTree>
    <p:extLst>
      <p:ext uri="{BB962C8B-B14F-4D97-AF65-F5344CB8AC3E}">
        <p14:creationId xmlns:p14="http://schemas.microsoft.com/office/powerpoint/2010/main" val="3756305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349"/>
            <a:ext cx="4511842" cy="523908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solidFill>
                <a:srgbClr val="E88659"/>
              </a:solidFill>
              <a:latin typeface="Source Sans Pro" panose="020B0503030403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756" y="805813"/>
            <a:ext cx="3840328" cy="3326084"/>
          </a:xfrm>
          <a:prstGeom prst="rect">
            <a:avLst/>
          </a:prstGeom>
        </p:spPr>
      </p:pic>
      <p:sp>
        <p:nvSpPr>
          <p:cNvPr id="5" name="Rectangle 4"/>
          <p:cNvSpPr/>
          <p:nvPr/>
        </p:nvSpPr>
        <p:spPr>
          <a:xfrm>
            <a:off x="0" y="1913021"/>
            <a:ext cx="4511842" cy="173851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latin typeface="Source Sans Pro" panose="020B0503030403020204" pitchFamily="34" charset="0"/>
            </a:endParaRP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393158" y="2057173"/>
            <a:ext cx="3875046" cy="145021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pt-BR" sz="3600" dirty="0">
                <a:solidFill>
                  <a:schemeClr val="bg1"/>
                </a:solidFill>
                <a:latin typeface="Raleway" panose="020B0003030101060003" pitchFamily="34" charset="0"/>
                <a:cs typeface="Arial" panose="020B0604020202020204" pitchFamily="34" charset="0"/>
              </a:rPr>
              <a:t>THE LEADERSHIP TRIANGLE</a:t>
            </a:r>
            <a:endParaRPr lang="en-US" sz="3600"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1191742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79009" y="1180959"/>
            <a:ext cx="6043749" cy="1422017"/>
          </a:xfrm>
        </p:spPr>
        <p:txBody>
          <a:bodyPr>
            <a:normAutofit fontScale="90000"/>
          </a:bodyPr>
          <a:lstStyle/>
          <a:p>
            <a:pPr algn="l"/>
            <a:r>
              <a:rPr lang="en-US" b="1" dirty="0">
                <a:solidFill>
                  <a:schemeClr val="bg1"/>
                </a:solidFill>
                <a:latin typeface="Arial" panose="020B0604020202020204" pitchFamily="34" charset="0"/>
                <a:cs typeface="Arial" panose="020B0604020202020204" pitchFamily="34" charset="0"/>
              </a:rPr>
              <a:t>BIBLICAL FOUNDATION</a:t>
            </a:r>
            <a:endParaRPr lang="en-US" sz="27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479009" y="2624695"/>
            <a:ext cx="6328248" cy="553998"/>
          </a:xfrm>
          <a:prstGeom prst="rect">
            <a:avLst/>
          </a:prstGeom>
        </p:spPr>
        <p:txBody>
          <a:bodyPr wrap="square">
            <a:spAutoFit/>
          </a:bodyPr>
          <a:lstStyle/>
          <a:p>
            <a:r>
              <a:rPr lang="en-US" sz="30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t>I will make you a </a:t>
            </a:r>
            <a:r>
              <a:rPr lang="en-US" sz="3000" dirty="0">
                <a:solidFill>
                  <a:srgbClr val="0070C0"/>
                </a:solidFill>
                <a:latin typeface="Calibri" panose="020F0502020204030204" pitchFamily="34" charset="0"/>
                <a:ea typeface="Source Sans Pro" panose="020B0503030403020204" pitchFamily="34" charset="0"/>
                <a:cs typeface="Calibri" panose="020F0502020204030204" pitchFamily="34" charset="0"/>
              </a:rPr>
              <a:t>GREAT NATION</a:t>
            </a:r>
          </a:p>
        </p:txBody>
      </p:sp>
      <p:sp>
        <p:nvSpPr>
          <p:cNvPr id="9" name="Rectangle 8"/>
          <p:cNvSpPr/>
          <p:nvPr/>
        </p:nvSpPr>
        <p:spPr>
          <a:xfrm>
            <a:off x="0" y="3439184"/>
            <a:ext cx="3429000" cy="64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479009" y="3341084"/>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ABRAHAM</a:t>
            </a:r>
            <a:endParaRPr lang="en-US" sz="3000" b="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17381">
            <a:off x="5181424" y="291124"/>
            <a:ext cx="4178046" cy="3103284"/>
          </a:xfrm>
          <a:prstGeom prst="rect">
            <a:avLst/>
          </a:prstGeom>
        </p:spPr>
      </p:pic>
    </p:spTree>
    <p:extLst>
      <p:ext uri="{BB962C8B-B14F-4D97-AF65-F5344CB8AC3E}">
        <p14:creationId xmlns:p14="http://schemas.microsoft.com/office/powerpoint/2010/main" val="2542277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15087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64071" y="2901466"/>
            <a:ext cx="914608" cy="1067043"/>
          </a:xfrm>
          <a:prstGeom prst="rect">
            <a:avLst/>
          </a:prstGeom>
        </p:spPr>
      </p:pic>
      <p:sp>
        <p:nvSpPr>
          <p:cNvPr id="22" name="Rectangle 21"/>
          <p:cNvSpPr/>
          <p:nvPr/>
        </p:nvSpPr>
        <p:spPr>
          <a:xfrm>
            <a:off x="-200310" y="2901466"/>
            <a:ext cx="9544619" cy="2272431"/>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latin typeface="Source Sans Pro" panose="020B0503030403020204" pitchFamily="34" charset="0"/>
            </a:endParaRPr>
          </a:p>
        </p:txBody>
      </p:sp>
      <p:sp>
        <p:nvSpPr>
          <p:cNvPr id="2" name="TextBox 1">
            <a:extLst>
              <a:ext uri="{FF2B5EF4-FFF2-40B4-BE49-F238E27FC236}">
                <a16:creationId xmlns:a16="http://schemas.microsoft.com/office/drawing/2014/main" id="{C6E773A4-8AEA-514E-944E-5EEE607F7B71}"/>
              </a:ext>
            </a:extLst>
          </p:cNvPr>
          <p:cNvSpPr txBox="1"/>
          <p:nvPr/>
        </p:nvSpPr>
        <p:spPr>
          <a:xfrm>
            <a:off x="216571" y="4480922"/>
            <a:ext cx="7681559" cy="584775"/>
          </a:xfrm>
          <a:prstGeom prst="rect">
            <a:avLst/>
          </a:prstGeom>
          <a:noFill/>
        </p:spPr>
        <p:txBody>
          <a:bodyPr wrap="square" rtlCol="0">
            <a:spAutoFit/>
          </a:bodyPr>
          <a:lstStyle/>
          <a:p>
            <a:r>
              <a:rPr lang="en-US" sz="3200" dirty="0">
                <a:solidFill>
                  <a:schemeClr val="bg1"/>
                </a:solidFill>
                <a:latin typeface="Source Sans Pro" panose="020B0503030403020204" pitchFamily="34" charset="0"/>
              </a:rPr>
              <a:t>TRANSFORMATIONAL LEADERSHIP</a:t>
            </a:r>
          </a:p>
        </p:txBody>
      </p:sp>
    </p:spTree>
    <p:extLst>
      <p:ext uri="{BB962C8B-B14F-4D97-AF65-F5344CB8AC3E}">
        <p14:creationId xmlns:p14="http://schemas.microsoft.com/office/powerpoint/2010/main" val="4134432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TextBox 4"/>
          <p:cNvSpPr txBox="1"/>
          <p:nvPr/>
        </p:nvSpPr>
        <p:spPr>
          <a:xfrm>
            <a:off x="354931" y="301247"/>
            <a:ext cx="6436394" cy="1446550"/>
          </a:xfrm>
          <a:prstGeom prst="rect">
            <a:avLst/>
          </a:prstGeom>
          <a:noFill/>
        </p:spPr>
        <p:txBody>
          <a:bodyPr wrap="square" rtlCol="0">
            <a:spAutoFit/>
          </a:bodyPr>
          <a:lstStyle/>
          <a:p>
            <a:r>
              <a:rPr lang="pt-BR" sz="4400" dirty="0">
                <a:solidFill>
                  <a:schemeClr val="bg1"/>
                </a:solidFill>
                <a:latin typeface="Raleway" panose="020B0003030101060003" pitchFamily="34" charset="0"/>
                <a:cs typeface="Arial" panose="020B0604020202020204" pitchFamily="34" charset="0"/>
              </a:rPr>
              <a:t>LEADERS ARE AGENTS OF CHANGE</a:t>
            </a:r>
            <a:endParaRPr lang="en-US" sz="4400"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410075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172501"/>
          </a:xfrm>
          <a:prstGeom prst="rect">
            <a:avLst/>
          </a:prstGeom>
        </p:spPr>
      </p:pic>
      <p:sp>
        <p:nvSpPr>
          <p:cNvPr id="6" name="TextBox 5"/>
          <p:cNvSpPr txBox="1"/>
          <p:nvPr/>
        </p:nvSpPr>
        <p:spPr>
          <a:xfrm>
            <a:off x="4195761" y="2856977"/>
            <a:ext cx="4786312" cy="1118255"/>
          </a:xfrm>
          <a:prstGeom prst="rect">
            <a:avLst/>
          </a:prstGeom>
          <a:noFill/>
        </p:spPr>
        <p:txBody>
          <a:bodyPr wrap="square" rtlCol="0">
            <a:spAutoFit/>
          </a:bodyPr>
          <a:lstStyle/>
          <a:p>
            <a:pPr algn="ctr" fontAlgn="auto">
              <a:lnSpc>
                <a:spcPts val="4000"/>
              </a:lnSpc>
              <a:spcAft>
                <a:spcPts val="0"/>
              </a:spcAft>
            </a:pPr>
            <a:r>
              <a:rPr lang="pt-BR" sz="3600" dirty="0">
                <a:solidFill>
                  <a:schemeClr val="bg1"/>
                </a:solidFill>
                <a:latin typeface="Raleway" panose="020B0003030101060003" pitchFamily="34" charset="0"/>
                <a:ea typeface="+mj-ea"/>
                <a:cs typeface="Arial" panose="020B0604020202020204" pitchFamily="34" charset="0"/>
              </a:rPr>
              <a:t>TRANSFORMING FOLLOWERS INTO</a:t>
            </a:r>
          </a:p>
        </p:txBody>
      </p:sp>
      <p:sp>
        <p:nvSpPr>
          <p:cNvPr id="7" name="TextBox 6"/>
          <p:cNvSpPr txBox="1"/>
          <p:nvPr/>
        </p:nvSpPr>
        <p:spPr>
          <a:xfrm>
            <a:off x="3700460" y="4150055"/>
            <a:ext cx="5638800" cy="818622"/>
          </a:xfrm>
          <a:prstGeom prst="rect">
            <a:avLst/>
          </a:prstGeom>
          <a:noFill/>
        </p:spPr>
        <p:txBody>
          <a:bodyPr wrap="square" rtlCol="0">
            <a:spAutoFit/>
          </a:bodyPr>
          <a:lstStyle/>
          <a:p>
            <a:pPr algn="ctr" fontAlgn="auto">
              <a:lnSpc>
                <a:spcPts val="5000"/>
              </a:lnSpc>
              <a:spcAft>
                <a:spcPts val="0"/>
              </a:spcAft>
            </a:pPr>
            <a:r>
              <a:rPr lang="pt-BR" sz="8000" dirty="0">
                <a:solidFill>
                  <a:schemeClr val="bg1"/>
                </a:solidFill>
                <a:latin typeface="Raleway" panose="020B0003030101060003" pitchFamily="34" charset="0"/>
                <a:ea typeface="+mj-ea"/>
                <a:cs typeface="Arial" panose="020B0604020202020204" pitchFamily="34" charset="0"/>
              </a:rPr>
              <a:t>LEADERS</a:t>
            </a:r>
          </a:p>
        </p:txBody>
      </p:sp>
    </p:spTree>
    <p:extLst>
      <p:ext uri="{BB962C8B-B14F-4D97-AF65-F5344CB8AC3E}">
        <p14:creationId xmlns:p14="http://schemas.microsoft.com/office/powerpoint/2010/main" val="484485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33"/>
          <a:stretch/>
        </p:blipFill>
        <p:spPr>
          <a:xfrm>
            <a:off x="0" y="-31898"/>
            <a:ext cx="9161156" cy="5188689"/>
          </a:xfrm>
          <a:prstGeom prst="rect">
            <a:avLst/>
          </a:prstGeom>
        </p:spPr>
      </p:pic>
      <p:sp>
        <p:nvSpPr>
          <p:cNvPr id="6" name="TextBox 5"/>
          <p:cNvSpPr txBox="1"/>
          <p:nvPr/>
        </p:nvSpPr>
        <p:spPr>
          <a:xfrm>
            <a:off x="104107" y="2727921"/>
            <a:ext cx="3933825" cy="605294"/>
          </a:xfrm>
          <a:prstGeom prst="rect">
            <a:avLst/>
          </a:prstGeom>
          <a:noFill/>
        </p:spPr>
        <p:txBody>
          <a:bodyPr wrap="square" rtlCol="0">
            <a:spAutoFit/>
          </a:bodyPr>
          <a:lstStyle/>
          <a:p>
            <a:pPr algn="ctr" fontAlgn="auto">
              <a:lnSpc>
                <a:spcPts val="4000"/>
              </a:lnSpc>
              <a:spcAft>
                <a:spcPts val="0"/>
              </a:spcAft>
            </a:pPr>
            <a:r>
              <a:rPr lang="pt-BR" sz="3600" dirty="0">
                <a:solidFill>
                  <a:schemeClr val="bg1"/>
                </a:solidFill>
                <a:latin typeface="Raleway" panose="020B0003030101060003" pitchFamily="34" charset="0"/>
                <a:ea typeface="+mj-ea"/>
                <a:cs typeface="Arial" panose="020B0604020202020204" pitchFamily="34" charset="0"/>
              </a:rPr>
              <a:t>LEADERSHIP BY</a:t>
            </a:r>
          </a:p>
        </p:txBody>
      </p:sp>
      <p:sp>
        <p:nvSpPr>
          <p:cNvPr id="5" name="Rectangle 4"/>
          <p:cNvSpPr/>
          <p:nvPr/>
        </p:nvSpPr>
        <p:spPr>
          <a:xfrm>
            <a:off x="215088" y="227495"/>
            <a:ext cx="6961889" cy="553998"/>
          </a:xfrm>
          <a:prstGeom prst="rect">
            <a:avLst/>
          </a:prstGeom>
        </p:spPr>
        <p:txBody>
          <a:bodyPr wrap="square">
            <a:spAutoFit/>
          </a:bodyPr>
          <a:lstStyle/>
          <a:p>
            <a:r>
              <a:rPr lang="en-US" sz="3000" b="0" dirty="0">
                <a:solidFill>
                  <a:srgbClr val="3B3838"/>
                </a:solidFill>
                <a:latin typeface="Source Sans Pro" panose="020B0503030403020204" pitchFamily="34" charset="0"/>
                <a:ea typeface="Source Sans Pro" panose="020B0503030403020204" pitchFamily="34" charset="0"/>
              </a:rPr>
              <a:t>I have given you the example. </a:t>
            </a:r>
            <a:r>
              <a:rPr lang="en-US" sz="3000" b="0" i="1" dirty="0">
                <a:solidFill>
                  <a:srgbClr val="3B3838"/>
                </a:solidFill>
                <a:latin typeface="Source Sans Pro" panose="020B0503030403020204" pitchFamily="34" charset="0"/>
                <a:ea typeface="Source Sans Pro" panose="020B0503030403020204" pitchFamily="34" charset="0"/>
              </a:rPr>
              <a:t>Jesus</a:t>
            </a:r>
          </a:p>
        </p:txBody>
      </p:sp>
      <p:sp>
        <p:nvSpPr>
          <p:cNvPr id="7" name="TextBox 6"/>
          <p:cNvSpPr txBox="1"/>
          <p:nvPr/>
        </p:nvSpPr>
        <p:spPr>
          <a:xfrm>
            <a:off x="-250536" y="3541312"/>
            <a:ext cx="5638800" cy="818622"/>
          </a:xfrm>
          <a:prstGeom prst="rect">
            <a:avLst/>
          </a:prstGeom>
          <a:noFill/>
        </p:spPr>
        <p:txBody>
          <a:bodyPr wrap="square" rtlCol="0">
            <a:spAutoFit/>
          </a:bodyPr>
          <a:lstStyle/>
          <a:p>
            <a:pPr algn="ctr" fontAlgn="auto">
              <a:lnSpc>
                <a:spcPts val="5000"/>
              </a:lnSpc>
              <a:spcAft>
                <a:spcPts val="0"/>
              </a:spcAft>
            </a:pPr>
            <a:r>
              <a:rPr lang="pt-BR" sz="8000" dirty="0">
                <a:solidFill>
                  <a:schemeClr val="bg1"/>
                </a:solidFill>
                <a:latin typeface="Raleway" panose="020B0003030101060003" pitchFamily="34" charset="0"/>
                <a:ea typeface="+mj-ea"/>
                <a:cs typeface="Arial" panose="020B0604020202020204" pitchFamily="34" charset="0"/>
              </a:rPr>
              <a:t>EXAMPLE</a:t>
            </a:r>
          </a:p>
        </p:txBody>
      </p:sp>
    </p:spTree>
    <p:extLst>
      <p:ext uri="{BB962C8B-B14F-4D97-AF65-F5344CB8AC3E}">
        <p14:creationId xmlns:p14="http://schemas.microsoft.com/office/powerpoint/2010/main" val="4208068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C0007-A007-11AE-7952-EDF8D8A196E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35FF047-9F33-2D5B-E4AF-DD45A0666BA4}"/>
              </a:ext>
            </a:extLst>
          </p:cNvPr>
          <p:cNvSpPr/>
          <p:nvPr/>
        </p:nvSpPr>
        <p:spPr>
          <a:xfrm>
            <a:off x="0" y="-5349"/>
            <a:ext cx="4511842" cy="523908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solidFill>
                <a:srgbClr val="E88659"/>
              </a:solidFill>
              <a:latin typeface="Source Sans Pro" panose="020B0503030403020204" pitchFamily="34" charset="0"/>
            </a:endParaRPr>
          </a:p>
        </p:txBody>
      </p:sp>
      <p:pic>
        <p:nvPicPr>
          <p:cNvPr id="2" name="Picture 1">
            <a:extLst>
              <a:ext uri="{FF2B5EF4-FFF2-40B4-BE49-F238E27FC236}">
                <a16:creationId xmlns:a16="http://schemas.microsoft.com/office/drawing/2014/main" id="{ED7B2F94-A2D8-D93E-47C0-7D5FBE9ED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756" y="805813"/>
            <a:ext cx="3840328" cy="3326084"/>
          </a:xfrm>
          <a:prstGeom prst="rect">
            <a:avLst/>
          </a:prstGeom>
        </p:spPr>
      </p:pic>
      <p:sp>
        <p:nvSpPr>
          <p:cNvPr id="5" name="Rectangle 4">
            <a:extLst>
              <a:ext uri="{FF2B5EF4-FFF2-40B4-BE49-F238E27FC236}">
                <a16:creationId xmlns:a16="http://schemas.microsoft.com/office/drawing/2014/main" id="{285E809B-F1A7-6628-CDD2-45A972881D0F}"/>
              </a:ext>
            </a:extLst>
          </p:cNvPr>
          <p:cNvSpPr/>
          <p:nvPr/>
        </p:nvSpPr>
        <p:spPr>
          <a:xfrm>
            <a:off x="0" y="1913021"/>
            <a:ext cx="4511842" cy="173851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latin typeface="Source Sans Pro" panose="020B0503030403020204" pitchFamily="34" charset="0"/>
            </a:endParaRPr>
          </a:p>
        </p:txBody>
      </p:sp>
      <p:sp>
        <p:nvSpPr>
          <p:cNvPr id="6" name="Title 3">
            <a:extLst>
              <a:ext uri="{FF2B5EF4-FFF2-40B4-BE49-F238E27FC236}">
                <a16:creationId xmlns:a16="http://schemas.microsoft.com/office/drawing/2014/main" id="{CBA72F91-B6CF-7774-AA8B-72DAE5B7EB99}"/>
              </a:ext>
            </a:extLst>
          </p:cNvPr>
          <p:cNvSpPr txBox="1">
            <a:spLocks/>
          </p:cNvSpPr>
          <p:nvPr/>
        </p:nvSpPr>
        <p:spPr>
          <a:xfrm>
            <a:off x="393158" y="2057173"/>
            <a:ext cx="3875046" cy="145021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pt-BR" sz="3600" dirty="0">
                <a:solidFill>
                  <a:schemeClr val="bg1"/>
                </a:solidFill>
                <a:latin typeface="Raleway" panose="020B0003030101060003" pitchFamily="34" charset="0"/>
                <a:cs typeface="Arial" panose="020B0604020202020204" pitchFamily="34" charset="0"/>
              </a:rPr>
              <a:t>THE LEADERSHIP TRIANGLE</a:t>
            </a:r>
            <a:endParaRPr lang="en-US" sz="3600"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843955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522956" y="857029"/>
            <a:ext cx="6043749" cy="1422017"/>
          </a:xfrm>
        </p:spPr>
        <p:txBody>
          <a:bodyPr>
            <a:normAutofit fontScale="90000"/>
          </a:bodyPr>
          <a:lstStyle/>
          <a:p>
            <a:pPr algn="r"/>
            <a:r>
              <a:rPr lang="en-US" b="1" dirty="0">
                <a:solidFill>
                  <a:schemeClr val="bg1"/>
                </a:solidFill>
                <a:latin typeface="Arial" panose="020B0604020202020204" pitchFamily="34" charset="0"/>
                <a:cs typeface="Arial" panose="020B0604020202020204" pitchFamily="34" charset="0"/>
              </a:rPr>
              <a:t>BIBLICAL FOUNDATION</a:t>
            </a:r>
            <a:endParaRPr lang="en-US" sz="2700"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107792" y="1467810"/>
            <a:ext cx="3896493" cy="3890142"/>
          </a:xfrm>
          <a:prstGeom prst="rect">
            <a:avLst/>
          </a:prstGeom>
        </p:spPr>
      </p:pic>
      <p:sp>
        <p:nvSpPr>
          <p:cNvPr id="8" name="Rectangle 7"/>
          <p:cNvSpPr/>
          <p:nvPr/>
        </p:nvSpPr>
        <p:spPr>
          <a:xfrm>
            <a:off x="1636295" y="2606594"/>
            <a:ext cx="6930410" cy="1015663"/>
          </a:xfrm>
          <a:prstGeom prst="rect">
            <a:avLst/>
          </a:prstGeom>
        </p:spPr>
        <p:txBody>
          <a:bodyPr wrap="square">
            <a:spAutoFit/>
          </a:bodyPr>
          <a:lstStyle/>
          <a:p>
            <a:pPr algn="r"/>
            <a:r>
              <a:rPr lang="en-US" sz="3000" b="0" dirty="0">
                <a:solidFill>
                  <a:schemeClr val="bg1"/>
                </a:solidFill>
                <a:latin typeface="+mn-lt"/>
                <a:ea typeface="Source Sans Pro" panose="020B0503030403020204" pitchFamily="34" charset="0"/>
              </a:rPr>
              <a:t>I am sending you back to </a:t>
            </a:r>
            <a:r>
              <a:rPr lang="en-US" sz="3000" dirty="0">
                <a:solidFill>
                  <a:srgbClr val="0070C0"/>
                </a:solidFill>
                <a:latin typeface="+mn-lt"/>
                <a:ea typeface="Source Sans Pro" panose="020B0503030403020204" pitchFamily="34" charset="0"/>
              </a:rPr>
              <a:t>BRING MY PEOPLE OUT OF CAPTIVITY</a:t>
            </a:r>
          </a:p>
        </p:txBody>
      </p:sp>
      <p:sp>
        <p:nvSpPr>
          <p:cNvPr id="9" name="Rectangle 8"/>
          <p:cNvSpPr/>
          <p:nvPr/>
        </p:nvSpPr>
        <p:spPr>
          <a:xfrm>
            <a:off x="5715000" y="3640984"/>
            <a:ext cx="3429000" cy="64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a:extLst>
              <a:ext uri="{FF2B5EF4-FFF2-40B4-BE49-F238E27FC236}">
                <a16:creationId xmlns:a16="http://schemas.microsoft.com/office/drawing/2014/main" id="{AB720AF8-BE38-E443-A488-6490B5098712}"/>
              </a:ext>
            </a:extLst>
          </p:cNvPr>
          <p:cNvSpPr txBox="1">
            <a:spLocks/>
          </p:cNvSpPr>
          <p:nvPr/>
        </p:nvSpPr>
        <p:spPr>
          <a:xfrm>
            <a:off x="7110257" y="3544537"/>
            <a:ext cx="1494547" cy="72186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MOSES</a:t>
            </a:r>
            <a:endParaRPr lang="en-US" sz="3000" b="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47693">
            <a:off x="188434" y="411905"/>
            <a:ext cx="2457742" cy="2728674"/>
          </a:xfrm>
          <a:prstGeom prst="rect">
            <a:avLst/>
          </a:prstGeom>
        </p:spPr>
      </p:pic>
    </p:spTree>
    <p:extLst>
      <p:ext uri="{BB962C8B-B14F-4D97-AF65-F5344CB8AC3E}">
        <p14:creationId xmlns:p14="http://schemas.microsoft.com/office/powerpoint/2010/main" val="4193992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79009" y="1180959"/>
            <a:ext cx="6043749" cy="1422017"/>
          </a:xfrm>
        </p:spPr>
        <p:txBody>
          <a:bodyPr>
            <a:normAutofit fontScale="90000"/>
          </a:bodyPr>
          <a:lstStyle/>
          <a:p>
            <a:pPr algn="l"/>
            <a:r>
              <a:rPr lang="en-US" b="1" dirty="0">
                <a:solidFill>
                  <a:schemeClr val="bg1"/>
                </a:solidFill>
                <a:latin typeface="Arial" panose="020B0604020202020204" pitchFamily="34" charset="0"/>
                <a:cs typeface="Arial" panose="020B0604020202020204" pitchFamily="34" charset="0"/>
              </a:rPr>
              <a:t>BIBLICAL FOUNDATION</a:t>
            </a:r>
            <a:endParaRPr lang="en-US" sz="27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479009" y="2624695"/>
            <a:ext cx="6328248" cy="553998"/>
          </a:xfrm>
          <a:prstGeom prst="rect">
            <a:avLst/>
          </a:prstGeom>
        </p:spPr>
        <p:txBody>
          <a:bodyPr wrap="square">
            <a:spAutoFit/>
          </a:bodyPr>
          <a:lstStyle/>
          <a:p>
            <a:r>
              <a:rPr lang="en-US" sz="30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t>I am anointing you </a:t>
            </a:r>
            <a:r>
              <a:rPr lang="en-US" sz="3000" dirty="0">
                <a:solidFill>
                  <a:srgbClr val="0070C0"/>
                </a:solidFill>
                <a:latin typeface="Calibri" panose="020F0502020204030204" pitchFamily="34" charset="0"/>
                <a:ea typeface="Source Sans Pro" panose="020B0503030403020204" pitchFamily="34" charset="0"/>
                <a:cs typeface="Calibri" panose="020F0502020204030204" pitchFamily="34" charset="0"/>
              </a:rPr>
              <a:t>KING</a:t>
            </a:r>
            <a:r>
              <a:rPr lang="en-US" sz="30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t> over Israel</a:t>
            </a:r>
          </a:p>
        </p:txBody>
      </p:sp>
      <p:sp>
        <p:nvSpPr>
          <p:cNvPr id="9" name="Rectangle 8"/>
          <p:cNvSpPr/>
          <p:nvPr/>
        </p:nvSpPr>
        <p:spPr>
          <a:xfrm>
            <a:off x="0" y="3439184"/>
            <a:ext cx="3429000" cy="64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479009" y="3331559"/>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DAVID</a:t>
            </a:r>
            <a:endParaRPr lang="en-US" sz="3000" b="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70142">
            <a:off x="6151216" y="740083"/>
            <a:ext cx="2634522" cy="1589077"/>
          </a:xfrm>
          <a:prstGeom prst="rect">
            <a:avLst/>
          </a:prstGeom>
        </p:spPr>
      </p:pic>
      <p:pic>
        <p:nvPicPr>
          <p:cNvPr id="5" name="Picture 4">
            <a:extLst>
              <a:ext uri="{FF2B5EF4-FFF2-40B4-BE49-F238E27FC236}">
                <a16:creationId xmlns:a16="http://schemas.microsoft.com/office/drawing/2014/main" id="{98BE5051-F827-FA4C-B154-CE33910E73C0}"/>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326135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532581" y="1128202"/>
            <a:ext cx="6043749" cy="1422017"/>
          </a:xfrm>
        </p:spPr>
        <p:txBody>
          <a:bodyPr>
            <a:normAutofit fontScale="90000"/>
          </a:bodyPr>
          <a:lstStyle/>
          <a:p>
            <a:pPr algn="r"/>
            <a:r>
              <a:rPr lang="en-US" b="1" dirty="0">
                <a:solidFill>
                  <a:schemeClr val="bg1"/>
                </a:solidFill>
                <a:latin typeface="Arial" panose="020B0604020202020204" pitchFamily="34" charset="0"/>
                <a:cs typeface="Arial" panose="020B0604020202020204" pitchFamily="34" charset="0"/>
              </a:rPr>
              <a:t>BIBLICAL FOUNDATION</a:t>
            </a:r>
            <a:endParaRPr lang="en-US" sz="2700"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2009775" y="2606594"/>
            <a:ext cx="6556929" cy="553998"/>
          </a:xfrm>
          <a:prstGeom prst="rect">
            <a:avLst/>
          </a:prstGeom>
        </p:spPr>
        <p:txBody>
          <a:bodyPr wrap="square">
            <a:spAutoFit/>
          </a:bodyPr>
          <a:lstStyle/>
          <a:p>
            <a:pPr algn="r"/>
            <a:r>
              <a:rPr lang="en-US" sz="30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t>I will use you to </a:t>
            </a:r>
            <a:r>
              <a:rPr lang="en-US" sz="3000" dirty="0">
                <a:solidFill>
                  <a:srgbClr val="0070C0"/>
                </a:solidFill>
                <a:latin typeface="Calibri" panose="020F0502020204030204" pitchFamily="34" charset="0"/>
                <a:ea typeface="Source Sans Pro" panose="020B0503030403020204" pitchFamily="34" charset="0"/>
                <a:cs typeface="Calibri" panose="020F0502020204030204" pitchFamily="34" charset="0"/>
              </a:rPr>
              <a:t>PROTECT</a:t>
            </a:r>
            <a:r>
              <a:rPr lang="en-US" sz="30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t> my people </a:t>
            </a:r>
          </a:p>
        </p:txBody>
      </p:sp>
      <p:sp>
        <p:nvSpPr>
          <p:cNvPr id="9" name="Rectangle 8"/>
          <p:cNvSpPr/>
          <p:nvPr/>
        </p:nvSpPr>
        <p:spPr>
          <a:xfrm>
            <a:off x="5715000" y="3640984"/>
            <a:ext cx="3429000" cy="64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a:extLst>
              <a:ext uri="{FF2B5EF4-FFF2-40B4-BE49-F238E27FC236}">
                <a16:creationId xmlns:a16="http://schemas.microsoft.com/office/drawing/2014/main" id="{AB720AF8-BE38-E443-A488-6490B5098712}"/>
              </a:ext>
            </a:extLst>
          </p:cNvPr>
          <p:cNvSpPr txBox="1">
            <a:spLocks/>
          </p:cNvSpPr>
          <p:nvPr/>
        </p:nvSpPr>
        <p:spPr>
          <a:xfrm>
            <a:off x="6843563" y="3501423"/>
            <a:ext cx="1761242"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ESTHER</a:t>
            </a:r>
            <a:endParaRPr lang="en-US" sz="3000" b="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0700000">
            <a:off x="802778" y="611234"/>
            <a:ext cx="1719338" cy="2346391"/>
          </a:xfrm>
          <a:prstGeom prst="rect">
            <a:avLst/>
          </a:prstGeom>
        </p:spPr>
      </p:pic>
    </p:spTree>
    <p:extLst>
      <p:ext uri="{BB962C8B-B14F-4D97-AF65-F5344CB8AC3E}">
        <p14:creationId xmlns:p14="http://schemas.microsoft.com/office/powerpoint/2010/main" val="1490338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799813" y="858243"/>
            <a:ext cx="6043749" cy="1422017"/>
          </a:xfrm>
        </p:spPr>
        <p:txBody>
          <a:bodyPr>
            <a:normAutofit fontScale="90000"/>
          </a:bodyPr>
          <a:lstStyle/>
          <a:p>
            <a:pPr algn="l"/>
            <a:r>
              <a:rPr lang="en-US" b="1" dirty="0">
                <a:solidFill>
                  <a:schemeClr val="bg1"/>
                </a:solidFill>
                <a:latin typeface="Arial" panose="020B0604020202020204" pitchFamily="34" charset="0"/>
                <a:cs typeface="Arial" panose="020B0604020202020204" pitchFamily="34" charset="0"/>
              </a:rPr>
              <a:t>BIBLICAL FOUNDATION</a:t>
            </a:r>
            <a:endParaRPr lang="en-US" sz="2700"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799813" y="2863240"/>
            <a:ext cx="6556929" cy="1015663"/>
          </a:xfrm>
          <a:prstGeom prst="rect">
            <a:avLst/>
          </a:prstGeom>
        </p:spPr>
        <p:txBody>
          <a:bodyPr wrap="square">
            <a:spAutoFit/>
          </a:bodyPr>
          <a:lstStyle/>
          <a:p>
            <a:r>
              <a:rPr lang="en-US" sz="30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t>I will use ordinary people to </a:t>
            </a:r>
            <a:r>
              <a:rPr lang="en-US" sz="3000" dirty="0">
                <a:solidFill>
                  <a:srgbClr val="0070C0"/>
                </a:solidFill>
                <a:latin typeface="Calibri" panose="020F0502020204030204" pitchFamily="34" charset="0"/>
                <a:ea typeface="Source Sans Pro" panose="020B0503030403020204" pitchFamily="34" charset="0"/>
                <a:cs typeface="Calibri" panose="020F0502020204030204" pitchFamily="34" charset="0"/>
              </a:rPr>
              <a:t>SHARE</a:t>
            </a:r>
            <a:r>
              <a:rPr lang="en-US" sz="3000" b="0" dirty="0">
                <a:solidFill>
                  <a:schemeClr val="bg1"/>
                </a:solidFill>
                <a:latin typeface="Calibri" panose="020F0502020204030204" pitchFamily="34" charset="0"/>
                <a:ea typeface="Source Sans Pro" panose="020B0503030403020204" pitchFamily="34" charset="0"/>
                <a:cs typeface="Calibri" panose="020F0502020204030204" pitchFamily="34" charset="0"/>
              </a:rPr>
              <a:t> my message </a:t>
            </a:r>
          </a:p>
        </p:txBody>
      </p:sp>
      <p:sp>
        <p:nvSpPr>
          <p:cNvPr id="9" name="Rectangle 8"/>
          <p:cNvSpPr/>
          <p:nvPr/>
        </p:nvSpPr>
        <p:spPr>
          <a:xfrm>
            <a:off x="0" y="4228467"/>
            <a:ext cx="3429000" cy="645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a:extLst>
              <a:ext uri="{FF2B5EF4-FFF2-40B4-BE49-F238E27FC236}">
                <a16:creationId xmlns:a16="http://schemas.microsoft.com/office/drawing/2014/main" id="{AB720AF8-BE38-E443-A488-6490B5098712}"/>
              </a:ext>
            </a:extLst>
          </p:cNvPr>
          <p:cNvSpPr txBox="1">
            <a:spLocks/>
          </p:cNvSpPr>
          <p:nvPr/>
        </p:nvSpPr>
        <p:spPr>
          <a:xfrm>
            <a:off x="1128562" y="4088906"/>
            <a:ext cx="2194559"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DISCIPLES</a:t>
            </a:r>
            <a:endParaRPr lang="en-US" sz="3000" b="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58230DD-BC8A-8443-AAA4-19224127D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67" y="679461"/>
            <a:ext cx="1600812" cy="1092968"/>
          </a:xfrm>
          <a:prstGeom prst="rect">
            <a:avLst/>
          </a:prstGeom>
        </p:spPr>
      </p:pic>
    </p:spTree>
    <p:extLst>
      <p:ext uri="{BB962C8B-B14F-4D97-AF65-F5344CB8AC3E}">
        <p14:creationId xmlns:p14="http://schemas.microsoft.com/office/powerpoint/2010/main" val="1244561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627" y="-55203"/>
            <a:ext cx="9264735" cy="132573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237131" y="247682"/>
            <a:ext cx="8703845" cy="9911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600" b="1" dirty="0">
                <a:solidFill>
                  <a:schemeClr val="bg1"/>
                </a:solidFill>
                <a:latin typeface="Arial" panose="020B0604020202020204" pitchFamily="34" charset="0"/>
                <a:cs typeface="Arial" panose="020B0604020202020204" pitchFamily="34" charset="0"/>
              </a:rPr>
              <a:t>THE BIBLICAL LEADERSHIP TRIANGLE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3573" y="1597709"/>
            <a:ext cx="3619099" cy="3134479"/>
          </a:xfrm>
          <a:prstGeom prst="rect">
            <a:avLst/>
          </a:prstGeom>
        </p:spPr>
      </p:pic>
    </p:spTree>
    <p:extLst>
      <p:ext uri="{BB962C8B-B14F-4D97-AF65-F5344CB8AC3E}">
        <p14:creationId xmlns:p14="http://schemas.microsoft.com/office/powerpoint/2010/main" val="4215199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44000" cy="5149517"/>
          </a:xfrm>
          <a:prstGeom prst="rect">
            <a:avLst/>
          </a:prstGeom>
        </p:spPr>
      </p:pic>
      <p:sp>
        <p:nvSpPr>
          <p:cNvPr id="7" name="Title 3">
            <a:extLst>
              <a:ext uri="{FF2B5EF4-FFF2-40B4-BE49-F238E27FC236}">
                <a16:creationId xmlns:a16="http://schemas.microsoft.com/office/drawing/2014/main" id="{AB720AF8-BE38-E443-A488-6490B5098712}"/>
              </a:ext>
            </a:extLst>
          </p:cNvPr>
          <p:cNvSpPr txBox="1">
            <a:spLocks/>
          </p:cNvSpPr>
          <p:nvPr/>
        </p:nvSpPr>
        <p:spPr>
          <a:xfrm>
            <a:off x="0" y="310416"/>
            <a:ext cx="9144000" cy="12127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b="1" dirty="0">
                <a:solidFill>
                  <a:schemeClr val="bg1"/>
                </a:solidFill>
                <a:latin typeface="Arial" panose="020B0604020202020204" pitchFamily="34" charset="0"/>
                <a:cs typeface="Arial" panose="020B0604020202020204" pitchFamily="34" charset="0"/>
              </a:rPr>
              <a:t>SPIRITUAL LEADERSHIP</a:t>
            </a:r>
            <a:endParaRPr lang="en-US"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827916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20964</TotalTime>
  <Words>3225</Words>
  <Application>Microsoft Macintosh PowerPoint</Application>
  <PresentationFormat>On-screen Show (16:9)</PresentationFormat>
  <Paragraphs>258</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Raleway</vt:lpstr>
      <vt:lpstr>Franklin Gothic Demi</vt:lpstr>
      <vt:lpstr>Times New Roman</vt:lpstr>
      <vt:lpstr>Calibri</vt:lpstr>
      <vt:lpstr>Calibri Light</vt:lpstr>
      <vt:lpstr>Arial</vt:lpstr>
      <vt:lpstr>Source Sans Pro</vt:lpstr>
      <vt:lpstr>Custom Design</vt:lpstr>
      <vt:lpstr>PowerPoint Presentation</vt:lpstr>
      <vt:lpstr>PowerPoint Presentation</vt:lpstr>
      <vt:lpstr>BIBLICAL FOUNDATION</vt:lpstr>
      <vt:lpstr>BIBLICAL FOUNDATION</vt:lpstr>
      <vt:lpstr>BIBLICAL FOUNDATION</vt:lpstr>
      <vt:lpstr>BIBLICAL FOUNDATION</vt:lpstr>
      <vt:lpstr>BIBLICAL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BIBLICAL MODEL</vt:lpstr>
      <vt:lpstr>BIBLICAL MODEL</vt:lpstr>
      <vt:lpstr>PowerPoint Presentation</vt:lpstr>
      <vt:lpstr>PowerPoint Presentation</vt:lpstr>
      <vt:lpstr>PowerPoint Presentation</vt:lpstr>
      <vt:lpstr>THE EXAMPLE</vt:lpstr>
      <vt:lpstr>THE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International Leadership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ILI Vision</dc:title>
  <dc:subject/>
  <dc:creator>Norival Trindade, Jr.</dc:creator>
  <cp:keywords>ILI, International, Leadership, Vision, Institute, Accelerating, spread, gospel, leaders, national, conference</cp:keywords>
  <dc:description/>
  <cp:lastModifiedBy>Wes Griffin</cp:lastModifiedBy>
  <cp:revision>413</cp:revision>
  <dcterms:created xsi:type="dcterms:W3CDTF">2003-05-12T14:11:04Z</dcterms:created>
  <dcterms:modified xsi:type="dcterms:W3CDTF">2025-08-26T11:46:43Z</dcterms:modified>
  <cp:category>ILITeaching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1471331272</vt:i4>
  </property>
  <property fmtid="{D5CDD505-2E9C-101B-9397-08002B2CF9AE}" pid="3" name="_NewReviewCycle">
    <vt:lpwstr/>
  </property>
  <property fmtid="{D5CDD505-2E9C-101B-9397-08002B2CF9AE}" pid="4" name="_EmailSubject">
    <vt:lpwstr>Spiritual</vt:lpwstr>
  </property>
  <property fmtid="{D5CDD505-2E9C-101B-9397-08002B2CF9AE}" pid="5" name="_AuthorEmail">
    <vt:lpwstr>juliana.o.trindade@exxonmobil.com</vt:lpwstr>
  </property>
  <property fmtid="{D5CDD505-2E9C-101B-9397-08002B2CF9AE}" pid="6" name="_AuthorEmailDisplayName">
    <vt:lpwstr>Trindade, Juliana O</vt:lpwstr>
  </property>
</Properties>
</file>