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0"/>
    <p:restoredTop sz="93199"/>
  </p:normalViewPr>
  <p:slideViewPr>
    <p:cSldViewPr snapToGrid="0">
      <p:cViewPr varScale="1">
        <p:scale>
          <a:sx n="53" d="100"/>
          <a:sy n="53" d="100"/>
        </p:scale>
        <p:origin x="108" y="1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DB58-F938-4206-32EC-D525D453E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273" y="2404534"/>
            <a:ext cx="8783782" cy="1646302"/>
          </a:xfrm>
        </p:spPr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Понимание обетования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DE157-FC6C-68CE-4F0A-F2A70ADF5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32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F98CE-31FA-121A-B90D-B6A724016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33A89-17CB-8544-45EE-736DCD72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218688"/>
            <a:ext cx="9655387" cy="282267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" sz="5400" dirty="0"/>
              <a:t>3000 в день Пятидесятницы</a:t>
            </a:r>
          </a:p>
          <a:p>
            <a:pPr marL="0" indent="0">
              <a:buNone/>
            </a:pPr>
            <a:r>
              <a:rPr lang="ru" sz="5400" dirty="0"/>
              <a:t>Верующие прибавляются ежедневно</a:t>
            </a:r>
          </a:p>
          <a:p>
            <a:pPr marL="0" indent="0">
              <a:buNone/>
            </a:pPr>
            <a:r>
              <a:rPr lang="ru" sz="5400" dirty="0"/>
              <a:t>Численность быстро росла</a:t>
            </a:r>
          </a:p>
          <a:p>
            <a:pPr marL="0" indent="0">
              <a:buNone/>
            </a:pPr>
            <a:r>
              <a:rPr lang="ru" sz="5400" dirty="0"/>
              <a:t>Ученики проповедовали в Иудее и Самарии</a:t>
            </a:r>
          </a:p>
          <a:p>
            <a:pPr marL="0" indent="0">
              <a:buNone/>
            </a:pPr>
            <a:r>
              <a:rPr lang="ru" sz="5400" dirty="0"/>
              <a:t>Первое миссионерское путешествие Павла и Варнавы по Римской империи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608F312-EBE7-B5FC-9B1C-BD81A42A9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094298" cy="2353056"/>
          </a:xfrm>
        </p:spPr>
        <p:txBody>
          <a:bodyPr>
            <a:normAutofit fontScale="90000"/>
          </a:bodyPr>
          <a:lstStyle/>
          <a:p>
            <a:r>
              <a:rPr lang="ru" sz="5400" dirty="0">
                <a:solidFill>
                  <a:schemeClr val="tx1"/>
                </a:solidFill>
              </a:rPr>
              <a:t>Результаты после Пятидесятницы: 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ru" sz="5400" dirty="0">
                <a:solidFill>
                  <a:schemeClr val="tx1"/>
                </a:solidFill>
              </a:rPr>
              <a:t>спасение новых людей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5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61D72-5136-FD09-BF58-9444D0EFE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E3FC-3EA7-10B2-6C9B-22D881E63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9" y="2367627"/>
            <a:ext cx="9932046" cy="3880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" sz="5400" dirty="0"/>
              <a:t>Наша задача — покориться и довериться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ru" sz="5400" dirty="0"/>
              <a:t>Задача Бога — действовать в нас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ru" sz="5400" dirty="0"/>
              <a:t>Уверенность обещана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530B860-A1D1-EDA3-8B1D-FB7E791A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Такая же сила доступна нам сегодня!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0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A3666-6F26-9889-89D0-DB4D7E6B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" sz="5400" dirty="0"/>
              <a:t>Не от мира сего</a:t>
            </a:r>
          </a:p>
          <a:p>
            <a:pPr marL="0" indent="0">
              <a:buNone/>
            </a:pPr>
            <a:r>
              <a:rPr lang="ru" sz="5400" dirty="0"/>
              <a:t>Хранимый Христом</a:t>
            </a:r>
          </a:p>
          <a:p>
            <a:pPr marL="0" indent="0">
              <a:buNone/>
            </a:pPr>
            <a:r>
              <a:rPr lang="ru" sz="5400" dirty="0"/>
              <a:t>Имена написаны на небесах</a:t>
            </a:r>
          </a:p>
          <a:p>
            <a:pPr marL="0" indent="0">
              <a:buNone/>
            </a:pPr>
            <a:r>
              <a:rPr lang="ru" sz="5400" dirty="0"/>
              <a:t>Принадлежал Богу и Христу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A8969E-6662-50C3-590F-7550525A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dirty="0">
                <a:solidFill>
                  <a:schemeClr val="tx1"/>
                </a:solidFill>
              </a:rPr>
              <a:t>Свидетельство Спасения до Пятидесятницы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3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9F945-B78F-EC49-A71F-14FEED294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48807-A055-77AF-8768-A7F98D58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7" y="2160589"/>
            <a:ext cx="1038758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" sz="5400" dirty="0"/>
              <a:t>Рукоположен и уполномочен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ru" sz="5400" dirty="0"/>
              <a:t>Провел 10 дней, прославляя и ожидая в молитве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AD7141-25C2-23D2-C8ED-9D6E3F16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Свидетельство спасения до Пятидесятницы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3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DAE74-8F0D-588F-9840-E2237A38A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B123E-3C1A-B01B-C6D5-B143553E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>
              <a:buFont typeface="Arial" panose="020B0604020202020204" pitchFamily="34" charset="0"/>
              <a:buChar char="•"/>
            </a:pPr>
            <a:r>
              <a:rPr lang="ru" sz="5400" dirty="0"/>
              <a:t>Личные амбиции: Матфея 16:22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5400" dirty="0"/>
              <a:t>*Их вера слаба: Матфея 17:20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5400" dirty="0"/>
              <a:t>Забота о себе: Матфея 20:20</a:t>
            </a:r>
          </a:p>
          <a:p>
            <a:pPr marL="914400" indent="-914400">
              <a:buAutoNum type="arabicPeriod"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E554D2C-ECFF-561F-4EBC-3984605A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dirty="0">
                <a:solidFill>
                  <a:schemeClr val="tx1"/>
                </a:solidFill>
              </a:rPr>
              <a:t>Доказательства необходимости присутствия Святого Духа в учениках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1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48C08-1332-B8FD-5C20-83EF6F379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09DA-9F2C-E481-304E-5374131DC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ru" sz="5400" dirty="0"/>
              <a:t>Дух непрощения: Матфея 18:21</a:t>
            </a:r>
          </a:p>
          <a:p>
            <a:pPr marL="0" indent="0">
              <a:buNone/>
            </a:pPr>
            <a:r>
              <a:rPr lang="ru" sz="5400" dirty="0"/>
              <a:t>Чрезмерное восхищение властью и богатством: Матфея 26:6-9</a:t>
            </a:r>
          </a:p>
          <a:p>
            <a:pPr marL="0" indent="0">
              <a:buNone/>
            </a:pPr>
            <a:r>
              <a:rPr lang="ru" sz="5400" dirty="0"/>
              <a:t>Отсутствие духовной чувствительности: Матфея 19:13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18E886-BBE4-533B-635E-F7AE4565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Доказательства необходимости Святого Духа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01F46-CED1-AA5E-FBBC-B021CAA29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1555-C5F1-2154-5CEC-11C080CF3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137482" cy="38807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ru" sz="5400" dirty="0"/>
              <a:t>Подвели Иисуса, в самый ответственный момент: Матфея 26:36</a:t>
            </a:r>
          </a:p>
          <a:p>
            <a:pPr marL="0" indent="0">
              <a:buNone/>
            </a:pPr>
            <a:r>
              <a:rPr lang="ru" sz="5400" dirty="0"/>
              <a:t>Отреклись от Иисуса: Матфея 26:71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2533C3-899D-A521-4770-2E294444C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Доказательства необходимости Святого Духа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33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B8573-2A5E-E0D9-B9B6-9E0F01365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8BB5-9BC0-9673-A664-55DE43007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82234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" sz="5400" dirty="0"/>
              <a:t>Питер готов к быть  перенаправленым</a:t>
            </a:r>
          </a:p>
          <a:p>
            <a:pPr marL="0" indent="0">
              <a:buNone/>
            </a:pPr>
            <a:r>
              <a:rPr lang="ru" sz="5400" dirty="0"/>
              <a:t>Нет недостатка духовной силы</a:t>
            </a:r>
          </a:p>
          <a:p>
            <a:pPr marL="0" indent="0">
              <a:buNone/>
            </a:pPr>
            <a:r>
              <a:rPr lang="ru" sz="5400" dirty="0"/>
              <a:t>Никаких признаков непрощения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BB127C-8960-0088-823E-BE323C111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Свидетельство перемен после Пятидесятницы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B12E8-2E1F-0200-22E0-5EC4EA9B2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6EA5-7C35-CA2D-5D3E-A9DE91328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" sz="5400" dirty="0"/>
              <a:t>Не впечатлен деньгами</a:t>
            </a:r>
          </a:p>
          <a:p>
            <a:pPr marL="0" indent="0">
              <a:buNone/>
            </a:pPr>
            <a:r>
              <a:rPr lang="ru" sz="5400" dirty="0"/>
              <a:t>Нет недостатка в духовной чувствительности</a:t>
            </a:r>
          </a:p>
          <a:p>
            <a:pPr marL="0" indent="0">
              <a:buNone/>
            </a:pPr>
            <a:r>
              <a:rPr lang="ru" sz="5400" dirty="0"/>
              <a:t>Не убегет</a:t>
            </a:r>
          </a:p>
          <a:p>
            <a:pPr marL="0" indent="0">
              <a:buNone/>
            </a:pPr>
            <a:r>
              <a:rPr lang="ru" sz="5400" dirty="0"/>
              <a:t>Смел</a:t>
            </a:r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D2BB0A-CDF2-DD9B-16A2-60EADA42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Свидетельства перемен после Пятидесятницы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8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5BF96-BAAD-967D-73A3-D705D9D4F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6BEB5-E464-FCE2-45AA-36C994665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ru" sz="7200" dirty="0"/>
              <a:t>ПЯТИДЕСЯТНИЦА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979648-0970-07CD-6114-B2C536F8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Что стало причиной?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3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E14CFCD7A68A42B94C7CA96E38A883" ma:contentTypeVersion="13" ma:contentTypeDescription="Loo uus dokument" ma:contentTypeScope="" ma:versionID="9bda962ee0424baccb67b1c120527f94">
  <xsd:schema xmlns:xsd="http://www.w3.org/2001/XMLSchema" xmlns:xs="http://www.w3.org/2001/XMLSchema" xmlns:p="http://schemas.microsoft.com/office/2006/metadata/properties" xmlns:ns2="9b7eda01-e9a4-4c14-b8e7-67c3ed025913" xmlns:ns3="dc3d8f7b-553c-4788-ac9b-b0b5129d100a" targetNamespace="http://schemas.microsoft.com/office/2006/metadata/properties" ma:root="true" ma:fieldsID="41ec1f8d1948dc7375498d916c54f509" ns2:_="" ns3:_="">
    <xsd:import namespace="9b7eda01-e9a4-4c14-b8e7-67c3ed025913"/>
    <xsd:import namespace="dc3d8f7b-553c-4788-ac9b-b0b5129d100a"/>
    <xsd:element name="properties">
      <xsd:complexType>
        <xsd:sequence>
          <xsd:element name="documentManagement">
            <xsd:complexType>
              <xsd:all>
                <xsd:element ref="ns2:_x00d5_ppej_x00f5_ud" minOccurs="0"/>
                <xsd:element ref="ns2:MediaServiceMetadata" minOccurs="0"/>
                <xsd:element ref="ns2:MediaServiceFastMetadata" minOccurs="0"/>
                <xsd:element ref="ns2:dcb42d4a27764dd491cec908c3d417dd" minOccurs="0"/>
                <xsd:element ref="ns3:TaxCatchAll" minOccurs="0"/>
                <xsd:element ref="ns2:cf3df9ee314b4e4fb3374f9aca658b74" minOccurs="0"/>
                <xsd:element ref="ns2:g48226ef056249c0855ac903cec8c0a5" minOccurs="0"/>
                <xsd:element ref="ns2:MediaServiceObjectDetectorVersions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eda01-e9a4-4c14-b8e7-67c3ed025913" elementFormDefault="qualified">
    <xsd:import namespace="http://schemas.microsoft.com/office/2006/documentManagement/types"/>
    <xsd:import namespace="http://schemas.microsoft.com/office/infopath/2007/PartnerControls"/>
    <xsd:element name="_x00d5_ppej_x00f5_ud" ma:index="4" nillable="true" ma:displayName="Õppejõud" ma:format="Dropdown" ma:list="UserInfo" ma:SharePointGroup="0" ma:internalName="_x00d5_ppej_x00f5_u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cb42d4a27764dd491cec908c3d417dd" ma:index="10" nillable="true" ma:taxonomy="true" ma:internalName="dcb42d4a27764dd491cec908c3d417dd" ma:taxonomyFieldName="_x00d5_ppeaine" ma:displayName="Õppeaine" ma:default="" ma:fieldId="{dcb42d4a-2776-4dd4-91ce-c908c3d417dd}" ma:sspId="5e5b2194-a0da-4f95-853d-eca474e42886" ma:termSetId="b5a3a6ec-7d0d-4bf1-a5b9-ae7fc75921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3df9ee314b4e4fb3374f9aca658b74" ma:index="12" nillable="true" ma:taxonomy="true" ma:internalName="cf3df9ee314b4e4fb3374f9aca658b74" ma:taxonomyFieldName="Keel" ma:displayName="Keel" ma:default="" ma:fieldId="{cf3df9ee-314b-4e4f-b337-4f9aca658b74}" ma:taxonomyMulti="true" ma:sspId="5e5b2194-a0da-4f95-853d-eca474e42886" ma:termSetId="2ecc8cc2-6d35-4cec-bc4e-bfdcb86e3a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8226ef056249c0855ac903cec8c0a5" ma:index="13" nillable="true" ma:taxonomy="true" ma:internalName="g48226ef056249c0855ac903cec8c0a5" ma:taxonomyFieldName="Semester" ma:displayName="Semester" ma:default="" ma:fieldId="{048226ef-0562-49c0-855a-c903cec8c0a5}" ma:sspId="5e5b2194-a0da-4f95-853d-eca474e42886" ma:termSetId="5732debb-8977-457c-94e5-220becb6307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d8f7b-553c-4788-ac9b-b0b5129d100a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2a57cbc8-da55-49e7-90cd-521504aba406}" ma:internalName="TaxCatchAll" ma:showField="CatchAllData" ma:web="dc3d8f7b-553c-4788-ac9b-b0b5129d10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0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21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Sisutüüp"/>
        <xsd:element ref="dc:title" minOccurs="0" maxOccurs="1" ma:index="5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d5_ppej_x00f5_ud xmlns="9b7eda01-e9a4-4c14-b8e7-67c3ed025913">
      <UserInfo>
        <DisplayName/>
        <AccountId xsi:nil="true"/>
        <AccountType/>
      </UserInfo>
    </_x00d5_ppej_x00f5_ud>
    <g48226ef056249c0855ac903cec8c0a5 xmlns="9b7eda01-e9a4-4c14-b8e7-67c3ed025913">
      <Terms xmlns="http://schemas.microsoft.com/office/infopath/2007/PartnerControls"/>
    </g48226ef056249c0855ac903cec8c0a5>
    <TaxCatchAll xmlns="dc3d8f7b-553c-4788-ac9b-b0b5129d100a" xsi:nil="true"/>
    <dcb42d4a27764dd491cec908c3d417dd xmlns="9b7eda01-e9a4-4c14-b8e7-67c3ed025913">
      <Terms xmlns="http://schemas.microsoft.com/office/infopath/2007/PartnerControls"/>
    </dcb42d4a27764dd491cec908c3d417dd>
    <cf3df9ee314b4e4fb3374f9aca658b74 xmlns="9b7eda01-e9a4-4c14-b8e7-67c3ed025913">
      <Terms xmlns="http://schemas.microsoft.com/office/infopath/2007/PartnerControls"/>
    </cf3df9ee314b4e4fb3374f9aca658b74>
    <_dlc_DocId xmlns="dc3d8f7b-553c-4788-ac9b-b0b5129d100a">YMQW55X7W7F4-849112479-2184</_dlc_DocId>
    <_dlc_DocIdUrl xmlns="dc3d8f7b-553c-4788-ac9b-b0b5129d100a">
      <Url>https://emkts.sharepoint.com/sites/oppematerjalid/_layouts/15/DocIdRedir.aspx?ID=YMQW55X7W7F4-849112479-2184</Url>
      <Description>YMQW55X7W7F4-849112479-2184</Description>
    </_dlc_DocIdUrl>
  </documentManagement>
</p:properties>
</file>

<file path=customXml/itemProps1.xml><?xml version="1.0" encoding="utf-8"?>
<ds:datastoreItem xmlns:ds="http://schemas.openxmlformats.org/officeDocument/2006/customXml" ds:itemID="{3DC48B3C-D375-4480-AFBE-AB78647A9EDA}"/>
</file>

<file path=customXml/itemProps2.xml><?xml version="1.0" encoding="utf-8"?>
<ds:datastoreItem xmlns:ds="http://schemas.openxmlformats.org/officeDocument/2006/customXml" ds:itemID="{FA7DB511-02AA-428A-949C-A1E1C7A86FA3}"/>
</file>

<file path=customXml/itemProps3.xml><?xml version="1.0" encoding="utf-8"?>
<ds:datastoreItem xmlns:ds="http://schemas.openxmlformats.org/officeDocument/2006/customXml" ds:itemID="{60F27A43-3361-4630-B8ED-43E2BE05C5CC}"/>
</file>

<file path=customXml/itemProps4.xml><?xml version="1.0" encoding="utf-8"?>
<ds:datastoreItem xmlns:ds="http://schemas.openxmlformats.org/officeDocument/2006/customXml" ds:itemID="{1037FA52-44AA-46D2-B88B-BE86696B5094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204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Понимание обетования</vt:lpstr>
      <vt:lpstr>Свидетельство Спасения до Пятидесятницы </vt:lpstr>
      <vt:lpstr>Свидетельство спасения до Пятидесятницы </vt:lpstr>
      <vt:lpstr>Доказательства необходимости присутствия Святого Духа в учениках </vt:lpstr>
      <vt:lpstr>Доказательства необходимости Святого Духа </vt:lpstr>
      <vt:lpstr>Доказательства необходимости Святого Духа </vt:lpstr>
      <vt:lpstr>Свидетельство перемен после Пятидесятницы </vt:lpstr>
      <vt:lpstr>Свидетельства перемен после Пятидесятницы </vt:lpstr>
      <vt:lpstr>Что стало причиной? </vt:lpstr>
      <vt:lpstr>Результаты после Пятидесятницы:  спасение новых людей </vt:lpstr>
      <vt:lpstr>Такая же сила доступна нам сегодня!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Понимание обетования</dc:title>
  <dc:creator>Joy Griffin</dc:creator>
  <cp:lastModifiedBy>Inna Prysiazhniuk</cp:lastModifiedBy>
  <cp:revision>3</cp:revision>
  <dcterms:created xsi:type="dcterms:W3CDTF">2025-08-25T19:53:24Z</dcterms:created>
  <dcterms:modified xsi:type="dcterms:W3CDTF">2025-08-26T15:49:46Z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0x010100D9E14CFCD7A68A42B94C7CA96E38A883</vt:lpwstr>
  </property>
  <property fmtid="{D5CDD505-2E9C-101B-9397-08002B2CF9AE}" pid="3" name="_dlc_DocIdItemGuid">
    <vt:lpwstr>bf33fd35-006a-4fbe-ab98-7c40b51e6687</vt:lpwstr>
  </property>
</Properties>
</file>