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83" r:id="rId2"/>
    <p:sldId id="471" r:id="rId3"/>
    <p:sldId id="472" r:id="rId4"/>
    <p:sldId id="473" r:id="rId5"/>
    <p:sldId id="474" r:id="rId6"/>
    <p:sldId id="475" r:id="rId7"/>
    <p:sldId id="492" r:id="rId8"/>
    <p:sldId id="484" r:id="rId9"/>
    <p:sldId id="481" r:id="rId10"/>
    <p:sldId id="365" r:id="rId11"/>
    <p:sldId id="425" r:id="rId12"/>
    <p:sldId id="487" r:id="rId13"/>
    <p:sldId id="488" r:id="rId14"/>
    <p:sldId id="489" r:id="rId15"/>
    <p:sldId id="533" r:id="rId16"/>
    <p:sldId id="499" r:id="rId17"/>
    <p:sldId id="548" r:id="rId18"/>
    <p:sldId id="547" r:id="rId19"/>
    <p:sldId id="502" r:id="rId20"/>
    <p:sldId id="535" r:id="rId21"/>
    <p:sldId id="557" r:id="rId22"/>
    <p:sldId id="558" r:id="rId23"/>
    <p:sldId id="559" r:id="rId24"/>
    <p:sldId id="562" r:id="rId25"/>
    <p:sldId id="563" r:id="rId26"/>
    <p:sldId id="564" r:id="rId27"/>
    <p:sldId id="565" r:id="rId28"/>
    <p:sldId id="561" r:id="rId29"/>
    <p:sldId id="566" r:id="rId30"/>
    <p:sldId id="567" r:id="rId31"/>
    <p:sldId id="501" r:id="rId32"/>
    <p:sldId id="569" r:id="rId33"/>
    <p:sldId id="541" r:id="rId34"/>
    <p:sldId id="570" r:id="rId35"/>
  </p:sldIdLst>
  <p:sldSz cx="12192000" cy="6858000"/>
  <p:notesSz cx="6858000" cy="9144000"/>
  <p:defaultTextStyle>
    <a:defPPr>
      <a:defRPr lang="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4" autoAdjust="0"/>
    <p:restoredTop sz="94660"/>
  </p:normalViewPr>
  <p:slideViewPr>
    <p:cSldViewPr snapToGrid="0">
      <p:cViewPr varScale="1">
        <p:scale>
          <a:sx n="39" d="100"/>
          <a:sy n="39" d="100"/>
        </p:scale>
        <p:origin x="32" y="1136"/>
      </p:cViewPr>
      <p:guideLst/>
    </p:cSldViewPr>
  </p:slideViewPr>
  <p:notesTextViewPr>
    <p:cViewPr>
      <p:scale>
        <a:sx n="1" d="1"/>
        <a:sy n="1" d="1"/>
      </p:scale>
      <p:origin x="0" y="0"/>
    </p:cViewPr>
  </p:notesTextViewPr>
  <p:sorterViewPr>
    <p:cViewPr>
      <p:scale>
        <a:sx n="80" d="100"/>
        <a:sy n="80" d="100"/>
      </p:scale>
      <p:origin x="0" y="-162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2AA6F0-3DAC-4219-A98E-B3781E6739D0}" type="datetimeFigureOut">
              <a:rPr lang="en-CA" smtClean="0"/>
              <a:t>2025-08-27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8262CA-EF77-4777-ABC2-3A15D7B86A00}" type="slidenum">
              <a:rPr lang="en-CA" smtClean="0"/>
              <a:t>‹#›</a:t>
            </a:fld>
            <a:endParaRPr lang="en-CA"/>
          </a:p>
        </p:txBody>
      </p:sp>
    </p:spTree>
    <p:extLst>
      <p:ext uri="{BB962C8B-B14F-4D97-AF65-F5344CB8AC3E}">
        <p14:creationId xmlns:p14="http://schemas.microsoft.com/office/powerpoint/2010/main" val="3087064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96875" y="692150"/>
            <a:ext cx="6154738" cy="3462338"/>
          </a:xfrm>
          <a:ln/>
        </p:spPr>
      </p:sp>
      <p:sp>
        <p:nvSpPr>
          <p:cNvPr id="46083" name="Notes Placeholder 2"/>
          <p:cNvSpPr>
            <a:spLocks noGrp="1"/>
          </p:cNvSpPr>
          <p:nvPr>
            <p:ph type="body" idx="1"/>
          </p:nvPr>
        </p:nvSpPr>
        <p:spPr>
          <a:noFill/>
          <a:ln/>
        </p:spPr>
        <p:txBody>
          <a:bodyPr/>
          <a:lstStyle/>
          <a:p>
            <a:endParaRPr lang="en-US" dirty="0"/>
          </a:p>
        </p:txBody>
      </p:sp>
      <p:sp>
        <p:nvSpPr>
          <p:cNvPr id="46084" name="Slide Number Placeholder 3"/>
          <p:cNvSpPr>
            <a:spLocks noGrp="1"/>
          </p:cNvSpPr>
          <p:nvPr>
            <p:ph type="sldNum" sz="quarter" idx="5"/>
          </p:nvPr>
        </p:nvSpPr>
        <p:spPr>
          <a:noFill/>
        </p:spPr>
        <p:txBody>
          <a:bodyPr/>
          <a:lstStyle/>
          <a:p>
            <a:fld id="{246A9538-15B0-4B39-B668-BFA3A0100FCD}" type="slidenum">
              <a:rPr lang="en-US"/>
              <a:pPr/>
              <a:t>1</a:t>
            </a:fld>
            <a:endParaRPr lang="en-US"/>
          </a:p>
        </p:txBody>
      </p:sp>
    </p:spTree>
    <p:extLst>
      <p:ext uri="{BB962C8B-B14F-4D97-AF65-F5344CB8AC3E}">
        <p14:creationId xmlns:p14="http://schemas.microsoft.com/office/powerpoint/2010/main" val="766598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t" sz="1200" b="1" kern="1200" dirty="0">
                <a:solidFill>
                  <a:schemeClr val="tx1"/>
                </a:solidFill>
                <a:effectLst/>
                <a:latin typeface="Calibri"/>
                <a:ea typeface="+mn-ea"/>
                <a:cs typeface="+mn-cs"/>
              </a:rPr>
              <a:t>VAIMNE JUHTIMINE SAAB ALGUSE JUMALAST</a:t>
            </a:r>
          </a:p>
          <a:p>
            <a:r>
              <a:rPr lang="et" sz="1200" b="1" kern="1200" dirty="0">
                <a:solidFill>
                  <a:schemeClr val="tx1"/>
                </a:solidFill>
                <a:effectLst/>
                <a:latin typeface="Calibri"/>
                <a:ea typeface="+mn-ea"/>
                <a:cs typeface="+mn-cs"/>
              </a:rPr>
              <a:t>Kui Mooses püüdis rahvast oma jõust juhtida, kukkus ta täielikult läbi (2. Moosese 2:14). Nelikümmend aastat hiljem, kui ta ei otsinud enam juhipositsiooni, kutsus Jumal ta. Visioon Jumala rahva vabastamisest vangistusest ja nende asustamisest Tõotatud Maale sai samuti alguse Jumalalt.</a:t>
            </a:r>
          </a:p>
          <a:p>
            <a:r>
              <a:rPr lang="et" sz="1200" b="1" i="1" kern="1200" dirty="0">
                <a:solidFill>
                  <a:schemeClr val="tx1"/>
                </a:solidFill>
                <a:effectLst/>
                <a:latin typeface="Calibri"/>
                <a:ea typeface="+mn-ea"/>
                <a:cs typeface="+mn-cs"/>
              </a:rPr>
              <a:t>Kui Issand nägi, et ta oli läinud vaatama, siis Jumal hüüdis teda põõsast: „Mooses! Mooses!” Ja Mooses vastas: „Siin ma olen!” — 2. Moosese 3:4</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10</a:t>
            </a:fld>
            <a:endParaRPr lang="en-US"/>
          </a:p>
        </p:txBody>
      </p:sp>
    </p:spTree>
    <p:extLst>
      <p:ext uri="{BB962C8B-B14F-4D97-AF65-F5344CB8AC3E}">
        <p14:creationId xmlns:p14="http://schemas.microsoft.com/office/powerpoint/2010/main" val="1436665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t" sz="1200" b="1" kern="1200" dirty="0">
                <a:solidFill>
                  <a:schemeClr val="tx1"/>
                </a:solidFill>
                <a:effectLst/>
                <a:latin typeface="Calibri"/>
                <a:ea typeface="+mn-ea"/>
                <a:cs typeface="+mn-cs"/>
              </a:rPr>
              <a:t>VAIMSET JUHTIMIST TEOSTATAKSE JUMALA VOLITUSEGA</a:t>
            </a:r>
          </a:p>
          <a:p>
            <a:r>
              <a:rPr lang="et" sz="1200" b="1" kern="1200" dirty="0">
                <a:solidFill>
                  <a:schemeClr val="tx1"/>
                </a:solidFill>
                <a:effectLst/>
                <a:latin typeface="Calibri"/>
                <a:ea typeface="+mn-ea"/>
                <a:cs typeface="+mn-cs"/>
              </a:rPr>
              <a:t>Põhiline erinevus Moosese püüdlustest juhtida enne, kui ta veetis nelikümmend aastat kõrbes, seisnes tema autoriteedi allikas pärast seda, kui Jumal kutsus ta põlevast põõsast.</a:t>
            </a:r>
          </a:p>
          <a:p>
            <a:endParaRPr lang="en-US" sz="1200" b="1" kern="1200" dirty="0">
              <a:solidFill>
                <a:schemeClr val="tx1"/>
              </a:solidFill>
              <a:effectLst/>
              <a:latin typeface="Calibri"/>
              <a:ea typeface="+mn-ea"/>
              <a:cs typeface="+mn-cs"/>
            </a:endParaRPr>
          </a:p>
          <a:p>
            <a:r>
              <a:rPr lang="et" sz="1200" b="1" i="1" kern="1200" dirty="0">
                <a:solidFill>
                  <a:schemeClr val="tx1"/>
                </a:solidFill>
                <a:effectLst/>
                <a:latin typeface="Calibri"/>
                <a:ea typeface="+mn-ea"/>
                <a:cs typeface="+mn-cs"/>
              </a:rPr>
              <a:t>Ja Mooses võttis oma naise ja pojad, pani nad eesli selga ja läks tagasi Egiptuse poole. Ja ta võttis Jumala kepi kätte. – 2. Moosese 4:20</a:t>
            </a:r>
          </a:p>
          <a:p>
            <a:endParaRPr lang="en-US" sz="1200" b="1" i="1" kern="1200" dirty="0">
              <a:solidFill>
                <a:schemeClr val="tx1"/>
              </a:solidFill>
              <a:effectLst/>
              <a:latin typeface="Calibri"/>
              <a:ea typeface="+mn-ea"/>
              <a:cs typeface="+mn-cs"/>
            </a:endParaRPr>
          </a:p>
          <a:p>
            <a:r>
              <a:rPr lang="et" sz="1200" b="1" kern="1200" dirty="0">
                <a:solidFill>
                  <a:schemeClr val="tx1"/>
                </a:solidFill>
                <a:effectLst/>
                <a:latin typeface="Calibri"/>
                <a:ea typeface="+mn-ea"/>
                <a:cs typeface="+mn-cs"/>
              </a:rPr>
              <a:t>Jumala kepp oli instrument, mille abil Jumal näitas oma väge Moosesele, iisraellastele ja vaarao õukonnale. Mooses hoidis seda kogu oma ülejäänud elu ja see sümboliseeris Jumala autoriteeti, mis tulenes Jumala kutsumusest.</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11</a:t>
            </a:fld>
            <a:endParaRPr lang="en-US"/>
          </a:p>
        </p:txBody>
      </p:sp>
    </p:spTree>
    <p:extLst>
      <p:ext uri="{BB962C8B-B14F-4D97-AF65-F5344CB8AC3E}">
        <p14:creationId xmlns:p14="http://schemas.microsoft.com/office/powerpoint/2010/main" val="1611489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t" sz="1200" b="1" kern="1200" dirty="0">
                <a:solidFill>
                  <a:schemeClr val="tx1"/>
                </a:solidFill>
                <a:effectLst/>
                <a:latin typeface="Calibri"/>
                <a:ea typeface="+mn-ea"/>
                <a:cs typeface="+mn-cs"/>
              </a:rPr>
              <a:t>VAIMNE JUHTIMINE PEEGELDAB JUMALA ISELOOMU</a:t>
            </a:r>
          </a:p>
          <a:p>
            <a:r>
              <a:rPr lang="et" sz="1200" b="1" kern="1200" dirty="0">
                <a:solidFill>
                  <a:schemeClr val="tx1"/>
                </a:solidFill>
                <a:effectLst/>
                <a:latin typeface="Calibri"/>
                <a:ea typeface="+mn-ea"/>
                <a:cs typeface="+mn-cs"/>
              </a:rPr>
              <a:t>Vaimuliku juhtimise jätkudes sai Mooses Jumalaga üha lähedasemaks ja peegeldas Tema iseloomu.</a:t>
            </a:r>
          </a:p>
          <a:p>
            <a:endParaRPr lang="en-US" sz="1200" b="1" kern="1200" dirty="0">
              <a:solidFill>
                <a:schemeClr val="tx1"/>
              </a:solidFill>
              <a:effectLst/>
              <a:latin typeface="Calibri"/>
              <a:ea typeface="+mn-ea"/>
              <a:cs typeface="+mn-cs"/>
            </a:endParaRPr>
          </a:p>
          <a:p>
            <a:r>
              <a:rPr lang="et" sz="1200" b="1" i="1" kern="1200" dirty="0">
                <a:solidFill>
                  <a:schemeClr val="tx1"/>
                </a:solidFill>
                <a:effectLst/>
                <a:latin typeface="Calibri"/>
                <a:ea typeface="+mn-ea"/>
                <a:cs typeface="+mn-cs"/>
              </a:rPr>
              <a:t>Mooses oli väga alandlik mees, alandlikum kõigist teistest maa peal. – 4. Moosese 12:3</a:t>
            </a:r>
          </a:p>
          <a:p>
            <a:endParaRPr lang="en-US" sz="1200" b="1" i="1" kern="1200" dirty="0">
              <a:solidFill>
                <a:schemeClr val="tx1"/>
              </a:solidFill>
              <a:effectLst/>
              <a:latin typeface="Calibri"/>
              <a:ea typeface="+mn-ea"/>
              <a:cs typeface="+mn-cs"/>
            </a:endParaRPr>
          </a:p>
          <a:p>
            <a:r>
              <a:rPr lang="et" sz="1200" b="1" kern="1200" dirty="0">
                <a:solidFill>
                  <a:schemeClr val="tx1"/>
                </a:solidFill>
                <a:effectLst/>
                <a:latin typeface="Calibri"/>
                <a:ea typeface="+mn-ea"/>
                <a:cs typeface="+mn-cs"/>
              </a:rPr>
              <a:t>See vaimse juhtimise aspekt avaldumine Moosesel võttis kauem aega ja oli pikaajalise lähedase suhte tulemus Jumalaga.</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12</a:t>
            </a:fld>
            <a:endParaRPr lang="en-US"/>
          </a:p>
        </p:txBody>
      </p:sp>
    </p:spTree>
    <p:extLst>
      <p:ext uri="{BB962C8B-B14F-4D97-AF65-F5344CB8AC3E}">
        <p14:creationId xmlns:p14="http://schemas.microsoft.com/office/powerpoint/2010/main" val="142176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63785-012B-5D45-8DB7-F0B363E9C311}" type="slidenum">
              <a:rPr lang="en-US"/>
              <a:pPr>
                <a:defRPr/>
              </a:pPr>
              <a:t>13</a:t>
            </a:fld>
            <a:endParaRPr lang="en-US"/>
          </a:p>
        </p:txBody>
      </p:sp>
      <p:sp>
        <p:nvSpPr>
          <p:cNvPr id="92162" name="Rectangle 2"/>
          <p:cNvSpPr>
            <a:spLocks noGrp="1" noRot="1" noChangeAspect="1" noChangeArrowheads="1" noTextEdit="1"/>
          </p:cNvSpPr>
          <p:nvPr>
            <p:ph type="sldImg"/>
          </p:nvPr>
        </p:nvSpPr>
        <p:spPr>
          <a:xfrm>
            <a:off x="404813" y="681038"/>
            <a:ext cx="6049962" cy="3403600"/>
          </a:xfrm>
          <a:ln/>
          <a:extLst>
            <a:ext uri="{FAA26D3D-D897-4be2-8F04-BA451C77F1D7}">
              <ma14:placeholderFlag xmlns="" xmlns:ma14="http://schemas.microsoft.com/office/mac/drawingml/2011/main" val="1"/>
            </a:ext>
          </a:extLst>
        </p:spPr>
      </p:sp>
      <p:sp>
        <p:nvSpPr>
          <p:cNvPr id="92163" name="Rectangle 3"/>
          <p:cNvSpPr>
            <a:spLocks noGrp="1" noChangeArrowheads="1"/>
          </p:cNvSpPr>
          <p:nvPr>
            <p:ph type="body" idx="1"/>
          </p:nvPr>
        </p:nvSpPr>
        <p:spPr/>
        <p:txBody>
          <a:bodyPr/>
          <a:lstStyle/>
          <a:p>
            <a:r>
              <a:rPr lang="et" sz="1200" b="1" kern="1200" dirty="0">
                <a:solidFill>
                  <a:schemeClr val="tx1"/>
                </a:solidFill>
                <a:effectLst/>
                <a:latin typeface="Calibri"/>
                <a:ea typeface="+mn-ea"/>
                <a:cs typeface="+mn-cs"/>
              </a:rPr>
              <a:t>LOOMULIKUD JA VAIMSED JUHID</a:t>
            </a:r>
          </a:p>
          <a:p>
            <a:r>
              <a:rPr lang="et" sz="1200" b="1" kern="1200" dirty="0">
                <a:solidFill>
                  <a:schemeClr val="tx1"/>
                </a:solidFill>
                <a:effectLst/>
                <a:latin typeface="Calibri"/>
                <a:ea typeface="+mn-ea"/>
                <a:cs typeface="+mn-cs"/>
              </a:rPr>
              <a:t>Üks juhtimisega seotud enim esitatud küsimusi on see, kas juhid sünnivad või tehakse. Teisisõnu, kas juhtimisomadused on kaasasündinud või omandatud? Vastus on see, et kuigi on olemas loomupärased isiksuseomadused, mis juhtimist hõlbustavad, õpitakse juhtimiseks vajalikud oskused ja võimed juhi elu jooksul.</a:t>
            </a:r>
          </a:p>
          <a:p>
            <a:r>
              <a:rPr lang="et" sz="1200" b="1" kern="1200" dirty="0">
                <a:solidFill>
                  <a:schemeClr val="tx1"/>
                </a:solidFill>
                <a:effectLst/>
                <a:latin typeface="Calibri"/>
                <a:ea typeface="+mn-ea"/>
                <a:cs typeface="+mn-cs"/>
              </a:rPr>
              <a:t>Loomulikel ja vaimsetel juhtidel on Jumala antud isiksuseomadused ja omandatud võimed teisi juhtida ja visiooni ellu viia. Vaimsetel juhtidel on ka Püha Vaimu antud lisaoskused. Loomulike ja vaimsete juhtide võrdlustabel sisaldab järgmist </a:t>
            </a:r>
            <a:r>
              <a:rPr lang="et" sz="1200" b="1" kern="1200" baseline="30000" dirty="0">
                <a:solidFill>
                  <a:schemeClr val="tx1"/>
                </a:solidFill>
                <a:effectLst/>
                <a:latin typeface="Calibri"/>
                <a:ea typeface="+mn-ea"/>
                <a:cs typeface="+mn-cs"/>
              </a:rPr>
              <a:t>4 </a:t>
            </a:r>
            <a:r>
              <a:rPr lang="et" sz="1200" b="1" kern="1200" dirty="0">
                <a:solidFill>
                  <a:schemeClr val="tx1"/>
                </a:solidFill>
                <a:effectLst/>
                <a:latin typeface="Calibri"/>
                <a:ea typeface="+mn-ea"/>
                <a:cs typeface="+mn-cs"/>
              </a:rPr>
              <a:t>:</a:t>
            </a:r>
          </a:p>
        </p:txBody>
      </p:sp>
    </p:spTree>
    <p:extLst>
      <p:ext uri="{BB962C8B-B14F-4D97-AF65-F5344CB8AC3E}">
        <p14:creationId xmlns:p14="http://schemas.microsoft.com/office/powerpoint/2010/main" val="3305543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63785-012B-5D45-8DB7-F0B363E9C311}" type="slidenum">
              <a:rPr lang="en-US"/>
              <a:pPr>
                <a:defRPr/>
              </a:pPr>
              <a:t>14</a:t>
            </a:fld>
            <a:endParaRPr lang="en-US"/>
          </a:p>
        </p:txBody>
      </p:sp>
      <p:sp>
        <p:nvSpPr>
          <p:cNvPr id="92162" name="Rectangle 2"/>
          <p:cNvSpPr>
            <a:spLocks noGrp="1" noRot="1" noChangeAspect="1" noChangeArrowheads="1" noTextEdit="1"/>
          </p:cNvSpPr>
          <p:nvPr>
            <p:ph type="sldImg"/>
          </p:nvPr>
        </p:nvSpPr>
        <p:spPr>
          <a:xfrm>
            <a:off x="404813" y="681038"/>
            <a:ext cx="6049962" cy="3403600"/>
          </a:xfrm>
          <a:ln/>
          <a:extLst>
            <a:ext uri="{FAA26D3D-D897-4be2-8F04-BA451C77F1D7}">
              <ma14:placeholderFlag xmlns="" xmlns:ma14="http://schemas.microsoft.com/office/mac/drawingml/2011/main" val="1"/>
            </a:ext>
          </a:extLst>
        </p:spPr>
      </p:sp>
      <p:sp>
        <p:nvSpPr>
          <p:cNvPr id="92163" name="Rectangle 3"/>
          <p:cNvSpPr>
            <a:spLocks noGrp="1" noChangeArrowheads="1"/>
          </p:cNvSpPr>
          <p:nvPr>
            <p:ph type="body" idx="1"/>
          </p:nvPr>
        </p:nvSpPr>
        <p:spPr/>
        <p:txBody>
          <a:bodyPr/>
          <a:lstStyle/>
          <a:p>
            <a:endParaRPr lang="en-US" sz="1200" b="0" i="0" u="none" strike="noStrike" kern="1200" baseline="0" dirty="0">
              <a:solidFill>
                <a:schemeClr val="tx1"/>
              </a:solidFill>
              <a:latin typeface="Calibri"/>
              <a:ea typeface="+mn-ea"/>
              <a:cs typeface="+mn-cs"/>
            </a:endParaRPr>
          </a:p>
        </p:txBody>
      </p:sp>
    </p:spTree>
    <p:extLst>
      <p:ext uri="{BB962C8B-B14F-4D97-AF65-F5344CB8AC3E}">
        <p14:creationId xmlns:p14="http://schemas.microsoft.com/office/powerpoint/2010/main" val="1594024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63785-012B-5D45-8DB7-F0B363E9C311}" type="slidenum">
              <a:rPr lang="en-US"/>
              <a:pPr>
                <a:defRPr/>
              </a:pPr>
              <a:t>15</a:t>
            </a:fld>
            <a:endParaRPr lang="en-US"/>
          </a:p>
        </p:txBody>
      </p:sp>
      <p:sp>
        <p:nvSpPr>
          <p:cNvPr id="92162" name="Rectangle 2"/>
          <p:cNvSpPr>
            <a:spLocks noGrp="1" noRot="1" noChangeAspect="1" noChangeArrowheads="1" noTextEdit="1"/>
          </p:cNvSpPr>
          <p:nvPr>
            <p:ph type="sldImg"/>
          </p:nvPr>
        </p:nvSpPr>
        <p:spPr>
          <a:xfrm>
            <a:off x="404813" y="681038"/>
            <a:ext cx="6049962" cy="3403600"/>
          </a:xfrm>
          <a:ln/>
          <a:extLst>
            <a:ext uri="{FAA26D3D-D897-4be2-8F04-BA451C77F1D7}">
              <ma14:placeholderFlag xmlns:ma14="http://schemas.microsoft.com/office/mac/drawingml/2011/main" xmlns="" val="1"/>
            </a:ext>
          </a:extLst>
        </p:spPr>
      </p:sp>
      <p:sp>
        <p:nvSpPr>
          <p:cNvPr id="92163" name="Rectangle 3"/>
          <p:cNvSpPr>
            <a:spLocks noGrp="1" noChangeArrowheads="1"/>
          </p:cNvSpPr>
          <p:nvPr>
            <p:ph type="body" idx="1"/>
          </p:nvPr>
        </p:nvSpPr>
        <p:spPr/>
        <p:txBody>
          <a:bodyPr/>
          <a:lstStyle/>
          <a:p>
            <a:endParaRPr lang="en-US" sz="1200" b="1" kern="1200" dirty="0">
              <a:solidFill>
                <a:schemeClr val="tx1"/>
              </a:solidFill>
              <a:effectLst/>
              <a:latin typeface="Calibri"/>
              <a:ea typeface="+mn-ea"/>
              <a:cs typeface="+mn-cs"/>
            </a:endParaRPr>
          </a:p>
        </p:txBody>
      </p:sp>
    </p:spTree>
    <p:extLst>
      <p:ext uri="{BB962C8B-B14F-4D97-AF65-F5344CB8AC3E}">
        <p14:creationId xmlns:p14="http://schemas.microsoft.com/office/powerpoint/2010/main" val="2952675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96875" y="692150"/>
            <a:ext cx="6154738" cy="3462338"/>
          </a:xfrm>
          <a:ln/>
        </p:spPr>
      </p:sp>
      <p:sp>
        <p:nvSpPr>
          <p:cNvPr id="46083" name="Notes Placeholder 2"/>
          <p:cNvSpPr>
            <a:spLocks noGrp="1"/>
          </p:cNvSpPr>
          <p:nvPr>
            <p:ph type="body" idx="1"/>
          </p:nvPr>
        </p:nvSpPr>
        <p:spPr>
          <a:noFill/>
          <a:ln/>
        </p:spPr>
        <p:txBody>
          <a:bodyPr/>
          <a:lstStyle/>
          <a:p>
            <a:endParaRPr lang="en-US" dirty="0"/>
          </a:p>
        </p:txBody>
      </p:sp>
      <p:sp>
        <p:nvSpPr>
          <p:cNvPr id="46084" name="Slide Number Placeholder 3"/>
          <p:cNvSpPr>
            <a:spLocks noGrp="1"/>
          </p:cNvSpPr>
          <p:nvPr>
            <p:ph type="sldNum" sz="quarter" idx="5"/>
          </p:nvPr>
        </p:nvSpPr>
        <p:spPr>
          <a:noFill/>
        </p:spPr>
        <p:txBody>
          <a:bodyPr/>
          <a:lstStyle/>
          <a:p>
            <a:fld id="{246A9538-15B0-4B39-B668-BFA3A0100FCD}" type="slidenum">
              <a:rPr lang="en-US"/>
              <a:pPr/>
              <a:t>16</a:t>
            </a:fld>
            <a:endParaRPr lang="en-US"/>
          </a:p>
        </p:txBody>
      </p:sp>
    </p:spTree>
    <p:extLst>
      <p:ext uri="{BB962C8B-B14F-4D97-AF65-F5344CB8AC3E}">
        <p14:creationId xmlns:p14="http://schemas.microsoft.com/office/powerpoint/2010/main" val="2438838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t" sz="1200" b="1" kern="1200" dirty="0">
                <a:solidFill>
                  <a:schemeClr val="tx1"/>
                </a:solidFill>
                <a:effectLst/>
                <a:latin typeface="Times New Roman" pitchFamily="18" charset="0"/>
                <a:ea typeface="ＭＳ Ｐゴシック" charset="0"/>
                <a:cs typeface="+mn-cs"/>
              </a:rPr>
              <a:t>Teeniv juhtimine defineeritud</a:t>
            </a:r>
          </a:p>
          <a:p>
            <a:r>
              <a:rPr lang="et" sz="1200" b="1" kern="1200" dirty="0">
                <a:solidFill>
                  <a:schemeClr val="tx1"/>
                </a:solidFill>
                <a:effectLst/>
                <a:latin typeface="Calibri"/>
                <a:ea typeface="+mn-ea"/>
                <a:cs typeface="+mn-cs"/>
              </a:rPr>
              <a:t>Kuigi see mudel on populaarseks saanud alles hiljuti, lahkus Jeesus kaks tuhat aastat tagasi oma taevase trooni hiilgusest ja asus meie eest teenijaks.</a:t>
            </a:r>
          </a:p>
          <a:p>
            <a:r>
              <a:rPr lang="et" sz="1200" b="1" i="1" kern="1200" dirty="0">
                <a:solidFill>
                  <a:schemeClr val="tx1"/>
                </a:solidFill>
                <a:effectLst/>
                <a:latin typeface="Calibri"/>
                <a:ea typeface="+mn-ea"/>
                <a:cs typeface="+mn-cs"/>
              </a:rPr>
              <a:t>Kes olles oma olemuselt Jumal, ei pidanud Jumalaga võrdsust millekski, mis oleks talle kasulik, vaid tühistas iseenda, võttes orja olemuse. – Filiplastele 2:6–7</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17</a:t>
            </a:fld>
            <a:endParaRPr lang="en-US" dirty="0"/>
          </a:p>
        </p:txBody>
      </p:sp>
    </p:spTree>
    <p:extLst>
      <p:ext uri="{BB962C8B-B14F-4D97-AF65-F5344CB8AC3E}">
        <p14:creationId xmlns:p14="http://schemas.microsoft.com/office/powerpoint/2010/main" val="2262384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Times New Roman" pitchFamily="18" charset="0"/>
                <a:ea typeface="ＭＳ Ｐゴシック" charset="0"/>
                <a:cs typeface="+mn-cs"/>
              </a:rPr>
              <a:t>SERVANT LEADERSHIP DEFINED</a:t>
            </a:r>
          </a:p>
          <a:p>
            <a:endParaRPr lang="en-US" sz="1200" b="1"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Jesus led through service and thus provided His disciples with a model of leadership based on service to God and to others. He said,</a:t>
            </a:r>
          </a:p>
          <a:p>
            <a:r>
              <a:rPr lang="en-US" sz="1200" b="1" i="1" kern="1200" dirty="0">
                <a:solidFill>
                  <a:schemeClr val="tx1"/>
                </a:solidFill>
                <a:effectLst/>
                <a:latin typeface="Calibri"/>
                <a:ea typeface="+mn-ea"/>
                <a:cs typeface="+mn-cs"/>
              </a:rPr>
              <a:t>And whosoever would be first among you, shall be servant of all.— Mark 10: 44 ASV</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18</a:t>
            </a:fld>
            <a:endParaRPr lang="en-US" dirty="0"/>
          </a:p>
        </p:txBody>
      </p:sp>
    </p:spTree>
    <p:extLst>
      <p:ext uri="{BB962C8B-B14F-4D97-AF65-F5344CB8AC3E}">
        <p14:creationId xmlns:p14="http://schemas.microsoft.com/office/powerpoint/2010/main" val="1823325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THE BIBLICAL MODEL OF SERVANT LEADERSHIP</a:t>
            </a:r>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Jesus led by being a servant to all and taught His disciples to imitate Him and lead in the same fashion. The most important occasion when Jesus modelled servant leadership for the disciples, and for us, was when He washed the feet of His twelve most intimate disciples. We will look closely at this biblical narrative.</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19</a:t>
            </a:fld>
            <a:endParaRPr lang="en-US"/>
          </a:p>
        </p:txBody>
      </p:sp>
    </p:spTree>
    <p:extLst>
      <p:ext uri="{BB962C8B-B14F-4D97-AF65-F5344CB8AC3E}">
        <p14:creationId xmlns:p14="http://schemas.microsoft.com/office/powerpoint/2010/main" val="90301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a:ea typeface="+mn-ea"/>
              <a:cs typeface="+mn-cs"/>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a:t>
            </a:fld>
            <a:endParaRPr lang="en-US"/>
          </a:p>
        </p:txBody>
      </p:sp>
    </p:spTree>
    <p:extLst>
      <p:ext uri="{BB962C8B-B14F-4D97-AF65-F5344CB8AC3E}">
        <p14:creationId xmlns:p14="http://schemas.microsoft.com/office/powerpoint/2010/main" val="755326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THE FOUNDATION—SECURITY</a:t>
            </a:r>
            <a:endParaRPr lang="en-US" sz="1200" kern="1200" dirty="0">
              <a:solidFill>
                <a:schemeClr val="tx1"/>
              </a:solidFill>
              <a:effectLst/>
              <a:latin typeface="Calibri"/>
              <a:ea typeface="+mn-ea"/>
              <a:cs typeface="+mn-cs"/>
            </a:endParaRPr>
          </a:p>
          <a:p>
            <a:pPr marL="0" indent="0">
              <a:buFont typeface="Arial" panose="020B0604020202020204" pitchFamily="34" charset="0"/>
              <a:buNone/>
            </a:pPr>
            <a:r>
              <a:rPr lang="en-US" sz="1200" b="1" kern="1200" dirty="0">
                <a:solidFill>
                  <a:schemeClr val="tx1"/>
                </a:solidFill>
                <a:effectLst/>
                <a:latin typeface="Calibri"/>
                <a:ea typeface="+mn-ea"/>
                <a:cs typeface="+mn-cs"/>
              </a:rPr>
              <a:t>Before we examine the washing of the disciples’ feet itself, it is important to realize that Jesus was only able to take the role of servant and perform this humble act because He was secure.</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Jesus was secure in His relationship with God.</a:t>
            </a:r>
          </a:p>
          <a:p>
            <a:pPr marL="0" indent="0">
              <a:buFont typeface="Arial" panose="020B0604020202020204" pitchFamily="34" charset="0"/>
              <a:buNone/>
            </a:pPr>
            <a:r>
              <a:rPr lang="en-US" sz="1200" b="1" i="1" kern="1200" dirty="0">
                <a:solidFill>
                  <a:schemeClr val="tx1"/>
                </a:solidFill>
                <a:effectLst/>
                <a:latin typeface="Calibri"/>
                <a:ea typeface="+mn-ea"/>
                <a:cs typeface="+mn-cs"/>
              </a:rPr>
              <a:t>“. . . I am in the Father and the Father is in Me” —John 14:11</a:t>
            </a:r>
          </a:p>
          <a:p>
            <a:endParaRPr lang="en-US" dirty="0">
              <a:latin typeface="Times New Roman" charset="0"/>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20</a:t>
            </a:fld>
            <a:endParaRPr lang="en-US"/>
          </a:p>
        </p:txBody>
      </p:sp>
    </p:spTree>
    <p:extLst>
      <p:ext uri="{BB962C8B-B14F-4D97-AF65-F5344CB8AC3E}">
        <p14:creationId xmlns:p14="http://schemas.microsoft.com/office/powerpoint/2010/main" val="1791301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THE MOTIVATION—LOVE</a:t>
            </a:r>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Why did Jesus wash His disciples’ feet? The most common answer is that He wanted to teach them a lesson about leadership. However, John tells us it that He did this as an expression of His love for them. Servant leaders serve others not from a sense of duty or to teach lessons, but out of genuine love.</a:t>
            </a:r>
          </a:p>
          <a:p>
            <a:endParaRPr lang="en-US" sz="1200" b="1" kern="1200" dirty="0">
              <a:solidFill>
                <a:schemeClr val="tx1"/>
              </a:solidFill>
              <a:effectLst/>
              <a:latin typeface="Calibri"/>
              <a:ea typeface="+mn-ea"/>
              <a:cs typeface="+mn-cs"/>
            </a:endParaRPr>
          </a:p>
          <a:p>
            <a:r>
              <a:rPr lang="en-US" sz="1200" b="1" i="1" kern="1200" dirty="0">
                <a:solidFill>
                  <a:schemeClr val="tx1"/>
                </a:solidFill>
                <a:effectLst/>
                <a:latin typeface="Calibri"/>
                <a:ea typeface="+mn-ea"/>
                <a:cs typeface="+mn-cs"/>
              </a:rPr>
              <a:t>Having loved His own who were in the world, He loved them to the end.  —John 13:1</a:t>
            </a:r>
          </a:p>
          <a:p>
            <a:endParaRPr lang="en-US" dirty="0">
              <a:latin typeface="Times New Roman" charset="0"/>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21</a:t>
            </a:fld>
            <a:endParaRPr lang="en-US"/>
          </a:p>
        </p:txBody>
      </p:sp>
    </p:spTree>
    <p:extLst>
      <p:ext uri="{BB962C8B-B14F-4D97-AF65-F5344CB8AC3E}">
        <p14:creationId xmlns:p14="http://schemas.microsoft.com/office/powerpoint/2010/main" val="752124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THE EXAMPLE—ACTION</a:t>
            </a:r>
          </a:p>
          <a:p>
            <a:r>
              <a:rPr lang="en-US" sz="1200" b="1" kern="1200" dirty="0">
                <a:solidFill>
                  <a:schemeClr val="tx1"/>
                </a:solidFill>
                <a:effectLst/>
                <a:latin typeface="Calibri"/>
                <a:ea typeface="+mn-ea"/>
                <a:cs typeface="+mn-cs"/>
              </a:rPr>
              <a:t>Now we come to the actual event around the table in a Jerusalem dining room. Let us carefully examine the narrative.</a:t>
            </a:r>
          </a:p>
          <a:p>
            <a:endParaRPr lang="en-US" sz="1200" b="1" kern="1200" dirty="0">
              <a:solidFill>
                <a:schemeClr val="tx1"/>
              </a:solidFill>
              <a:effectLst/>
              <a:latin typeface="Calibri"/>
              <a:ea typeface="+mn-ea"/>
              <a:cs typeface="+mn-cs"/>
            </a:endParaRPr>
          </a:p>
          <a:p>
            <a:r>
              <a:rPr lang="en-US" sz="1200" b="1" i="1" kern="1200" dirty="0">
                <a:solidFill>
                  <a:schemeClr val="tx1"/>
                </a:solidFill>
                <a:effectLst/>
                <a:latin typeface="Calibri"/>
                <a:ea typeface="+mn-ea"/>
                <a:cs typeface="+mn-cs"/>
              </a:rPr>
              <a:t>[Jesus] got up from the table, took off His outer robe, and tied a towel around Himself. Then He poured water into a basin and began to wash the disciples’ feet and to wipe them with the towel that was tied around Him. —John 13:4–5, NRSV</a:t>
            </a:r>
          </a:p>
          <a:p>
            <a:endParaRPr lang="en-US" sz="1200" b="1" i="0" u="none" strike="noStrike" kern="1200" baseline="0" dirty="0">
              <a:solidFill>
                <a:schemeClr val="tx1"/>
              </a:solidFill>
              <a:latin typeface="Times New Roman" pitchFamily="18" charset="0"/>
              <a:ea typeface="ＭＳ Ｐゴシック" charset="0"/>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22</a:t>
            </a:fld>
            <a:endParaRPr lang="en-US" dirty="0"/>
          </a:p>
        </p:txBody>
      </p:sp>
    </p:spTree>
    <p:extLst>
      <p:ext uri="{BB962C8B-B14F-4D97-AF65-F5344CB8AC3E}">
        <p14:creationId xmlns:p14="http://schemas.microsoft.com/office/powerpoint/2010/main" val="3253000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THE EXAMPLE—ACTION</a:t>
            </a:r>
          </a:p>
          <a:p>
            <a:r>
              <a:rPr lang="en-US" sz="1200" b="1" kern="1200" dirty="0">
                <a:solidFill>
                  <a:schemeClr val="tx1"/>
                </a:solidFill>
                <a:effectLst/>
                <a:latin typeface="Calibri"/>
                <a:ea typeface="+mn-ea"/>
                <a:cs typeface="+mn-cs"/>
              </a:rPr>
              <a:t>It is clear that Jesus takes the role of a house slave. The washing of feet was a humble act that only the lowest servants did. The Master’s action challenged the culture of the day and certainly shocked the disciples, as we can see by Peter’s initial reaction.</a:t>
            </a:r>
          </a:p>
          <a:p>
            <a:endParaRPr lang="en-US" sz="1200" b="1" kern="1200" dirty="0">
              <a:solidFill>
                <a:schemeClr val="tx1"/>
              </a:solidFill>
              <a:effectLst/>
              <a:latin typeface="Calibri"/>
              <a:ea typeface="+mn-ea"/>
              <a:cs typeface="+mn-cs"/>
            </a:endParaRPr>
          </a:p>
          <a:p>
            <a:r>
              <a:rPr lang="en-US" sz="1200" b="1" i="1" kern="1200" dirty="0">
                <a:solidFill>
                  <a:schemeClr val="tx1"/>
                </a:solidFill>
                <a:effectLst/>
                <a:latin typeface="Calibri"/>
                <a:ea typeface="+mn-ea"/>
                <a:cs typeface="+mn-cs"/>
              </a:rPr>
              <a:t>“You call Me ‘Teacher’ and ‘Lord’ and rightly so, for that is what I am. Now that I, your Lord and Teacher, have washed your feet, you also should wash one another’s feet. I have set you an example that you should do as I have done for you.”—John 13:13–15</a:t>
            </a:r>
          </a:p>
          <a:p>
            <a:endParaRPr lang="en-US" sz="1200" b="1" i="1"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Jesus was recognized as Master and Teacher. He knew this clearly, as did the disciples. Jesus’ action held greater significance than washing dirty feet. It was an attitude of serving when one was not required to do so.</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23</a:t>
            </a:fld>
            <a:endParaRPr lang="en-US" dirty="0"/>
          </a:p>
        </p:txBody>
      </p:sp>
    </p:spTree>
    <p:extLst>
      <p:ext uri="{BB962C8B-B14F-4D97-AF65-F5344CB8AC3E}">
        <p14:creationId xmlns:p14="http://schemas.microsoft.com/office/powerpoint/2010/main" val="744739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t" sz="1200" b="1" kern="1200" dirty="0">
                <a:solidFill>
                  <a:schemeClr val="tx1"/>
                </a:solidFill>
                <a:effectLst/>
                <a:latin typeface="Calibri"/>
                <a:ea typeface="+mn-ea"/>
                <a:cs typeface="+mn-cs"/>
              </a:rPr>
              <a:t>ARMASTUSE VÄGI</a:t>
            </a:r>
            <a:endParaRPr lang="en-US" sz="1200" kern="1200" dirty="0">
              <a:solidFill>
                <a:schemeClr val="tx1"/>
              </a:solidFill>
              <a:effectLst/>
              <a:latin typeface="Calibri"/>
              <a:ea typeface="+mn-ea"/>
              <a:cs typeface="+mn-cs"/>
            </a:endParaRPr>
          </a:p>
          <a:p>
            <a:r>
              <a:rPr lang="et" sz="1200" b="1" kern="1200" dirty="0">
                <a:solidFill>
                  <a:schemeClr val="tx1"/>
                </a:solidFill>
                <a:effectLst/>
                <a:latin typeface="Calibri"/>
                <a:ea typeface="+mn-ea"/>
                <a:cs typeface="+mn-cs"/>
              </a:rPr>
              <a:t>Jeesus pesi jüngrite jalgu täiuslikust armastusest nende vastu. Apostel Paulus kirjutas Korintose kogudusele ja kirjeldas seda tüüpi armastust võimsalt.</a:t>
            </a:r>
          </a:p>
          <a:p>
            <a:endParaRPr lang="en-US" sz="1200" b="1" kern="1200" dirty="0">
              <a:solidFill>
                <a:schemeClr val="tx1"/>
              </a:solidFill>
              <a:effectLst/>
              <a:latin typeface="Calibri"/>
              <a:ea typeface="+mn-ea"/>
              <a:cs typeface="+mn-cs"/>
            </a:endParaRPr>
          </a:p>
          <a:p>
            <a:r>
              <a:rPr lang="et" sz="1200" b="1" i="1" kern="1200" dirty="0">
                <a:solidFill>
                  <a:schemeClr val="tx1"/>
                </a:solidFill>
                <a:effectLst/>
                <a:latin typeface="Calibri"/>
                <a:ea typeface="+mn-ea"/>
                <a:cs typeface="+mn-cs"/>
              </a:rPr>
              <a:t>Armastus on kannatlik, armastus on lahke ja see ei ole kade; armastus ei hoople ega ole ennasttäis, ei tegutse sobimatult, ei otsi omakasu, ei ärritu, ei pea meeles ülekohut, ei rõõmusta ülekohtust, vaid rõõmustab ühes tõega; ta lepib kõigega, usub kõike, loodab kõike, talub kõike. Armastus ei hääbu iialgi. – 1. Korintlastele 13:4–8</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24</a:t>
            </a:fld>
            <a:endParaRPr lang="en-US"/>
          </a:p>
        </p:txBody>
      </p:sp>
    </p:spTree>
    <p:extLst>
      <p:ext uri="{BB962C8B-B14F-4D97-AF65-F5344CB8AC3E}">
        <p14:creationId xmlns:p14="http://schemas.microsoft.com/office/powerpoint/2010/main" val="507116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t" sz="1200" b="1" kern="1200" dirty="0">
                <a:solidFill>
                  <a:schemeClr val="tx1"/>
                </a:solidFill>
                <a:effectLst/>
                <a:latin typeface="Calibri"/>
                <a:ea typeface="+mn-ea"/>
                <a:cs typeface="+mn-cs"/>
              </a:rPr>
              <a:t>ARMASTUSE VÄGI</a:t>
            </a:r>
            <a:endParaRPr lang="en-US" sz="1200" kern="1200" dirty="0">
              <a:solidFill>
                <a:schemeClr val="tx1"/>
              </a:solidFill>
              <a:effectLst/>
              <a:latin typeface="Calibri"/>
              <a:ea typeface="+mn-ea"/>
              <a:cs typeface="+mn-cs"/>
            </a:endParaRPr>
          </a:p>
          <a:p>
            <a:r>
              <a:rPr lang="et" sz="1200" b="1" kern="1200" dirty="0">
                <a:solidFill>
                  <a:schemeClr val="tx1"/>
                </a:solidFill>
                <a:effectLst/>
                <a:latin typeface="Calibri"/>
                <a:ea typeface="+mn-ea"/>
                <a:cs typeface="+mn-cs"/>
              </a:rPr>
              <a:t>Jeesus pesi jüngrite jalgu täiuslikust armastusest nende vastu. Apostel Paulus kirjutas Korintose kogudusele ja kirjeldas seda tüüpi armastust võimsalt.</a:t>
            </a:r>
          </a:p>
          <a:p>
            <a:endParaRPr lang="en-US" sz="1200" b="1" kern="1200" dirty="0">
              <a:solidFill>
                <a:schemeClr val="tx1"/>
              </a:solidFill>
              <a:effectLst/>
              <a:latin typeface="Calibri"/>
              <a:ea typeface="+mn-ea"/>
              <a:cs typeface="+mn-cs"/>
            </a:endParaRPr>
          </a:p>
          <a:p>
            <a:r>
              <a:rPr lang="et" sz="1200" b="1" i="1" kern="1200" dirty="0">
                <a:solidFill>
                  <a:schemeClr val="tx1"/>
                </a:solidFill>
                <a:effectLst/>
                <a:latin typeface="Calibri"/>
                <a:ea typeface="+mn-ea"/>
                <a:cs typeface="+mn-cs"/>
              </a:rPr>
              <a:t>Armastus on kannatlik, armastus on lahke ja see ei ole kade; armastus ei hoople ega ole ennasttäis, ei tegutse sobimatult, ei otsi omakasu, ei ärritu, ei pea meeles ülekohut, ei rõõmusta ülekohtust, vaid rõõmustab ühes tõega; ta lepib kõigega, usub kõike, loodab kõike, talub kõike. Armastus ei hääbu iialgi. – 1. Korintlastele 13:4–8</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25</a:t>
            </a:fld>
            <a:endParaRPr lang="en-US"/>
          </a:p>
        </p:txBody>
      </p:sp>
    </p:spTree>
    <p:extLst>
      <p:ext uri="{BB962C8B-B14F-4D97-AF65-F5344CB8AC3E}">
        <p14:creationId xmlns:p14="http://schemas.microsoft.com/office/powerpoint/2010/main" val="1367022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pPr marL="0" marR="0" indent="0" algn="just" defTabSz="914400" rtl="0" eaLnBrk="0" fontAlgn="base" latinLnBrk="0" hangingPunct="0">
              <a:lnSpc>
                <a:spcPct val="100000"/>
              </a:lnSpc>
              <a:spcBef>
                <a:spcPts val="0"/>
              </a:spcBef>
              <a:spcAft>
                <a:spcPts val="600"/>
              </a:spcAft>
              <a:buClrTx/>
              <a:buSzTx/>
              <a:buFont typeface="Arial"/>
              <a:buNone/>
              <a:tabLst/>
              <a:defRPr/>
            </a:pPr>
            <a:r>
              <a:rPr lang="et" sz="1200" b="1" dirty="0">
                <a:effectLst/>
                <a:latin typeface="Times New Roman"/>
                <a:ea typeface="Times New Roman"/>
              </a:rPr>
              <a:t>TÖÖKOJA</a:t>
            </a:r>
          </a:p>
          <a:p>
            <a:r>
              <a:rPr lang="et" sz="1200" b="1" kern="1200" dirty="0">
                <a:solidFill>
                  <a:schemeClr val="tx1"/>
                </a:solidFill>
                <a:effectLst/>
                <a:latin typeface="Calibri"/>
                <a:ea typeface="+mn-ea"/>
                <a:cs typeface="+mn-cs"/>
              </a:rPr>
              <a:t>Et paremini mõista Kristuse armastuse täit väge teenivas juhtimises, lugegem uuesti 1. Korintlastele 1. kirja, aga asendame sõna „Kristus“ sõnaga „armastus“. Need on ka praktilised omadused ja iseloomujooned, mida nõutakse teenivalt juhilt, kes püüab Jeesuse jälgedes käia.</a:t>
            </a:r>
          </a:p>
          <a:p>
            <a:pPr marL="171450" indent="-171450">
              <a:buFont typeface="Arial" panose="020B0604020202020204" pitchFamily="34" charset="0"/>
              <a:buChar char="•"/>
            </a:pPr>
            <a:r>
              <a:rPr lang="et" sz="1200" b="1" kern="1200" dirty="0">
                <a:solidFill>
                  <a:schemeClr val="tx1"/>
                </a:solidFill>
                <a:effectLst/>
                <a:latin typeface="Calibri"/>
                <a:ea typeface="+mn-ea"/>
                <a:cs typeface="+mn-cs"/>
              </a:rPr>
              <a:t>Kristus on kannatlik; Kristus on lahke; Ta ei ole kade.</a:t>
            </a:r>
          </a:p>
          <a:p>
            <a:pPr marL="171450" indent="-171450">
              <a:buFont typeface="Arial" panose="020B0604020202020204" pitchFamily="34" charset="0"/>
              <a:buChar char="•"/>
            </a:pPr>
            <a:r>
              <a:rPr lang="et" sz="1200" b="1" kern="1200" dirty="0">
                <a:solidFill>
                  <a:schemeClr val="tx1"/>
                </a:solidFill>
                <a:effectLst/>
                <a:latin typeface="Calibri"/>
                <a:ea typeface="+mn-ea"/>
                <a:cs typeface="+mn-cs"/>
              </a:rPr>
              <a:t>Kristus ei hoople ega ole ülbe.</a:t>
            </a:r>
          </a:p>
          <a:p>
            <a:pPr marL="171450" indent="-171450">
              <a:buFont typeface="Arial" panose="020B0604020202020204" pitchFamily="34" charset="0"/>
              <a:buChar char="•"/>
            </a:pPr>
            <a:r>
              <a:rPr lang="et" sz="1200" b="1" kern="1200" dirty="0">
                <a:solidFill>
                  <a:schemeClr val="tx1"/>
                </a:solidFill>
                <a:effectLst/>
                <a:latin typeface="Calibri"/>
                <a:ea typeface="+mn-ea"/>
                <a:cs typeface="+mn-cs"/>
              </a:rPr>
              <a:t>Kristus ei tegutse sobimatult; Ta ei otsi omakasu.</a:t>
            </a:r>
          </a:p>
          <a:p>
            <a:pPr marL="171450" indent="-171450">
              <a:buFont typeface="Arial" panose="020B0604020202020204" pitchFamily="34" charset="0"/>
              <a:buChar char="•"/>
            </a:pPr>
            <a:r>
              <a:rPr lang="et" sz="1200" b="1" kern="1200" dirty="0">
                <a:solidFill>
                  <a:schemeClr val="tx1"/>
                </a:solidFill>
                <a:effectLst/>
                <a:latin typeface="Calibri"/>
                <a:ea typeface="+mn-ea"/>
                <a:cs typeface="+mn-cs"/>
              </a:rPr>
              <a:t>Kristus ei lase end provotseerida ega arvesta kogetud ülekohtuga.</a:t>
            </a:r>
          </a:p>
          <a:p>
            <a:pPr marL="171450" indent="-171450">
              <a:buFont typeface="Arial" panose="020B0604020202020204" pitchFamily="34" charset="0"/>
              <a:buChar char="•"/>
            </a:pPr>
            <a:r>
              <a:rPr lang="et" sz="1200" b="1" kern="1200" dirty="0">
                <a:solidFill>
                  <a:schemeClr val="tx1"/>
                </a:solidFill>
                <a:effectLst/>
                <a:latin typeface="Calibri"/>
                <a:ea typeface="+mn-ea"/>
                <a:cs typeface="+mn-cs"/>
              </a:rPr>
              <a:t>Kristus ei rõõmusta ülekohtu üle, vaid rõõmustab koos tõega.</a:t>
            </a:r>
          </a:p>
          <a:p>
            <a:pPr marL="171450" indent="-171450">
              <a:buFont typeface="Arial" panose="020B0604020202020204" pitchFamily="34" charset="0"/>
              <a:buChar char="•"/>
            </a:pPr>
            <a:r>
              <a:rPr lang="et" sz="1200" b="1" kern="1200" dirty="0">
                <a:solidFill>
                  <a:schemeClr val="tx1"/>
                </a:solidFill>
                <a:effectLst/>
                <a:latin typeface="Calibri"/>
                <a:ea typeface="+mn-ea"/>
                <a:cs typeface="+mn-cs"/>
              </a:rPr>
              <a:t>Kristus talub kõike; Ta usub kõike, loodab kõike ja talub kõike.</a:t>
            </a:r>
          </a:p>
          <a:p>
            <a:pPr marL="171450" indent="-171450">
              <a:buFont typeface="Arial" panose="020B0604020202020204" pitchFamily="34" charset="0"/>
              <a:buChar char="•"/>
            </a:pPr>
            <a:r>
              <a:rPr lang="et" sz="1200" b="1" kern="1200" dirty="0">
                <a:solidFill>
                  <a:schemeClr val="tx1"/>
                </a:solidFill>
                <a:effectLst/>
                <a:latin typeface="Calibri"/>
                <a:ea typeface="+mn-ea"/>
                <a:cs typeface="+mn-cs"/>
              </a:rPr>
              <a:t>Kristus ei vea kunagi alt.</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26</a:t>
            </a:fld>
            <a:endParaRPr lang="en-US"/>
          </a:p>
        </p:txBody>
      </p:sp>
    </p:spTree>
    <p:extLst>
      <p:ext uri="{BB962C8B-B14F-4D97-AF65-F5344CB8AC3E}">
        <p14:creationId xmlns:p14="http://schemas.microsoft.com/office/powerpoint/2010/main" val="2259231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pPr marL="0" marR="0" indent="0" algn="just" defTabSz="914400" rtl="0" eaLnBrk="0" fontAlgn="base" latinLnBrk="0" hangingPunct="0">
              <a:lnSpc>
                <a:spcPct val="100000"/>
              </a:lnSpc>
              <a:spcBef>
                <a:spcPts val="0"/>
              </a:spcBef>
              <a:spcAft>
                <a:spcPts val="600"/>
              </a:spcAft>
              <a:buClrTx/>
              <a:buSzTx/>
              <a:buFont typeface="Arial"/>
              <a:buNone/>
              <a:tabLst/>
              <a:defRPr/>
            </a:pPr>
            <a:r>
              <a:rPr lang="et" sz="1200" b="1" dirty="0">
                <a:effectLst/>
                <a:latin typeface="Times New Roman"/>
                <a:ea typeface="Times New Roman"/>
              </a:rPr>
              <a:t>TÖÖTUBA (JÄTKUB VIIMASELT SLAIDILT)</a:t>
            </a:r>
          </a:p>
          <a:p>
            <a:r>
              <a:rPr lang="et" sz="1200" b="1" kern="1200" dirty="0">
                <a:solidFill>
                  <a:schemeClr val="tx1"/>
                </a:solidFill>
                <a:effectLst/>
                <a:latin typeface="Calibri"/>
                <a:ea typeface="+mn-ea"/>
                <a:cs typeface="+mn-cs"/>
              </a:rPr>
              <a:t>Jeesuse sõnad jüngritele olid: „Tehke teiegi nõnda, nagu mina olen teile teinud.“ Loe tekst uuesti läbi, aga seekord pane tühjale reale oma nimi. Seejärel mõtiskle selle üle, mida sa just ütlesid. Kuidas sina vastad Kristuse armastuse standardile?</a:t>
            </a:r>
          </a:p>
          <a:p>
            <a:r>
              <a:rPr lang="et" sz="1200" b="1" u="sng" kern="1200" dirty="0">
                <a:solidFill>
                  <a:schemeClr val="tx1"/>
                </a:solidFill>
                <a:effectLst/>
                <a:latin typeface="Calibri"/>
                <a:ea typeface="+mn-ea"/>
                <a:cs typeface="+mn-cs"/>
              </a:rPr>
              <a:t>                      </a:t>
            </a:r>
            <a:r>
              <a:rPr lang="et" sz="1200" b="1" kern="1200" dirty="0">
                <a:solidFill>
                  <a:schemeClr val="tx1"/>
                </a:solidFill>
                <a:effectLst/>
                <a:latin typeface="Calibri"/>
                <a:ea typeface="+mn-ea"/>
                <a:cs typeface="+mn-cs"/>
              </a:rPr>
              <a:t>on</a:t>
            </a:r>
            <a:r>
              <a:rPr lang="et" sz="1200" b="1" u="sng" kern="1200" dirty="0">
                <a:solidFill>
                  <a:schemeClr val="tx1"/>
                </a:solidFill>
                <a:effectLst/>
                <a:latin typeface="Calibri"/>
                <a:ea typeface="+mn-ea"/>
                <a:cs typeface="+mn-cs"/>
              </a:rPr>
              <a:t>                      </a:t>
            </a:r>
            <a:r>
              <a:rPr lang="et" sz="1200" b="1" kern="1200" dirty="0">
                <a:solidFill>
                  <a:schemeClr val="tx1"/>
                </a:solidFill>
                <a:effectLst/>
                <a:latin typeface="Calibri"/>
                <a:ea typeface="+mn-ea"/>
                <a:cs typeface="+mn-cs"/>
              </a:rPr>
              <a:t>; on lahke</a:t>
            </a:r>
            <a:r>
              <a:rPr lang="et" sz="1200" b="1" u="sng" kern="1200" dirty="0">
                <a:solidFill>
                  <a:schemeClr val="tx1"/>
                </a:solidFill>
                <a:effectLst/>
                <a:latin typeface="Calibri"/>
                <a:ea typeface="+mn-ea"/>
                <a:cs typeface="+mn-cs"/>
              </a:rPr>
              <a:t>                      </a:t>
            </a:r>
            <a:r>
              <a:rPr lang="et" sz="1200" b="1" kern="1200" dirty="0">
                <a:solidFill>
                  <a:schemeClr val="tx1"/>
                </a:solidFill>
                <a:effectLst/>
                <a:latin typeface="Calibri"/>
                <a:ea typeface="+mn-ea"/>
                <a:cs typeface="+mn-cs"/>
              </a:rPr>
              <a:t>ei ole kade.</a:t>
            </a:r>
          </a:p>
          <a:p>
            <a:r>
              <a:rPr lang="et" sz="1200" b="1" u="sng" kern="1200" dirty="0">
                <a:solidFill>
                  <a:schemeClr val="tx1"/>
                </a:solidFill>
                <a:effectLst/>
                <a:latin typeface="Calibri"/>
                <a:ea typeface="+mn-ea"/>
                <a:cs typeface="+mn-cs"/>
              </a:rPr>
              <a:t>                      </a:t>
            </a:r>
            <a:r>
              <a:rPr lang="et" sz="1200" b="1" kern="1200" dirty="0">
                <a:solidFill>
                  <a:schemeClr val="tx1"/>
                </a:solidFill>
                <a:effectLst/>
                <a:latin typeface="Calibri"/>
                <a:ea typeface="+mn-ea"/>
                <a:cs typeface="+mn-cs"/>
              </a:rPr>
              <a:t>ei hoople ega ole ülbe.</a:t>
            </a:r>
          </a:p>
          <a:p>
            <a:r>
              <a:rPr lang="et" sz="1200" b="1" u="sng" kern="1200" dirty="0">
                <a:solidFill>
                  <a:schemeClr val="tx1"/>
                </a:solidFill>
                <a:effectLst/>
                <a:latin typeface="Calibri"/>
                <a:ea typeface="+mn-ea"/>
                <a:cs typeface="+mn-cs"/>
              </a:rPr>
              <a:t>                      </a:t>
            </a:r>
            <a:r>
              <a:rPr lang="et" sz="1200" b="1" kern="1200" dirty="0">
                <a:solidFill>
                  <a:schemeClr val="tx1"/>
                </a:solidFill>
                <a:effectLst/>
                <a:latin typeface="Calibri"/>
                <a:ea typeface="+mn-ea"/>
                <a:cs typeface="+mn-cs"/>
              </a:rPr>
              <a:t>ei käitu sobimatult;</a:t>
            </a:r>
            <a:r>
              <a:rPr lang="et" sz="1200" b="1" u="sng" kern="1200" dirty="0">
                <a:solidFill>
                  <a:schemeClr val="tx1"/>
                </a:solidFill>
                <a:effectLst/>
                <a:latin typeface="Calibri"/>
                <a:ea typeface="+mn-ea"/>
                <a:cs typeface="+mn-cs"/>
              </a:rPr>
              <a:t>                      </a:t>
            </a:r>
            <a:r>
              <a:rPr lang="et" sz="1200" b="1" kern="1200" dirty="0">
                <a:solidFill>
                  <a:schemeClr val="tx1"/>
                </a:solidFill>
                <a:effectLst/>
                <a:latin typeface="Calibri"/>
                <a:ea typeface="+mn-ea"/>
                <a:cs typeface="+mn-cs"/>
              </a:rPr>
              <a:t>ei otsi</a:t>
            </a:r>
            <a:r>
              <a:rPr lang="et" sz="1200" b="1" u="sng" kern="1200" dirty="0">
                <a:solidFill>
                  <a:schemeClr val="tx1"/>
                </a:solidFill>
                <a:effectLst/>
                <a:latin typeface="Calibri"/>
                <a:ea typeface="+mn-ea"/>
                <a:cs typeface="+mn-cs"/>
              </a:rPr>
              <a:t>                      </a:t>
            </a:r>
            <a:r>
              <a:rPr lang="et" sz="1200" b="1" kern="1200" dirty="0">
                <a:solidFill>
                  <a:schemeClr val="tx1"/>
                </a:solidFill>
                <a:effectLst/>
                <a:latin typeface="Calibri"/>
                <a:ea typeface="+mn-ea"/>
                <a:cs typeface="+mn-cs"/>
              </a:rPr>
              <a:t>oma.</a:t>
            </a:r>
          </a:p>
          <a:p>
            <a:r>
              <a:rPr lang="et" sz="1200" b="1" u="sng" kern="1200" dirty="0">
                <a:solidFill>
                  <a:schemeClr val="tx1"/>
                </a:solidFill>
                <a:effectLst/>
                <a:latin typeface="Calibri"/>
                <a:ea typeface="+mn-ea"/>
                <a:cs typeface="+mn-cs"/>
              </a:rPr>
              <a:t>                      </a:t>
            </a:r>
            <a:r>
              <a:rPr lang="et" sz="1200" b="1" kern="1200" dirty="0">
                <a:solidFill>
                  <a:schemeClr val="tx1"/>
                </a:solidFill>
                <a:effectLst/>
                <a:latin typeface="Calibri"/>
                <a:ea typeface="+mn-ea"/>
                <a:cs typeface="+mn-cs"/>
              </a:rPr>
              <a:t>ei ole provotseeritud, ei võta arvesse kannatatud ülekohut.</a:t>
            </a:r>
          </a:p>
          <a:p>
            <a:r>
              <a:rPr lang="et" sz="1200" b="1" u="sng" kern="1200" dirty="0">
                <a:solidFill>
                  <a:schemeClr val="tx1"/>
                </a:solidFill>
                <a:effectLst/>
                <a:latin typeface="Calibri"/>
                <a:ea typeface="+mn-ea"/>
                <a:cs typeface="+mn-cs"/>
              </a:rPr>
              <a:t>                      </a:t>
            </a:r>
            <a:r>
              <a:rPr lang="et" sz="1200" b="1" kern="1200" dirty="0">
                <a:solidFill>
                  <a:schemeClr val="tx1"/>
                </a:solidFill>
                <a:effectLst/>
                <a:latin typeface="Calibri"/>
                <a:ea typeface="+mn-ea"/>
                <a:cs typeface="+mn-cs"/>
              </a:rPr>
              <a:t>ei rõõmusta ülekohtust, vaid rõõmustab koos tõega.</a:t>
            </a:r>
          </a:p>
          <a:p>
            <a:r>
              <a:rPr lang="et" sz="1200" b="1" u="sng" kern="1200" dirty="0">
                <a:solidFill>
                  <a:schemeClr val="tx1"/>
                </a:solidFill>
                <a:effectLst/>
                <a:latin typeface="Calibri"/>
                <a:ea typeface="+mn-ea"/>
                <a:cs typeface="+mn-cs"/>
              </a:rPr>
              <a:t>                      </a:t>
            </a:r>
            <a:r>
              <a:rPr lang="et" sz="1200" b="1" kern="1200" dirty="0">
                <a:solidFill>
                  <a:schemeClr val="tx1"/>
                </a:solidFill>
                <a:effectLst/>
                <a:latin typeface="Calibri"/>
                <a:ea typeface="+mn-ea"/>
                <a:cs typeface="+mn-cs"/>
              </a:rPr>
              <a:t>ta lepib kõigega; ta usub kõike, ta loodab kõike ja ta talub kõike.</a:t>
            </a:r>
          </a:p>
          <a:p>
            <a:r>
              <a:rPr lang="et" sz="1200" b="1" u="sng" kern="1200" dirty="0">
                <a:solidFill>
                  <a:schemeClr val="tx1"/>
                </a:solidFill>
                <a:effectLst/>
                <a:latin typeface="Calibri"/>
                <a:ea typeface="+mn-ea"/>
                <a:cs typeface="+mn-cs"/>
              </a:rPr>
              <a:t>                      </a:t>
            </a:r>
            <a:r>
              <a:rPr lang="et" sz="1200" b="1" kern="1200" dirty="0">
                <a:solidFill>
                  <a:schemeClr val="tx1"/>
                </a:solidFill>
                <a:effectLst/>
                <a:latin typeface="Calibri"/>
                <a:ea typeface="+mn-ea"/>
                <a:cs typeface="+mn-cs"/>
              </a:rPr>
              <a:t>ei vea kunagi alt.</a:t>
            </a:r>
          </a:p>
          <a:p>
            <a:br>
              <a:rPr lang="en-US" sz="1200" b="1" kern="1200" dirty="0">
                <a:solidFill>
                  <a:schemeClr val="tx1"/>
                </a:solidFill>
                <a:effectLst/>
                <a:latin typeface="Calibri"/>
                <a:ea typeface="+mn-ea"/>
                <a:cs typeface="+mn-cs"/>
              </a:rPr>
            </a:br>
            <a:endParaRPr lang="en-US" sz="1200" b="1" kern="1200" dirty="0">
              <a:solidFill>
                <a:schemeClr val="tx1"/>
              </a:solidFill>
              <a:effectLst/>
              <a:latin typeface="Calibri"/>
              <a:ea typeface="+mn-ea"/>
              <a:cs typeface="+mn-cs"/>
            </a:endParaRPr>
          </a:p>
          <a:p>
            <a:r>
              <a:rPr lang="et" sz="1200" b="1" kern="1200" dirty="0">
                <a:solidFill>
                  <a:schemeClr val="tx1"/>
                </a:solidFill>
                <a:effectLst/>
                <a:latin typeface="Calibri"/>
                <a:ea typeface="+mn-ea"/>
                <a:cs typeface="+mn-cs"/>
              </a:rPr>
              <a:t>Kui sa neid sõnu enda kohta ütlesid, tundsid sa ehk Püha Vaimu veendumust, et sinu elu ei vasta täielikult Kristuse eeskuju standarditele. Kutsume sind üles ühinema ILI juhtidega üle maailma, et paluda Jumalal muuta meie elu Püha Vaimu väe läbi, et meie juhtimist iseloomustaks täiuslik armastus.</a:t>
            </a:r>
          </a:p>
          <a:p>
            <a:endParaRPr lang="en-US" sz="1200" b="1" i="0" u="none" strike="noStrike" kern="1200" baseline="0" dirty="0">
              <a:solidFill>
                <a:schemeClr val="tx1"/>
              </a:solidFill>
              <a:effectLst/>
              <a:latin typeface="Times New Roman"/>
              <a:ea typeface="Times New Roman"/>
              <a:cs typeface="+mn-cs"/>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27</a:t>
            </a:fld>
            <a:endParaRPr lang="en-US"/>
          </a:p>
        </p:txBody>
      </p:sp>
    </p:spTree>
    <p:extLst>
      <p:ext uri="{BB962C8B-B14F-4D97-AF65-F5344CB8AC3E}">
        <p14:creationId xmlns:p14="http://schemas.microsoft.com/office/powerpoint/2010/main" val="2237706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 sz="1200" b="1" kern="1200" dirty="0">
                <a:solidFill>
                  <a:schemeClr val="tx1"/>
                </a:solidFill>
                <a:effectLst/>
                <a:latin typeface="Calibri"/>
                <a:ea typeface="+mn-ea"/>
                <a:cs typeface="+mn-cs"/>
              </a:rPr>
              <a:t>KOGEMUSLIK ÕPPETEGEVUS</a:t>
            </a:r>
          </a:p>
          <a:p>
            <a:r>
              <a:rPr lang="et" sz="1200" b="1" kern="1200" dirty="0">
                <a:solidFill>
                  <a:schemeClr val="tx1"/>
                </a:solidFill>
                <a:effectLst/>
                <a:latin typeface="Calibri"/>
                <a:ea typeface="+mn-ea"/>
                <a:cs typeface="+mn-cs"/>
              </a:rPr>
              <a:t>Teineteise jalgade pesemine</a:t>
            </a:r>
          </a:p>
          <a:p>
            <a:r>
              <a:rPr lang="et" sz="1200" b="1" kern="1200" dirty="0">
                <a:solidFill>
                  <a:schemeClr val="tx1"/>
                </a:solidFill>
                <a:effectLst/>
                <a:latin typeface="Calibri"/>
                <a:ea typeface="+mn-ea"/>
                <a:cs typeface="+mn-cs"/>
              </a:rPr>
              <a:t>VAJALIKUD RESSURSSID</a:t>
            </a:r>
          </a:p>
          <a:p>
            <a:r>
              <a:rPr lang="et" sz="1200" b="1" kern="1200" dirty="0">
                <a:solidFill>
                  <a:schemeClr val="tx1"/>
                </a:solidFill>
                <a:effectLst/>
                <a:latin typeface="Calibri"/>
                <a:ea typeface="+mn-ea"/>
                <a:cs typeface="+mn-cs"/>
              </a:rPr>
              <a:t>Seda harjutust saab teha kahel viisil, olenevalt olemasolevatest ressurssidest ja kultuurilistest eripäradest.</a:t>
            </a:r>
          </a:p>
          <a:p>
            <a:r>
              <a:rPr lang="et" sz="1200" b="1" kern="1200" dirty="0">
                <a:solidFill>
                  <a:schemeClr val="tx1"/>
                </a:solidFill>
                <a:effectLst/>
                <a:latin typeface="Calibri"/>
                <a:ea typeface="+mn-ea"/>
                <a:cs typeface="+mn-cs"/>
              </a:rPr>
              <a:t>Variant 1 – nõuab mitut käte- või vannirätikut, inimese jala jaoks piisavalt suuri kraanikaussi või ämbreid ja vett.</a:t>
            </a:r>
          </a:p>
          <a:p>
            <a:r>
              <a:rPr lang="et" sz="1200" b="1" kern="1200" dirty="0">
                <a:solidFill>
                  <a:schemeClr val="tx1"/>
                </a:solidFill>
                <a:effectLst/>
                <a:latin typeface="Calibri"/>
                <a:ea typeface="+mn-ea"/>
                <a:cs typeface="+mn-cs"/>
              </a:rPr>
              <a:t>Variant 2 – nõuab flanellriideid ja/või kingapuhastusharju.</a:t>
            </a:r>
            <a:br>
              <a:rPr lang="en-US" sz="1200" b="1" kern="1200" dirty="0">
                <a:solidFill>
                  <a:schemeClr val="tx1"/>
                </a:solidFill>
                <a:effectLst/>
                <a:latin typeface="Calibri"/>
                <a:ea typeface="+mn-ea"/>
                <a:cs typeface="+mn-cs"/>
              </a:rPr>
            </a:br>
            <a:endParaRPr lang="en-US" sz="1200" b="1" kern="1200" dirty="0">
              <a:solidFill>
                <a:schemeClr val="tx1"/>
              </a:solidFill>
              <a:effectLst/>
              <a:latin typeface="Calibri"/>
              <a:ea typeface="+mn-ea"/>
              <a:cs typeface="+mn-cs"/>
            </a:endParaRPr>
          </a:p>
          <a:p>
            <a:r>
              <a:rPr lang="et" sz="1200" b="1" kern="1200" dirty="0">
                <a:solidFill>
                  <a:schemeClr val="tx1"/>
                </a:solidFill>
                <a:effectLst/>
                <a:latin typeface="Calibri"/>
                <a:ea typeface="+mn-ea"/>
                <a:cs typeface="+mn-cs"/>
              </a:rPr>
              <a:t>JUHISED:</a:t>
            </a:r>
          </a:p>
          <a:p>
            <a:r>
              <a:rPr lang="et" sz="1200" b="1" kern="1200" dirty="0">
                <a:solidFill>
                  <a:schemeClr val="tx1"/>
                </a:solidFill>
                <a:effectLst/>
                <a:latin typeface="Calibri"/>
                <a:ea typeface="+mn-ea"/>
                <a:cs typeface="+mn-cs"/>
              </a:rPr>
              <a:t>Kui Kristus pesi jüngrite jalgu ülemises toas, andis Ta ülima eeskuju alandlikkusest, kaastundest ja armastusest tegudes. Soovitame lõpetada teeniva juhtimise sessiooni praktilise harjutusega, mis näitab Kristuse suhtumist.</a:t>
            </a:r>
          </a:p>
          <a:p>
            <a:r>
              <a:rPr lang="et" sz="1200" b="1" kern="1200" dirty="0">
                <a:solidFill>
                  <a:schemeClr val="tx1"/>
                </a:solidFill>
                <a:effectLst/>
                <a:latin typeface="Calibri"/>
                <a:ea typeface="+mn-ea"/>
                <a:cs typeface="+mn-cs"/>
              </a:rPr>
              <a:t>Variant 1 – Paluge igal osalejal valida üks kolleeg ja palvemeelselt teineteise jalgu pesta. Mõlemad selle harjutuse tegijad peaksid olema samast soost.</a:t>
            </a:r>
          </a:p>
          <a:p>
            <a:r>
              <a:rPr lang="et" sz="1200" b="1" kern="1200" dirty="0">
                <a:solidFill>
                  <a:schemeClr val="tx1"/>
                </a:solidFill>
                <a:effectLst/>
                <a:latin typeface="Calibri"/>
                <a:ea typeface="+mn-ea"/>
                <a:cs typeface="+mn-cs"/>
              </a:rPr>
              <a:t>Variant 2 – Seda saab teha ka ainult rätikutega, jalanõusid jalast võtmata. Iga osaleja peaks teise osaleja jalanõusid pühkima ja selle inimese eest palvetama.</a:t>
            </a:r>
          </a:p>
          <a:p>
            <a:r>
              <a:rPr lang="et" sz="1200" b="1" kern="1200" dirty="0">
                <a:solidFill>
                  <a:schemeClr val="tx1"/>
                </a:solidFill>
                <a:effectLst/>
                <a:latin typeface="Calibri"/>
                <a:ea typeface="+mn-ea"/>
                <a:cs typeface="+mn-cs"/>
              </a:rPr>
              <a:t>Variant 3 – Koordinaatorid võivad valida ka mõne muu teenimise väljendusvormi praktilise näitena teiste teenimisest, kasutades olemasolevaid sobivaid materjale.</a:t>
            </a:r>
          </a:p>
          <a:p>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28</a:t>
            </a:fld>
            <a:endParaRPr lang="en-US" dirty="0"/>
          </a:p>
        </p:txBody>
      </p:sp>
    </p:spTree>
    <p:extLst>
      <p:ext uri="{BB962C8B-B14F-4D97-AF65-F5344CB8AC3E}">
        <p14:creationId xmlns:p14="http://schemas.microsoft.com/office/powerpoint/2010/main" val="3107546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63785-012B-5D45-8DB7-F0B363E9C311}" type="slidenum">
              <a:rPr lang="en-US"/>
              <a:pPr>
                <a:defRPr/>
              </a:pPr>
              <a:t>29</a:t>
            </a:fld>
            <a:endParaRPr lang="en-US"/>
          </a:p>
        </p:txBody>
      </p:sp>
      <p:sp>
        <p:nvSpPr>
          <p:cNvPr id="92162" name="Rectangle 2"/>
          <p:cNvSpPr>
            <a:spLocks noGrp="1" noRot="1" noChangeAspect="1" noChangeArrowheads="1" noTextEdit="1"/>
          </p:cNvSpPr>
          <p:nvPr>
            <p:ph type="sldImg"/>
          </p:nvPr>
        </p:nvSpPr>
        <p:spPr>
          <a:xfrm>
            <a:off x="404813" y="681038"/>
            <a:ext cx="6049962" cy="3403600"/>
          </a:xfrm>
          <a:ln/>
          <a:extLst>
            <a:ext uri="{FAA26D3D-D897-4be2-8F04-BA451C77F1D7}">
              <ma14:placeholderFlag xmlns:ma14="http://schemas.microsoft.com/office/mac/drawingml/2011/main" xmlns="" val="1"/>
            </a:ext>
          </a:extLst>
        </p:spPr>
      </p:sp>
      <p:sp>
        <p:nvSpPr>
          <p:cNvPr id="92163" name="Rectangle 3"/>
          <p:cNvSpPr>
            <a:spLocks noGrp="1" noChangeArrowheads="1"/>
          </p:cNvSpPr>
          <p:nvPr>
            <p:ph type="body" idx="1"/>
          </p:nvPr>
        </p:nvSpPr>
        <p:spPr/>
        <p:txBody>
          <a:bodyPr/>
          <a:lstStyle/>
          <a:p>
            <a:endParaRPr lang="en-US" sz="1200" kern="1200" dirty="0">
              <a:solidFill>
                <a:schemeClr val="tx1"/>
              </a:solidFill>
              <a:effectLst/>
              <a:ea typeface="+mn-ea"/>
              <a:cs typeface="+mn-cs"/>
            </a:endParaRPr>
          </a:p>
        </p:txBody>
      </p:sp>
    </p:spTree>
    <p:extLst>
      <p:ext uri="{BB962C8B-B14F-4D97-AF65-F5344CB8AC3E}">
        <p14:creationId xmlns:p14="http://schemas.microsoft.com/office/powerpoint/2010/main" val="2952675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a:buNone/>
              <a:tabLst/>
              <a:defRPr/>
            </a:pPr>
            <a:r>
              <a:rPr lang="et" sz="1200" b="1" i="0" u="none" strike="noStrike" kern="1200" baseline="0" dirty="0">
                <a:solidFill>
                  <a:schemeClr val="tx1"/>
                </a:solidFill>
                <a:latin typeface="Calibri"/>
                <a:ea typeface="+mn-ea"/>
                <a:cs typeface="+mn-cs"/>
              </a:rPr>
              <a:t>PIIBLILINE ALUS</a:t>
            </a:r>
          </a:p>
          <a:p>
            <a:r>
              <a:rPr lang="et" sz="1200" b="1" kern="1200" dirty="0">
                <a:solidFill>
                  <a:schemeClr val="tx1"/>
                </a:solidFill>
                <a:effectLst/>
                <a:latin typeface="Calibri"/>
                <a:ea typeface="+mn-ea"/>
                <a:cs typeface="+mn-cs"/>
              </a:rPr>
              <a:t>Piibel pakub palju juhtimisega seotud juhtumianalüüse. Tegelikult on piibellik muster selline, et „Jumal muudab ajaloo kulgu, valides mehi ja naisi, kes tegutsevad Tema nimel.“ </a:t>
            </a:r>
            <a:r>
              <a:rPr lang="et" sz="1200" b="1" kern="1200" baseline="30000" dirty="0">
                <a:solidFill>
                  <a:schemeClr val="tx1"/>
                </a:solidFill>
                <a:effectLst/>
                <a:latin typeface="Calibri"/>
                <a:ea typeface="+mn-ea"/>
                <a:cs typeface="+mn-cs"/>
              </a:rPr>
              <a:t>2 </a:t>
            </a:r>
            <a:r>
              <a:rPr lang="et" sz="1200" b="1" kern="1200" dirty="0">
                <a:solidFill>
                  <a:schemeClr val="tx1"/>
                </a:solidFill>
                <a:effectLst/>
                <a:latin typeface="Calibri"/>
                <a:ea typeface="+mn-ea"/>
                <a:cs typeface="+mn-cs"/>
              </a:rPr>
              <a:t>Allpool on toodud mõned näited sellest, kuidas Jumal kasutas mehi ja naisi oma tahte täitmiseks Pühakirjas.</a:t>
            </a:r>
          </a:p>
          <a:p>
            <a:pPr marL="171450" indent="-171450">
              <a:buFont typeface="Arial" panose="020B0604020202020204" pitchFamily="34" charset="0"/>
              <a:buChar char="•"/>
            </a:pPr>
            <a:r>
              <a:rPr lang="et" sz="1200" b="1" kern="1200" dirty="0">
                <a:solidFill>
                  <a:schemeClr val="tx1"/>
                </a:solidFill>
                <a:effectLst/>
                <a:latin typeface="Calibri"/>
                <a:ea typeface="+mn-ea"/>
                <a:cs typeface="+mn-cs"/>
              </a:rPr>
              <a:t>AABRAHAM (1Ms 12:1–3). Jumal kutsus ta suure rahva isaks, kelle kaudu Päästja tuleb.</a:t>
            </a:r>
          </a:p>
          <a:p>
            <a:endParaRPr lang="en-US" sz="1200" kern="1200" dirty="0">
              <a:solidFill>
                <a:schemeClr val="tx1"/>
              </a:solidFill>
              <a:effectLst/>
              <a:latin typeface="Calibri"/>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3</a:t>
            </a:fld>
            <a:endParaRPr lang="en-US" dirty="0"/>
          </a:p>
        </p:txBody>
      </p:sp>
    </p:spTree>
    <p:extLst>
      <p:ext uri="{BB962C8B-B14F-4D97-AF65-F5344CB8AC3E}">
        <p14:creationId xmlns:p14="http://schemas.microsoft.com/office/powerpoint/2010/main" val="1813465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96875" y="692150"/>
            <a:ext cx="6154738" cy="3462338"/>
          </a:xfrm>
          <a:ln/>
        </p:spPr>
      </p:sp>
      <p:sp>
        <p:nvSpPr>
          <p:cNvPr id="46083" name="Notes Placeholder 2"/>
          <p:cNvSpPr>
            <a:spLocks noGrp="1"/>
          </p:cNvSpPr>
          <p:nvPr>
            <p:ph type="body" idx="1"/>
          </p:nvPr>
        </p:nvSpPr>
        <p:spPr>
          <a:noFill/>
          <a:ln/>
        </p:spPr>
        <p:txBody>
          <a:bodyPr/>
          <a:lstStyle/>
          <a:p>
            <a:endParaRPr lang="en-US" dirty="0"/>
          </a:p>
        </p:txBody>
      </p:sp>
      <p:sp>
        <p:nvSpPr>
          <p:cNvPr id="46084" name="Slide Number Placeholder 3"/>
          <p:cNvSpPr>
            <a:spLocks noGrp="1"/>
          </p:cNvSpPr>
          <p:nvPr>
            <p:ph type="sldNum" sz="quarter" idx="5"/>
          </p:nvPr>
        </p:nvSpPr>
        <p:spPr>
          <a:noFill/>
        </p:spPr>
        <p:txBody>
          <a:bodyPr/>
          <a:lstStyle/>
          <a:p>
            <a:fld id="{246A9538-15B0-4B39-B668-BFA3A0100FCD}" type="slidenum">
              <a:rPr lang="en-US"/>
              <a:pPr/>
              <a:t>30</a:t>
            </a:fld>
            <a:endParaRPr lang="en-US"/>
          </a:p>
        </p:txBody>
      </p:sp>
    </p:spTree>
    <p:extLst>
      <p:ext uri="{BB962C8B-B14F-4D97-AF65-F5344CB8AC3E}">
        <p14:creationId xmlns:p14="http://schemas.microsoft.com/office/powerpoint/2010/main" val="2438838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JUHID ON MUUTUSTE EESTVEDAJAD</a:t>
            </a:r>
          </a:p>
          <a:p>
            <a:r>
              <a:rPr lang="et" sz="1200" kern="1200" dirty="0">
                <a:solidFill>
                  <a:schemeClr val="tx1"/>
                </a:solidFill>
                <a:effectLst/>
                <a:ea typeface="+mn-ea"/>
                <a:cs typeface="+mn-cs"/>
              </a:rPr>
              <a:t>See transformatiivsete juhtide esimene aspekt keskendub juhi tegevusele maailmas. Piibli juhid on kutsutud tooma ühiskonda olulisi muutusi, mis põhinevad Jumala Sõnal.</a:t>
            </a:r>
          </a:p>
          <a:p>
            <a:endParaRPr lang="en-US" sz="1200" kern="1200" dirty="0">
              <a:solidFill>
                <a:schemeClr val="tx1"/>
              </a:solidFill>
              <a:effectLst/>
              <a:ea typeface="+mn-ea"/>
              <a:cs typeface="+mn-cs"/>
            </a:endParaRPr>
          </a:p>
          <a:p>
            <a:r>
              <a:rPr lang="et" sz="1200" kern="1200" dirty="0">
                <a:solidFill>
                  <a:schemeClr val="tx1"/>
                </a:solidFill>
                <a:effectLst/>
                <a:ea typeface="+mn-ea"/>
                <a:cs typeface="+mn-cs"/>
              </a:rPr>
              <a:t>JEESUS – SUURIM MUUTUSE EESTVEDAJA</a:t>
            </a:r>
          </a:p>
          <a:p>
            <a:r>
              <a:rPr lang="et" sz="1200" kern="1200" dirty="0">
                <a:solidFill>
                  <a:schemeClr val="tx1"/>
                </a:solidFill>
                <a:effectLst/>
                <a:ea typeface="+mn-ea"/>
                <a:cs typeface="+mn-cs"/>
              </a:rPr>
              <a:t>Matteuse evangeeliumis sätestas Jeesus oma teenimistöö algusest peale, et ta toob kaasa märkimisväärse ja tähendusrikka muutuse, edastades jutluse, mida me praegu tunneme kui „Mäejutlust“.</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31</a:t>
            </a:fld>
            <a:endParaRPr lang="en-US" dirty="0"/>
          </a:p>
        </p:txBody>
      </p:sp>
    </p:spTree>
    <p:extLst>
      <p:ext uri="{BB962C8B-B14F-4D97-AF65-F5344CB8AC3E}">
        <p14:creationId xmlns:p14="http://schemas.microsoft.com/office/powerpoint/2010/main" val="3952753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t" sz="1200" kern="1200" dirty="0">
                <a:solidFill>
                  <a:schemeClr val="tx1"/>
                </a:solidFill>
                <a:effectLst/>
                <a:ea typeface="+mn-ea"/>
                <a:cs typeface="+mn-cs"/>
              </a:rPr>
              <a:t>JÄRGIJATE MUUTMINE JUHTIDEKS</a:t>
            </a:r>
          </a:p>
          <a:p>
            <a:r>
              <a:rPr lang="et" sz="1200" kern="1200" dirty="0">
                <a:solidFill>
                  <a:schemeClr val="tx1"/>
                </a:solidFill>
                <a:effectLst/>
                <a:ea typeface="+mn-ea"/>
                <a:cs typeface="+mn-cs"/>
              </a:rPr>
              <a:t>Transformatsiooniline juhtimine on seotud ka sellega, kuidas juhid suhtlevad oma meeskonnas järgijatega.</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32</a:t>
            </a:fld>
            <a:endParaRPr lang="en-US"/>
          </a:p>
        </p:txBody>
      </p:sp>
    </p:spTree>
    <p:extLst>
      <p:ext uri="{BB962C8B-B14F-4D97-AF65-F5344CB8AC3E}">
        <p14:creationId xmlns:p14="http://schemas.microsoft.com/office/powerpoint/2010/main" val="1791301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t" sz="1200" b="1" i="0" kern="1200" dirty="0">
                <a:solidFill>
                  <a:schemeClr val="tx1"/>
                </a:solidFill>
                <a:effectLst/>
                <a:latin typeface="Source Sans Pro" panose="020B0503030403020204" pitchFamily="34" charset="0"/>
                <a:ea typeface="+mn-ea"/>
                <a:cs typeface="+mn-cs"/>
              </a:rPr>
              <a:t>JUHTIMINE EESKUJU TEEL</a:t>
            </a:r>
            <a:endParaRPr lang="en-US" sz="1200" b="0" i="0" kern="1200" dirty="0">
              <a:solidFill>
                <a:schemeClr val="tx1"/>
              </a:solidFill>
              <a:effectLst/>
              <a:latin typeface="Source Sans Pro" panose="020B0503030403020204" pitchFamily="34" charset="0"/>
              <a:ea typeface="+mn-ea"/>
              <a:cs typeface="+mn-cs"/>
            </a:endParaRPr>
          </a:p>
          <a:p>
            <a:r>
              <a:rPr lang="et" sz="1200" b="0" i="0" kern="1200" dirty="0">
                <a:solidFill>
                  <a:schemeClr val="tx1"/>
                </a:solidFill>
                <a:effectLst/>
                <a:latin typeface="Source Sans Pro" panose="020B0503030403020204" pitchFamily="34" charset="0"/>
                <a:ea typeface="+mn-ea"/>
                <a:cs typeface="+mn-cs"/>
              </a:rPr>
              <a:t>Transformatsioonilised juhid on eeskujuks. Nad näitavad visiooni suhtes usaldust. Nad näitavad meeskonna vastu üles austust, usaldust ja kindlustunnet ning on visiooni elluviimisel järjekindlad. Kui nad annavad endast kõik, julgustavad transformatsioonilised juhid ka järgijaid sama tegema.</a:t>
            </a:r>
          </a:p>
          <a:p>
            <a:r>
              <a:rPr lang="et" sz="1200" b="0" i="0" kern="1200" dirty="0">
                <a:solidFill>
                  <a:schemeClr val="tx1"/>
                </a:solidFill>
                <a:effectLst/>
                <a:latin typeface="Source Sans Pro" panose="020B0503030403020204" pitchFamily="34" charset="0"/>
                <a:ea typeface="+mn-ea"/>
                <a:cs typeface="+mn-cs"/>
              </a:rPr>
              <a:t>PÜHAKIRJAS: Jeesus näitas oma eeskujuga ülimalt oma mõjuvõimu, pestes jüngrite jalgu.</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33</a:t>
            </a:fld>
            <a:endParaRPr lang="en-US"/>
          </a:p>
        </p:txBody>
      </p:sp>
    </p:spTree>
    <p:extLst>
      <p:ext uri="{BB962C8B-B14F-4D97-AF65-F5344CB8AC3E}">
        <p14:creationId xmlns:p14="http://schemas.microsoft.com/office/powerpoint/2010/main" val="2124168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4F26F-78F6-3740-482F-4819DD236FD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D329E7B-705D-D675-6BA8-6070145B7C1C}"/>
              </a:ext>
            </a:extLst>
          </p:cNvPr>
          <p:cNvSpPr>
            <a:spLocks noGrp="1" noChangeArrowheads="1"/>
          </p:cNvSpPr>
          <p:nvPr>
            <p:ph type="sldNum" sz="quarter" idx="5"/>
          </p:nvPr>
        </p:nvSpPr>
        <p:spPr/>
        <p:txBody>
          <a:bodyPr/>
          <a:lstStyle/>
          <a:p>
            <a:pPr>
              <a:defRPr/>
            </a:pPr>
            <a:fld id="{8DE63785-012B-5D45-8DB7-F0B363E9C311}" type="slidenum">
              <a:rPr lang="en-US"/>
              <a:pPr>
                <a:defRPr/>
              </a:pPr>
              <a:t>34</a:t>
            </a:fld>
            <a:endParaRPr lang="en-US"/>
          </a:p>
        </p:txBody>
      </p:sp>
      <p:sp>
        <p:nvSpPr>
          <p:cNvPr id="92162" name="Rectangle 2">
            <a:extLst>
              <a:ext uri="{FF2B5EF4-FFF2-40B4-BE49-F238E27FC236}">
                <a16:creationId xmlns:a16="http://schemas.microsoft.com/office/drawing/2014/main" id="{9FB153CE-1FBD-ED5A-CB66-F24432C92023}"/>
              </a:ext>
            </a:extLst>
          </p:cNvPr>
          <p:cNvSpPr>
            <a:spLocks noGrp="1" noRot="1" noChangeAspect="1" noChangeArrowheads="1" noTextEdit="1"/>
          </p:cNvSpPr>
          <p:nvPr>
            <p:ph type="sldImg"/>
          </p:nvPr>
        </p:nvSpPr>
        <p:spPr>
          <a:xfrm>
            <a:off x="404813" y="681038"/>
            <a:ext cx="6049962" cy="3403600"/>
          </a:xfrm>
          <a:ln/>
          <a:extLst>
            <a:ext uri="{FAA26D3D-D897-4be2-8F04-BA451C77F1D7}">
              <ma14:placeholderFlag xmlns="" xmlns:ma14="http://schemas.microsoft.com/office/mac/drawingml/2011/main" val="1"/>
            </a:ext>
          </a:extLst>
        </p:spPr>
      </p:sp>
      <p:sp>
        <p:nvSpPr>
          <p:cNvPr id="92163" name="Rectangle 3">
            <a:extLst>
              <a:ext uri="{FF2B5EF4-FFF2-40B4-BE49-F238E27FC236}">
                <a16:creationId xmlns:a16="http://schemas.microsoft.com/office/drawing/2014/main" id="{7F5B93B8-6367-9008-9700-8F0F058B0E57}"/>
              </a:ext>
            </a:extLst>
          </p:cNvPr>
          <p:cNvSpPr>
            <a:spLocks noGrp="1" noChangeArrowheads="1"/>
          </p:cNvSpPr>
          <p:nvPr>
            <p:ph type="body" idx="1"/>
          </p:nvPr>
        </p:nvSpPr>
        <p:spPr/>
        <p:txBody>
          <a:bodyPr/>
          <a:lstStyle/>
          <a:p>
            <a:endParaRPr lang="en-US" sz="1200" kern="1200" dirty="0">
              <a:solidFill>
                <a:schemeClr val="tx1"/>
              </a:solidFill>
              <a:effectLst/>
              <a:ea typeface="+mn-ea"/>
              <a:cs typeface="+mn-cs"/>
            </a:endParaRPr>
          </a:p>
        </p:txBody>
      </p:sp>
    </p:spTree>
    <p:extLst>
      <p:ext uri="{BB962C8B-B14F-4D97-AF65-F5344CB8AC3E}">
        <p14:creationId xmlns:p14="http://schemas.microsoft.com/office/powerpoint/2010/main" val="4210380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a:buNone/>
              <a:tabLst/>
              <a:defRPr/>
            </a:pPr>
            <a:r>
              <a:rPr lang="et" sz="1200" b="1" i="0" u="none" strike="noStrike" kern="1200" baseline="0" dirty="0">
                <a:solidFill>
                  <a:schemeClr val="tx1"/>
                </a:solidFill>
                <a:latin typeface="Calibri"/>
                <a:ea typeface="+mn-ea"/>
                <a:cs typeface="+mn-cs"/>
              </a:rPr>
              <a:t>PIIBLILINE ALUS</a:t>
            </a:r>
          </a:p>
          <a:p>
            <a:pPr marL="171450" indent="-171450">
              <a:buFont typeface="Arial" panose="020B0604020202020204" pitchFamily="34" charset="0"/>
              <a:buChar char="•"/>
            </a:pPr>
            <a:r>
              <a:rPr lang="et" sz="1200" b="1" kern="1200" dirty="0">
                <a:solidFill>
                  <a:schemeClr val="tx1"/>
                </a:solidFill>
                <a:effectLst/>
                <a:latin typeface="Calibri"/>
                <a:ea typeface="+mn-ea"/>
                <a:cs typeface="+mn-cs"/>
              </a:rPr>
              <a:t>MOOSES (2Ms 3:8–10). Jumal kutsus Moosese oma rahva vabastajaks ja juhiks, kui nad olid Egiptuses orjad.</a:t>
            </a:r>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4</a:t>
            </a:fld>
            <a:endParaRPr lang="en-US" dirty="0"/>
          </a:p>
        </p:txBody>
      </p:sp>
    </p:spTree>
    <p:extLst>
      <p:ext uri="{BB962C8B-B14F-4D97-AF65-F5344CB8AC3E}">
        <p14:creationId xmlns:p14="http://schemas.microsoft.com/office/powerpoint/2010/main" val="864234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a:buNone/>
              <a:tabLst/>
              <a:defRPr/>
            </a:pPr>
            <a:r>
              <a:rPr lang="et" sz="1200" b="1" i="0" u="none" strike="noStrike" kern="1200" baseline="0" dirty="0">
                <a:solidFill>
                  <a:schemeClr val="tx1"/>
                </a:solidFill>
                <a:latin typeface="Calibri"/>
                <a:ea typeface="+mn-ea"/>
                <a:cs typeface="+mn-cs"/>
              </a:rPr>
              <a:t>PIIBLILINE ALUS</a:t>
            </a:r>
          </a:p>
          <a:p>
            <a:pPr marL="171450" indent="-171450">
              <a:buFont typeface="Arial" panose="020B0604020202020204" pitchFamily="34" charset="0"/>
              <a:buChar char="•"/>
            </a:pPr>
            <a:r>
              <a:rPr lang="et" sz="1200" b="1" kern="1200" dirty="0">
                <a:solidFill>
                  <a:schemeClr val="tx1"/>
                </a:solidFill>
                <a:effectLst/>
                <a:latin typeface="Calibri"/>
                <a:ea typeface="+mn-ea"/>
                <a:cs typeface="+mn-cs"/>
              </a:rPr>
              <a:t>TAAVET (1. Saamueli 13:14). Jumal kutsus ja võidis Taaveti kuningaks, kes ühendaks Iisraeli rahva ja juhiks selle õitsengule.</a:t>
            </a:r>
          </a:p>
          <a:p>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5</a:t>
            </a:fld>
            <a:endParaRPr lang="en-US" dirty="0"/>
          </a:p>
        </p:txBody>
      </p:sp>
    </p:spTree>
    <p:extLst>
      <p:ext uri="{BB962C8B-B14F-4D97-AF65-F5344CB8AC3E}">
        <p14:creationId xmlns:p14="http://schemas.microsoft.com/office/powerpoint/2010/main" val="1806467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a:buNone/>
              <a:tabLst/>
              <a:defRPr/>
            </a:pPr>
            <a:r>
              <a:rPr lang="et" sz="1200" b="1" i="0" u="none" strike="noStrike" kern="1200" baseline="0" dirty="0">
                <a:solidFill>
                  <a:schemeClr val="tx1"/>
                </a:solidFill>
                <a:latin typeface="Calibri"/>
                <a:ea typeface="+mn-ea"/>
                <a:cs typeface="+mn-cs"/>
              </a:rPr>
              <a:t>PIIBLILINE ALUS</a:t>
            </a:r>
          </a:p>
          <a:p>
            <a:pPr marL="171450" indent="-171450">
              <a:buFont typeface="Arial" panose="020B0604020202020204" pitchFamily="34" charset="0"/>
              <a:buChar char="•"/>
            </a:pPr>
            <a:r>
              <a:rPr lang="et" sz="1200" b="1" kern="1200" dirty="0">
                <a:solidFill>
                  <a:schemeClr val="tx1"/>
                </a:solidFill>
                <a:effectLst/>
                <a:latin typeface="Calibri"/>
                <a:ea typeface="+mn-ea"/>
                <a:cs typeface="+mn-cs"/>
              </a:rPr>
              <a:t>ESTER (Ester 4:14). Jumal asetas Estri kuningannaks ja kutsus ta juudi rahvast kaitsma, kui neid Pärsia impeeriumis genotsiidiga ähvardati.</a:t>
            </a:r>
            <a:endParaRPr lang="en-US" sz="1200" b="1" i="1" dirty="0">
              <a:effectLst/>
              <a:latin typeface="Times New Roman"/>
              <a:ea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6</a:t>
            </a:fld>
            <a:endParaRPr lang="en-US" dirty="0"/>
          </a:p>
        </p:txBody>
      </p:sp>
    </p:spTree>
    <p:extLst>
      <p:ext uri="{BB962C8B-B14F-4D97-AF65-F5344CB8AC3E}">
        <p14:creationId xmlns:p14="http://schemas.microsoft.com/office/powerpoint/2010/main" val="1036307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a:buNone/>
              <a:tabLst/>
              <a:defRPr/>
            </a:pPr>
            <a:r>
              <a:rPr lang="et" sz="1200" b="1" i="0" u="none" strike="noStrike" kern="1200" baseline="0" dirty="0">
                <a:solidFill>
                  <a:schemeClr val="tx1"/>
                </a:solidFill>
                <a:latin typeface="Calibri"/>
                <a:ea typeface="+mn-ea"/>
                <a:cs typeface="+mn-cs"/>
              </a:rPr>
              <a:t>PIIBLILINE ALUS</a:t>
            </a:r>
          </a:p>
          <a:p>
            <a:pPr marL="171450" indent="-171450">
              <a:buFont typeface="Arial" panose="020B0604020202020204" pitchFamily="34" charset="0"/>
              <a:buChar char="•"/>
            </a:pPr>
            <a:r>
              <a:rPr lang="et" sz="1200" b="1" kern="1200" dirty="0">
                <a:solidFill>
                  <a:schemeClr val="tx1"/>
                </a:solidFill>
                <a:effectLst/>
                <a:latin typeface="Calibri"/>
                <a:ea typeface="+mn-ea"/>
                <a:cs typeface="+mn-cs"/>
              </a:rPr>
              <a:t>JÜNGLID. Evangeeliumid räägivad meile kaheteistkümnest väga tavalisest mehest, keda Jeesus kutsus pärast taevaminemist oma sõnumit levitama.</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lang="en-US" sz="1200" b="1" i="1" dirty="0">
              <a:effectLst/>
              <a:latin typeface="Times New Roman"/>
              <a:ea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7</a:t>
            </a:fld>
            <a:endParaRPr lang="en-US" dirty="0"/>
          </a:p>
        </p:txBody>
      </p:sp>
    </p:spTree>
    <p:extLst>
      <p:ext uri="{BB962C8B-B14F-4D97-AF65-F5344CB8AC3E}">
        <p14:creationId xmlns:p14="http://schemas.microsoft.com/office/powerpoint/2010/main" val="2467719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63785-012B-5D45-8DB7-F0B363E9C311}" type="slidenum">
              <a:rPr lang="en-US"/>
              <a:pPr>
                <a:defRPr/>
              </a:pPr>
              <a:t>8</a:t>
            </a:fld>
            <a:endParaRPr lang="en-US"/>
          </a:p>
        </p:txBody>
      </p:sp>
      <p:sp>
        <p:nvSpPr>
          <p:cNvPr id="92162" name="Rectangle 2"/>
          <p:cNvSpPr>
            <a:spLocks noGrp="1" noRot="1" noChangeAspect="1" noChangeArrowheads="1" noTextEdit="1"/>
          </p:cNvSpPr>
          <p:nvPr>
            <p:ph type="sldImg"/>
          </p:nvPr>
        </p:nvSpPr>
        <p:spPr>
          <a:xfrm>
            <a:off x="404813" y="681038"/>
            <a:ext cx="6049962" cy="3403600"/>
          </a:xfrm>
          <a:ln/>
          <a:extLst>
            <a:ext uri="{FAA26D3D-D897-4be2-8F04-BA451C77F1D7}">
              <ma14:placeholderFlag xmlns="" xmlns:ma14="http://schemas.microsoft.com/office/mac/drawingml/2011/main" val="1"/>
            </a:ext>
          </a:extLst>
        </p:spPr>
      </p:sp>
      <p:sp>
        <p:nvSpPr>
          <p:cNvPr id="92163" name="Rectangle 3"/>
          <p:cNvSpPr>
            <a:spLocks noGrp="1" noChangeArrowheads="1"/>
          </p:cNvSpPr>
          <p:nvPr>
            <p:ph type="body" idx="1"/>
          </p:nvPr>
        </p:nvSpPr>
        <p:spPr/>
        <p:txBody>
          <a:bodyPr/>
          <a:lstStyle/>
          <a:p>
            <a:r>
              <a:rPr lang="et" sz="1200" b="1" kern="1200" dirty="0">
                <a:solidFill>
                  <a:schemeClr val="tx1"/>
                </a:solidFill>
                <a:effectLst/>
                <a:latin typeface="Calibri"/>
                <a:ea typeface="+mn-ea"/>
                <a:cs typeface="+mn-cs"/>
              </a:rPr>
              <a:t>Piibli juhtimiskolmnurk</a:t>
            </a:r>
            <a:endParaRPr lang="en-US" sz="1200" kern="1200" dirty="0">
              <a:solidFill>
                <a:schemeClr val="tx1"/>
              </a:solidFill>
              <a:effectLst/>
              <a:latin typeface="Calibri"/>
              <a:ea typeface="+mn-ea"/>
              <a:cs typeface="+mn-cs"/>
            </a:endParaRPr>
          </a:p>
          <a:p>
            <a:r>
              <a:rPr lang="et" sz="1200" b="1" kern="1200" dirty="0">
                <a:solidFill>
                  <a:schemeClr val="tx1"/>
                </a:solidFill>
                <a:effectLst/>
                <a:latin typeface="Calibri"/>
                <a:ea typeface="+mn-ea"/>
                <a:cs typeface="+mn-cs"/>
              </a:rPr>
              <a:t>Piiblilist juhtimist esindab kõige paremini võrdkülgse kolmnurga kujutis – kolmnurk, mille kõik küljed on sama pikkusega. See kolmnurk sümboliseerib tugevust ja stabiilsust. Need kolm külge esindavad piibliliste juhtide olulisi omadusi. Kolmnurga küljed on sama suured, mis tähendab, et piiblilise juhtimise kolmel aspektil on piiblilise juhi elus sama kaal ja tähtsus.</a:t>
            </a:r>
          </a:p>
          <a:p>
            <a:pPr marL="171450" indent="-171450">
              <a:buFont typeface="Arial" panose="020B0604020202020204" pitchFamily="34" charset="0"/>
              <a:buChar char="•"/>
            </a:pPr>
            <a:r>
              <a:rPr lang="et" sz="1200" b="1" kern="1200" dirty="0">
                <a:solidFill>
                  <a:schemeClr val="tx1"/>
                </a:solidFill>
                <a:effectLst/>
                <a:latin typeface="Calibri"/>
                <a:ea typeface="+mn-ea"/>
                <a:cs typeface="+mn-cs"/>
              </a:rPr>
              <a:t>VAIMNE JUHTIMINE</a:t>
            </a:r>
          </a:p>
          <a:p>
            <a:r>
              <a:rPr lang="et" sz="1200" b="1" kern="1200" dirty="0">
                <a:solidFill>
                  <a:schemeClr val="tx1"/>
                </a:solidFill>
                <a:effectLst/>
                <a:latin typeface="Calibri"/>
                <a:ea typeface="+mn-ea"/>
                <a:cs typeface="+mn-cs"/>
              </a:rPr>
              <a:t>Piibellik juhtimine on oma olemuselt vaimne. See pärineb Jumalast ja on Tema keskmes.</a:t>
            </a:r>
          </a:p>
          <a:p>
            <a:pPr marL="171450" indent="-171450">
              <a:buFont typeface="Arial" panose="020B0604020202020204" pitchFamily="34" charset="0"/>
              <a:buChar char="•"/>
            </a:pPr>
            <a:r>
              <a:rPr lang="et" sz="1200" b="1" kern="1200" dirty="0">
                <a:solidFill>
                  <a:schemeClr val="tx1"/>
                </a:solidFill>
                <a:effectLst/>
                <a:latin typeface="Calibri"/>
                <a:ea typeface="+mn-ea"/>
                <a:cs typeface="+mn-cs"/>
              </a:rPr>
              <a:t>TEENIV JUHTIMINE</a:t>
            </a:r>
          </a:p>
          <a:p>
            <a:r>
              <a:rPr lang="et" sz="1200" b="1" kern="1200" dirty="0">
                <a:solidFill>
                  <a:schemeClr val="tx1"/>
                </a:solidFill>
                <a:effectLst/>
                <a:latin typeface="Calibri"/>
                <a:ea typeface="+mn-ea"/>
                <a:cs typeface="+mn-cs"/>
              </a:rPr>
              <a:t>Piibellik juhtimine on keskendunud teistele ja orienteeritud teenimisele. Jeesus on tõelise teeniva juhtimise ülim eeskuju.</a:t>
            </a:r>
          </a:p>
          <a:p>
            <a:pPr marL="171450" indent="-171450">
              <a:buFont typeface="Arial" panose="020B0604020202020204" pitchFamily="34" charset="0"/>
              <a:buChar char="•"/>
            </a:pPr>
            <a:r>
              <a:rPr lang="et" sz="1200" b="1" kern="1200" dirty="0">
                <a:solidFill>
                  <a:schemeClr val="tx1"/>
                </a:solidFill>
                <a:effectLst/>
                <a:latin typeface="Calibri"/>
                <a:ea typeface="+mn-ea"/>
                <a:cs typeface="+mn-cs"/>
              </a:rPr>
              <a:t>ÜMBERKUJULINE JUHTIMINE</a:t>
            </a:r>
          </a:p>
          <a:p>
            <a:r>
              <a:rPr lang="et" sz="1200" b="1" kern="1200" dirty="0">
                <a:solidFill>
                  <a:schemeClr val="tx1"/>
                </a:solidFill>
                <a:effectLst/>
                <a:latin typeface="Calibri"/>
                <a:ea typeface="+mn-ea"/>
                <a:cs typeface="+mn-cs"/>
              </a:rPr>
              <a:t>Piibellik juhtimine on suunatud sisukatele muutustele. Transformatsioonilised juhid muudavad iseennast, oma järgijaid ja oma maailma.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Calibri"/>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t" sz="1200" b="1" kern="1200" dirty="0">
                <a:solidFill>
                  <a:schemeClr val="tx1"/>
                </a:solidFill>
                <a:effectLst/>
                <a:latin typeface="Calibri"/>
                <a:ea typeface="+mn-ea"/>
                <a:cs typeface="+mn-cs"/>
              </a:rPr>
              <a:t>Selleks, et piibellik juht saavutaks oma täieliku potentsiaali ja tippsoorituse, peavad kõik kolm omadust olema olemas ja arenema.</a:t>
            </a:r>
          </a:p>
          <a:p>
            <a:endParaRPr lang="en-US" sz="1200" kern="1200" dirty="0">
              <a:solidFill>
                <a:schemeClr val="tx1"/>
              </a:solidFill>
              <a:effectLst/>
              <a:latin typeface="Calibri"/>
              <a:ea typeface="+mn-ea"/>
              <a:cs typeface="+mn-cs"/>
            </a:endParaRPr>
          </a:p>
          <a:p>
            <a:endParaRPr lang="en-US" sz="1200" kern="1200" dirty="0">
              <a:solidFill>
                <a:schemeClr val="tx1"/>
              </a:solidFill>
              <a:effectLst/>
              <a:latin typeface="Calibri"/>
              <a:ea typeface="+mn-ea"/>
              <a:cs typeface="+mn-cs"/>
            </a:endParaRPr>
          </a:p>
          <a:p>
            <a:endParaRPr lang="en-US" sz="1200" kern="1200" dirty="0">
              <a:solidFill>
                <a:schemeClr val="tx1"/>
              </a:solidFill>
              <a:effectLst/>
              <a:latin typeface="Calibri"/>
              <a:ea typeface="+mn-ea"/>
              <a:cs typeface="+mn-cs"/>
            </a:endParaRPr>
          </a:p>
          <a:p>
            <a:endParaRPr lang="en-US" sz="1200" b="1" kern="1200" dirty="0">
              <a:solidFill>
                <a:schemeClr val="tx1"/>
              </a:solidFill>
              <a:effectLst/>
              <a:latin typeface="Calibri"/>
              <a:ea typeface="+mn-ea"/>
              <a:cs typeface="+mn-cs"/>
            </a:endParaRPr>
          </a:p>
        </p:txBody>
      </p:sp>
    </p:spTree>
    <p:extLst>
      <p:ext uri="{BB962C8B-B14F-4D97-AF65-F5344CB8AC3E}">
        <p14:creationId xmlns:p14="http://schemas.microsoft.com/office/powerpoint/2010/main" val="3985443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r>
              <a:rPr lang="et" sz="1200" b="1" kern="1200" dirty="0">
                <a:solidFill>
                  <a:schemeClr val="tx1"/>
                </a:solidFill>
                <a:effectLst/>
                <a:latin typeface="Calibri"/>
                <a:ea typeface="+mn-ea"/>
                <a:cs typeface="+mn-cs"/>
              </a:rPr>
              <a:t>VAIMNE JUHTIMINE</a:t>
            </a:r>
            <a:endParaRPr lang="en-US" sz="1200" kern="1200" dirty="0">
              <a:solidFill>
                <a:schemeClr val="tx1"/>
              </a:solidFill>
              <a:effectLst/>
              <a:latin typeface="Calibri"/>
              <a:ea typeface="+mn-ea"/>
              <a:cs typeface="+mn-cs"/>
            </a:endParaRPr>
          </a:p>
          <a:p>
            <a:r>
              <a:rPr lang="et" sz="1200" b="1" kern="1200" dirty="0">
                <a:solidFill>
                  <a:schemeClr val="tx1"/>
                </a:solidFill>
                <a:effectLst/>
                <a:latin typeface="Calibri"/>
                <a:ea typeface="+mn-ea"/>
                <a:cs typeface="+mn-cs"/>
              </a:rPr>
              <a:t>Loodusmaailmas teostatakse juhtimist inimlike võimete ja oskuste põhjal. Vaimne juhtimine ei hülga loomupäraseid võimeid, vaid on inimese loomupäraste ja vaimsete omaduste ühendamise tulemus Jumala teenistuses ja Tema auks.</a:t>
            </a:r>
          </a:p>
          <a:p>
            <a:r>
              <a:rPr lang="et" sz="1200" b="1" i="1" kern="1200" dirty="0">
                <a:solidFill>
                  <a:schemeClr val="tx1"/>
                </a:solidFill>
                <a:effectLst/>
                <a:latin typeface="Calibri"/>
                <a:ea typeface="+mn-ea"/>
                <a:cs typeface="+mn-cs"/>
              </a:rPr>
              <a:t>Oswald Sanders väidab: „Vaimne juht mõjutab teisi mitte oma isiksuse jõu, vaid selle isiksuse kaudu, mille on algatanud, läbistanud ja volitanud Püha Vaim.“</a:t>
            </a:r>
          </a:p>
          <a:p>
            <a:r>
              <a:rPr lang="et" sz="1200" b="1" kern="1200" dirty="0">
                <a:solidFill>
                  <a:schemeClr val="tx1"/>
                </a:solidFill>
                <a:effectLst/>
                <a:latin typeface="Calibri"/>
                <a:ea typeface="+mn-ea"/>
                <a:cs typeface="+mn-cs"/>
              </a:rPr>
              <a:t>Vaimulik juhtimine põhineb Jumala Sõnal ja seda teostatakse Püha Vaimu väes.</a:t>
            </a:r>
          </a:p>
          <a:p>
            <a:endParaRPr lang="en-US" sz="1200" b="1" kern="1200" dirty="0">
              <a:solidFill>
                <a:schemeClr val="tx1"/>
              </a:solidFill>
              <a:effectLst/>
              <a:latin typeface="Calibri"/>
              <a:ea typeface="+mn-ea"/>
              <a:cs typeface="+mn-cs"/>
            </a:endParaRPr>
          </a:p>
          <a:p>
            <a:r>
              <a:rPr lang="et" sz="1200" b="1" kern="1200" dirty="0">
                <a:solidFill>
                  <a:schemeClr val="tx1"/>
                </a:solidFill>
                <a:effectLst/>
                <a:latin typeface="Calibri"/>
                <a:ea typeface="+mn-ea"/>
                <a:cs typeface="+mn-cs"/>
              </a:rPr>
              <a:t>VAIMNE JUHTIMINE MOOSESE ELUS</a:t>
            </a:r>
            <a:endParaRPr lang="en-US" sz="1200" kern="1200" dirty="0">
              <a:solidFill>
                <a:schemeClr val="tx1"/>
              </a:solidFill>
              <a:effectLst/>
              <a:latin typeface="Calibri"/>
              <a:ea typeface="+mn-ea"/>
              <a:cs typeface="+mn-cs"/>
            </a:endParaRPr>
          </a:p>
          <a:p>
            <a:pPr marL="171450" indent="-171450">
              <a:buFont typeface="Arial" panose="020B0604020202020204" pitchFamily="34" charset="0"/>
              <a:buChar char="•"/>
            </a:pPr>
            <a:r>
              <a:rPr lang="et" sz="1200" b="1" kern="1200" dirty="0">
                <a:solidFill>
                  <a:schemeClr val="tx1"/>
                </a:solidFill>
                <a:effectLst/>
                <a:latin typeface="Calibri"/>
                <a:ea typeface="+mn-ea"/>
                <a:cs typeface="+mn-cs"/>
              </a:rPr>
              <a:t>Mooses on suurepärane piibellik näide vaimsest juhtimisest. Kui vaatleme lähemalt tema karjääri Iisraeli vabastajana, näeme vaimse juhtimise nelja olulist aspekti.</a:t>
            </a:r>
          </a:p>
          <a:p>
            <a:endParaRPr lang="en-US" sz="1200" b="1" kern="1200" dirty="0">
              <a:solidFill>
                <a:schemeClr val="tx1"/>
              </a:solidFill>
              <a:effectLst/>
              <a:latin typeface="Calibri"/>
              <a:ea typeface="+mn-ea"/>
              <a:cs typeface="+mn-cs"/>
            </a:endParaRPr>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8F5FBD-FCB9-4F60-85E7-B2D5218E22CE}" type="slidenum">
              <a:rPr lang="en-US" smtClean="0"/>
              <a:pPr/>
              <a:t>9</a:t>
            </a:fld>
            <a:endParaRPr lang="en-US"/>
          </a:p>
        </p:txBody>
      </p:sp>
    </p:spTree>
    <p:extLst>
      <p:ext uri="{BB962C8B-B14F-4D97-AF65-F5344CB8AC3E}">
        <p14:creationId xmlns:p14="http://schemas.microsoft.com/office/powerpoint/2010/main" val="2719271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2AD13-43FB-4F39-874F-DEB16B1C51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781FF8E3-0559-4C84-824C-CADDDACDCA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540E48C-A36F-4D2A-9615-6329A0D6146B}"/>
              </a:ext>
            </a:extLst>
          </p:cNvPr>
          <p:cNvSpPr>
            <a:spLocks noGrp="1"/>
          </p:cNvSpPr>
          <p:nvPr>
            <p:ph type="dt" sz="half" idx="10"/>
          </p:nvPr>
        </p:nvSpPr>
        <p:spPr/>
        <p:txBody>
          <a:bodyPr/>
          <a:lstStyle/>
          <a:p>
            <a:fld id="{A683BD9A-449D-4242-A758-F677E087532C}" type="datetimeFigureOut">
              <a:rPr lang="en-CA" smtClean="0"/>
              <a:t>2025-08-27</a:t>
            </a:fld>
            <a:endParaRPr lang="en-CA"/>
          </a:p>
        </p:txBody>
      </p:sp>
      <p:sp>
        <p:nvSpPr>
          <p:cNvPr id="5" name="Footer Placeholder 4">
            <a:extLst>
              <a:ext uri="{FF2B5EF4-FFF2-40B4-BE49-F238E27FC236}">
                <a16:creationId xmlns:a16="http://schemas.microsoft.com/office/drawing/2014/main" id="{5C059EEF-D2E6-41C3-9AC2-8391395C06A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DA73503-F175-44D6-AB20-D5F9770BE493}"/>
              </a:ext>
            </a:extLst>
          </p:cNvPr>
          <p:cNvSpPr>
            <a:spLocks noGrp="1"/>
          </p:cNvSpPr>
          <p:nvPr>
            <p:ph type="sldNum" sz="quarter" idx="12"/>
          </p:nvPr>
        </p:nvSpPr>
        <p:spPr/>
        <p:txBody>
          <a:bodyPr/>
          <a:lstStyle/>
          <a:p>
            <a:fld id="{FA75373A-90BB-42F7-A068-1AEDAC20CB8A}" type="slidenum">
              <a:rPr lang="en-CA" smtClean="0"/>
              <a:t>‹#›</a:t>
            </a:fld>
            <a:endParaRPr lang="en-CA"/>
          </a:p>
        </p:txBody>
      </p:sp>
    </p:spTree>
    <p:extLst>
      <p:ext uri="{BB962C8B-B14F-4D97-AF65-F5344CB8AC3E}">
        <p14:creationId xmlns:p14="http://schemas.microsoft.com/office/powerpoint/2010/main" val="2175239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DAA76-4D0D-4101-92D0-7B75571E58D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289EB08-5FF3-4D7B-B5E4-56C2153470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E35CD1-2699-405C-A635-A2F8848D9D7D}"/>
              </a:ext>
            </a:extLst>
          </p:cNvPr>
          <p:cNvSpPr>
            <a:spLocks noGrp="1"/>
          </p:cNvSpPr>
          <p:nvPr>
            <p:ph type="dt" sz="half" idx="10"/>
          </p:nvPr>
        </p:nvSpPr>
        <p:spPr/>
        <p:txBody>
          <a:bodyPr/>
          <a:lstStyle/>
          <a:p>
            <a:fld id="{A683BD9A-449D-4242-A758-F677E087532C}" type="datetimeFigureOut">
              <a:rPr lang="en-CA" smtClean="0"/>
              <a:t>2025-08-27</a:t>
            </a:fld>
            <a:endParaRPr lang="en-CA"/>
          </a:p>
        </p:txBody>
      </p:sp>
      <p:sp>
        <p:nvSpPr>
          <p:cNvPr id="5" name="Footer Placeholder 4">
            <a:extLst>
              <a:ext uri="{FF2B5EF4-FFF2-40B4-BE49-F238E27FC236}">
                <a16:creationId xmlns:a16="http://schemas.microsoft.com/office/drawing/2014/main" id="{F5C67A7C-A327-4146-9A72-C8E9EE204B2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B36E114-9922-46CA-A9DE-AC6D7660F874}"/>
              </a:ext>
            </a:extLst>
          </p:cNvPr>
          <p:cNvSpPr>
            <a:spLocks noGrp="1"/>
          </p:cNvSpPr>
          <p:nvPr>
            <p:ph type="sldNum" sz="quarter" idx="12"/>
          </p:nvPr>
        </p:nvSpPr>
        <p:spPr/>
        <p:txBody>
          <a:bodyPr/>
          <a:lstStyle/>
          <a:p>
            <a:fld id="{FA75373A-90BB-42F7-A068-1AEDAC20CB8A}" type="slidenum">
              <a:rPr lang="en-CA" smtClean="0"/>
              <a:t>‹#›</a:t>
            </a:fld>
            <a:endParaRPr lang="en-CA"/>
          </a:p>
        </p:txBody>
      </p:sp>
    </p:spTree>
    <p:extLst>
      <p:ext uri="{BB962C8B-B14F-4D97-AF65-F5344CB8AC3E}">
        <p14:creationId xmlns:p14="http://schemas.microsoft.com/office/powerpoint/2010/main" val="404490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ACEAB2-AA43-403B-89BB-33B6F69B65E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7E9F5A0-3411-4A1D-959E-3645A3F1A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5A750F0-E36E-4DB5-B8F4-15EC1B2CB990}"/>
              </a:ext>
            </a:extLst>
          </p:cNvPr>
          <p:cNvSpPr>
            <a:spLocks noGrp="1"/>
          </p:cNvSpPr>
          <p:nvPr>
            <p:ph type="dt" sz="half" idx="10"/>
          </p:nvPr>
        </p:nvSpPr>
        <p:spPr/>
        <p:txBody>
          <a:bodyPr/>
          <a:lstStyle/>
          <a:p>
            <a:fld id="{A683BD9A-449D-4242-A758-F677E087532C}" type="datetimeFigureOut">
              <a:rPr lang="en-CA" smtClean="0"/>
              <a:t>2025-08-27</a:t>
            </a:fld>
            <a:endParaRPr lang="en-CA"/>
          </a:p>
        </p:txBody>
      </p:sp>
      <p:sp>
        <p:nvSpPr>
          <p:cNvPr id="5" name="Footer Placeholder 4">
            <a:extLst>
              <a:ext uri="{FF2B5EF4-FFF2-40B4-BE49-F238E27FC236}">
                <a16:creationId xmlns:a16="http://schemas.microsoft.com/office/drawing/2014/main" id="{ABC592EB-00B5-41DD-B1DC-ABC8B5BA954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2AD327A-820B-4D1E-AD0C-44B590FB8374}"/>
              </a:ext>
            </a:extLst>
          </p:cNvPr>
          <p:cNvSpPr>
            <a:spLocks noGrp="1"/>
          </p:cNvSpPr>
          <p:nvPr>
            <p:ph type="sldNum" sz="quarter" idx="12"/>
          </p:nvPr>
        </p:nvSpPr>
        <p:spPr/>
        <p:txBody>
          <a:bodyPr/>
          <a:lstStyle/>
          <a:p>
            <a:fld id="{FA75373A-90BB-42F7-A068-1AEDAC20CB8A}" type="slidenum">
              <a:rPr lang="en-CA" smtClean="0"/>
              <a:t>‹#›</a:t>
            </a:fld>
            <a:endParaRPr lang="en-CA"/>
          </a:p>
        </p:txBody>
      </p:sp>
    </p:spTree>
    <p:extLst>
      <p:ext uri="{BB962C8B-B14F-4D97-AF65-F5344CB8AC3E}">
        <p14:creationId xmlns:p14="http://schemas.microsoft.com/office/powerpoint/2010/main" val="3075283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15467-F06D-413B-84D2-0C6B09CF398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2C63426-44B3-43F7-A336-A3B2EC06AC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F45AABA-A69B-4893-9BB6-4EAFED643293}"/>
              </a:ext>
            </a:extLst>
          </p:cNvPr>
          <p:cNvSpPr>
            <a:spLocks noGrp="1"/>
          </p:cNvSpPr>
          <p:nvPr>
            <p:ph type="dt" sz="half" idx="10"/>
          </p:nvPr>
        </p:nvSpPr>
        <p:spPr/>
        <p:txBody>
          <a:bodyPr/>
          <a:lstStyle/>
          <a:p>
            <a:fld id="{A683BD9A-449D-4242-A758-F677E087532C}" type="datetimeFigureOut">
              <a:rPr lang="en-CA" smtClean="0"/>
              <a:t>2025-08-27</a:t>
            </a:fld>
            <a:endParaRPr lang="en-CA"/>
          </a:p>
        </p:txBody>
      </p:sp>
      <p:sp>
        <p:nvSpPr>
          <p:cNvPr id="5" name="Footer Placeholder 4">
            <a:extLst>
              <a:ext uri="{FF2B5EF4-FFF2-40B4-BE49-F238E27FC236}">
                <a16:creationId xmlns:a16="http://schemas.microsoft.com/office/drawing/2014/main" id="{F28AAF8F-CE55-44AC-8A55-613EE711C8A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89668A7-00E2-446C-8465-9C1F2EF9BA8E}"/>
              </a:ext>
            </a:extLst>
          </p:cNvPr>
          <p:cNvSpPr>
            <a:spLocks noGrp="1"/>
          </p:cNvSpPr>
          <p:nvPr>
            <p:ph type="sldNum" sz="quarter" idx="12"/>
          </p:nvPr>
        </p:nvSpPr>
        <p:spPr/>
        <p:txBody>
          <a:bodyPr/>
          <a:lstStyle/>
          <a:p>
            <a:fld id="{FA75373A-90BB-42F7-A068-1AEDAC20CB8A}" type="slidenum">
              <a:rPr lang="en-CA" smtClean="0"/>
              <a:t>‹#›</a:t>
            </a:fld>
            <a:endParaRPr lang="en-CA"/>
          </a:p>
        </p:txBody>
      </p:sp>
    </p:spTree>
    <p:extLst>
      <p:ext uri="{BB962C8B-B14F-4D97-AF65-F5344CB8AC3E}">
        <p14:creationId xmlns:p14="http://schemas.microsoft.com/office/powerpoint/2010/main" val="1250541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02B01-DBAD-4D1B-A436-6E5F42DC37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3CA8BCC-A7F6-4A8C-A4D6-80ADAF3615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CBB0EF-7486-493B-82EB-24A19456828A}"/>
              </a:ext>
            </a:extLst>
          </p:cNvPr>
          <p:cNvSpPr>
            <a:spLocks noGrp="1"/>
          </p:cNvSpPr>
          <p:nvPr>
            <p:ph type="dt" sz="half" idx="10"/>
          </p:nvPr>
        </p:nvSpPr>
        <p:spPr/>
        <p:txBody>
          <a:bodyPr/>
          <a:lstStyle/>
          <a:p>
            <a:fld id="{A683BD9A-449D-4242-A758-F677E087532C}" type="datetimeFigureOut">
              <a:rPr lang="en-CA" smtClean="0"/>
              <a:t>2025-08-27</a:t>
            </a:fld>
            <a:endParaRPr lang="en-CA"/>
          </a:p>
        </p:txBody>
      </p:sp>
      <p:sp>
        <p:nvSpPr>
          <p:cNvPr id="5" name="Footer Placeholder 4">
            <a:extLst>
              <a:ext uri="{FF2B5EF4-FFF2-40B4-BE49-F238E27FC236}">
                <a16:creationId xmlns:a16="http://schemas.microsoft.com/office/drawing/2014/main" id="{825CDC66-8699-4BD9-B310-6FFADB4E4E6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065477A-205D-4E10-B326-DCA5284DE922}"/>
              </a:ext>
            </a:extLst>
          </p:cNvPr>
          <p:cNvSpPr>
            <a:spLocks noGrp="1"/>
          </p:cNvSpPr>
          <p:nvPr>
            <p:ph type="sldNum" sz="quarter" idx="12"/>
          </p:nvPr>
        </p:nvSpPr>
        <p:spPr/>
        <p:txBody>
          <a:bodyPr/>
          <a:lstStyle/>
          <a:p>
            <a:fld id="{FA75373A-90BB-42F7-A068-1AEDAC20CB8A}" type="slidenum">
              <a:rPr lang="en-CA" smtClean="0"/>
              <a:t>‹#›</a:t>
            </a:fld>
            <a:endParaRPr lang="en-CA"/>
          </a:p>
        </p:txBody>
      </p:sp>
    </p:spTree>
    <p:extLst>
      <p:ext uri="{BB962C8B-B14F-4D97-AF65-F5344CB8AC3E}">
        <p14:creationId xmlns:p14="http://schemas.microsoft.com/office/powerpoint/2010/main" val="1105275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A63D-D361-4E97-8B11-58893645FA8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B9DEF3A-4033-4C66-87E8-D737488E77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F0AA264-A1A2-4081-9B21-4947B15F0D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F24384F-2053-4D84-97B5-D357A7194FA8}"/>
              </a:ext>
            </a:extLst>
          </p:cNvPr>
          <p:cNvSpPr>
            <a:spLocks noGrp="1"/>
          </p:cNvSpPr>
          <p:nvPr>
            <p:ph type="dt" sz="half" idx="10"/>
          </p:nvPr>
        </p:nvSpPr>
        <p:spPr/>
        <p:txBody>
          <a:bodyPr/>
          <a:lstStyle/>
          <a:p>
            <a:fld id="{A683BD9A-449D-4242-A758-F677E087532C}" type="datetimeFigureOut">
              <a:rPr lang="en-CA" smtClean="0"/>
              <a:t>2025-08-27</a:t>
            </a:fld>
            <a:endParaRPr lang="en-CA"/>
          </a:p>
        </p:txBody>
      </p:sp>
      <p:sp>
        <p:nvSpPr>
          <p:cNvPr id="6" name="Footer Placeholder 5">
            <a:extLst>
              <a:ext uri="{FF2B5EF4-FFF2-40B4-BE49-F238E27FC236}">
                <a16:creationId xmlns:a16="http://schemas.microsoft.com/office/drawing/2014/main" id="{B55CEB16-75FE-48BC-887F-42E66B9D7D6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25737D1-5010-47BF-881E-096BE0999365}"/>
              </a:ext>
            </a:extLst>
          </p:cNvPr>
          <p:cNvSpPr>
            <a:spLocks noGrp="1"/>
          </p:cNvSpPr>
          <p:nvPr>
            <p:ph type="sldNum" sz="quarter" idx="12"/>
          </p:nvPr>
        </p:nvSpPr>
        <p:spPr/>
        <p:txBody>
          <a:bodyPr/>
          <a:lstStyle/>
          <a:p>
            <a:fld id="{FA75373A-90BB-42F7-A068-1AEDAC20CB8A}" type="slidenum">
              <a:rPr lang="en-CA" smtClean="0"/>
              <a:t>‹#›</a:t>
            </a:fld>
            <a:endParaRPr lang="en-CA"/>
          </a:p>
        </p:txBody>
      </p:sp>
    </p:spTree>
    <p:extLst>
      <p:ext uri="{BB962C8B-B14F-4D97-AF65-F5344CB8AC3E}">
        <p14:creationId xmlns:p14="http://schemas.microsoft.com/office/powerpoint/2010/main" val="182091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1222A-8CB6-4B0C-9ECC-10F06C33F95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5BE464A-D491-4525-91BF-C8D9796FD1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3BB93E-DEDB-47DA-A593-B13FB244C0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BD03CCD-F291-4FAD-861D-F7DD1779B5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42653C-908B-4D71-8EEB-6D62A9DF0F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F462DBC0-EB85-4137-8D61-87F1D5B9BA1C}"/>
              </a:ext>
            </a:extLst>
          </p:cNvPr>
          <p:cNvSpPr>
            <a:spLocks noGrp="1"/>
          </p:cNvSpPr>
          <p:nvPr>
            <p:ph type="dt" sz="half" idx="10"/>
          </p:nvPr>
        </p:nvSpPr>
        <p:spPr/>
        <p:txBody>
          <a:bodyPr/>
          <a:lstStyle/>
          <a:p>
            <a:fld id="{A683BD9A-449D-4242-A758-F677E087532C}" type="datetimeFigureOut">
              <a:rPr lang="en-CA" smtClean="0"/>
              <a:t>2025-08-27</a:t>
            </a:fld>
            <a:endParaRPr lang="en-CA"/>
          </a:p>
        </p:txBody>
      </p:sp>
      <p:sp>
        <p:nvSpPr>
          <p:cNvPr id="8" name="Footer Placeholder 7">
            <a:extLst>
              <a:ext uri="{FF2B5EF4-FFF2-40B4-BE49-F238E27FC236}">
                <a16:creationId xmlns:a16="http://schemas.microsoft.com/office/drawing/2014/main" id="{BE267CCD-3543-40A8-9A0E-281CF69692A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EEB5EDE-A5D8-46B1-95E9-207D3A3EE946}"/>
              </a:ext>
            </a:extLst>
          </p:cNvPr>
          <p:cNvSpPr>
            <a:spLocks noGrp="1"/>
          </p:cNvSpPr>
          <p:nvPr>
            <p:ph type="sldNum" sz="quarter" idx="12"/>
          </p:nvPr>
        </p:nvSpPr>
        <p:spPr/>
        <p:txBody>
          <a:bodyPr/>
          <a:lstStyle/>
          <a:p>
            <a:fld id="{FA75373A-90BB-42F7-A068-1AEDAC20CB8A}" type="slidenum">
              <a:rPr lang="en-CA" smtClean="0"/>
              <a:t>‹#›</a:t>
            </a:fld>
            <a:endParaRPr lang="en-CA"/>
          </a:p>
        </p:txBody>
      </p:sp>
    </p:spTree>
    <p:extLst>
      <p:ext uri="{BB962C8B-B14F-4D97-AF65-F5344CB8AC3E}">
        <p14:creationId xmlns:p14="http://schemas.microsoft.com/office/powerpoint/2010/main" val="3586867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A20A5-E3EA-4050-A8CD-7E7BE1C24F4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C2DE141-B5B7-451D-BA78-64DAD916DF48}"/>
              </a:ext>
            </a:extLst>
          </p:cNvPr>
          <p:cNvSpPr>
            <a:spLocks noGrp="1"/>
          </p:cNvSpPr>
          <p:nvPr>
            <p:ph type="dt" sz="half" idx="10"/>
          </p:nvPr>
        </p:nvSpPr>
        <p:spPr/>
        <p:txBody>
          <a:bodyPr/>
          <a:lstStyle/>
          <a:p>
            <a:fld id="{A683BD9A-449D-4242-A758-F677E087532C}" type="datetimeFigureOut">
              <a:rPr lang="en-CA" smtClean="0"/>
              <a:t>2025-08-27</a:t>
            </a:fld>
            <a:endParaRPr lang="en-CA"/>
          </a:p>
        </p:txBody>
      </p:sp>
      <p:sp>
        <p:nvSpPr>
          <p:cNvPr id="4" name="Footer Placeholder 3">
            <a:extLst>
              <a:ext uri="{FF2B5EF4-FFF2-40B4-BE49-F238E27FC236}">
                <a16:creationId xmlns:a16="http://schemas.microsoft.com/office/drawing/2014/main" id="{760150D8-C2A8-4074-8F6A-0781F0EC0AD2}"/>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1A26BFD-9C36-42A0-AD2B-8F62C73CFD60}"/>
              </a:ext>
            </a:extLst>
          </p:cNvPr>
          <p:cNvSpPr>
            <a:spLocks noGrp="1"/>
          </p:cNvSpPr>
          <p:nvPr>
            <p:ph type="sldNum" sz="quarter" idx="12"/>
          </p:nvPr>
        </p:nvSpPr>
        <p:spPr/>
        <p:txBody>
          <a:bodyPr/>
          <a:lstStyle/>
          <a:p>
            <a:fld id="{FA75373A-90BB-42F7-A068-1AEDAC20CB8A}" type="slidenum">
              <a:rPr lang="en-CA" smtClean="0"/>
              <a:t>‹#›</a:t>
            </a:fld>
            <a:endParaRPr lang="en-CA"/>
          </a:p>
        </p:txBody>
      </p:sp>
    </p:spTree>
    <p:extLst>
      <p:ext uri="{BB962C8B-B14F-4D97-AF65-F5344CB8AC3E}">
        <p14:creationId xmlns:p14="http://schemas.microsoft.com/office/powerpoint/2010/main" val="1420061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FF9EAB-803C-447A-AFF8-5400140F2C0B}"/>
              </a:ext>
            </a:extLst>
          </p:cNvPr>
          <p:cNvSpPr>
            <a:spLocks noGrp="1"/>
          </p:cNvSpPr>
          <p:nvPr>
            <p:ph type="dt" sz="half" idx="10"/>
          </p:nvPr>
        </p:nvSpPr>
        <p:spPr/>
        <p:txBody>
          <a:bodyPr/>
          <a:lstStyle/>
          <a:p>
            <a:fld id="{A683BD9A-449D-4242-A758-F677E087532C}" type="datetimeFigureOut">
              <a:rPr lang="en-CA" smtClean="0"/>
              <a:t>2025-08-27</a:t>
            </a:fld>
            <a:endParaRPr lang="en-CA"/>
          </a:p>
        </p:txBody>
      </p:sp>
      <p:sp>
        <p:nvSpPr>
          <p:cNvPr id="3" name="Footer Placeholder 2">
            <a:extLst>
              <a:ext uri="{FF2B5EF4-FFF2-40B4-BE49-F238E27FC236}">
                <a16:creationId xmlns:a16="http://schemas.microsoft.com/office/drawing/2014/main" id="{314603DA-23F0-4564-8D6D-F9C17677B058}"/>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817D0ADF-B407-4B6B-9053-D151622FCF16}"/>
              </a:ext>
            </a:extLst>
          </p:cNvPr>
          <p:cNvSpPr>
            <a:spLocks noGrp="1"/>
          </p:cNvSpPr>
          <p:nvPr>
            <p:ph type="sldNum" sz="quarter" idx="12"/>
          </p:nvPr>
        </p:nvSpPr>
        <p:spPr/>
        <p:txBody>
          <a:bodyPr/>
          <a:lstStyle/>
          <a:p>
            <a:fld id="{FA75373A-90BB-42F7-A068-1AEDAC20CB8A}" type="slidenum">
              <a:rPr lang="en-CA" smtClean="0"/>
              <a:t>‹#›</a:t>
            </a:fld>
            <a:endParaRPr lang="en-CA"/>
          </a:p>
        </p:txBody>
      </p:sp>
    </p:spTree>
    <p:extLst>
      <p:ext uri="{BB962C8B-B14F-4D97-AF65-F5344CB8AC3E}">
        <p14:creationId xmlns:p14="http://schemas.microsoft.com/office/powerpoint/2010/main" val="387219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C479B-800F-432F-A58C-4510E20833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F416D66-BB74-498B-984C-03F4E0DB20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C0F1E77C-87BA-4586-B5BD-79F2E16BD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6BA80F-47BC-4B55-A864-A35EDB24BF7D}"/>
              </a:ext>
            </a:extLst>
          </p:cNvPr>
          <p:cNvSpPr>
            <a:spLocks noGrp="1"/>
          </p:cNvSpPr>
          <p:nvPr>
            <p:ph type="dt" sz="half" idx="10"/>
          </p:nvPr>
        </p:nvSpPr>
        <p:spPr/>
        <p:txBody>
          <a:bodyPr/>
          <a:lstStyle/>
          <a:p>
            <a:fld id="{A683BD9A-449D-4242-A758-F677E087532C}" type="datetimeFigureOut">
              <a:rPr lang="en-CA" smtClean="0"/>
              <a:t>2025-08-27</a:t>
            </a:fld>
            <a:endParaRPr lang="en-CA"/>
          </a:p>
        </p:txBody>
      </p:sp>
      <p:sp>
        <p:nvSpPr>
          <p:cNvPr id="6" name="Footer Placeholder 5">
            <a:extLst>
              <a:ext uri="{FF2B5EF4-FFF2-40B4-BE49-F238E27FC236}">
                <a16:creationId xmlns:a16="http://schemas.microsoft.com/office/drawing/2014/main" id="{A9BB7109-C32D-46A9-9396-989E5874D98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F5D3772-3372-44A8-A4A5-1D80BACA6ED4}"/>
              </a:ext>
            </a:extLst>
          </p:cNvPr>
          <p:cNvSpPr>
            <a:spLocks noGrp="1"/>
          </p:cNvSpPr>
          <p:nvPr>
            <p:ph type="sldNum" sz="quarter" idx="12"/>
          </p:nvPr>
        </p:nvSpPr>
        <p:spPr/>
        <p:txBody>
          <a:bodyPr/>
          <a:lstStyle/>
          <a:p>
            <a:fld id="{FA75373A-90BB-42F7-A068-1AEDAC20CB8A}" type="slidenum">
              <a:rPr lang="en-CA" smtClean="0"/>
              <a:t>‹#›</a:t>
            </a:fld>
            <a:endParaRPr lang="en-CA"/>
          </a:p>
        </p:txBody>
      </p:sp>
    </p:spTree>
    <p:extLst>
      <p:ext uri="{BB962C8B-B14F-4D97-AF65-F5344CB8AC3E}">
        <p14:creationId xmlns:p14="http://schemas.microsoft.com/office/powerpoint/2010/main" val="3332888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F7BF-5876-4BEB-B04D-6DADEF4626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7C992DA-8234-4FD6-B496-FD60658B47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82A58DA2-FDA1-4427-814A-448F7CF40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012F3C-7A27-4623-B532-36E46783F0B8}"/>
              </a:ext>
            </a:extLst>
          </p:cNvPr>
          <p:cNvSpPr>
            <a:spLocks noGrp="1"/>
          </p:cNvSpPr>
          <p:nvPr>
            <p:ph type="dt" sz="half" idx="10"/>
          </p:nvPr>
        </p:nvSpPr>
        <p:spPr/>
        <p:txBody>
          <a:bodyPr/>
          <a:lstStyle/>
          <a:p>
            <a:fld id="{A683BD9A-449D-4242-A758-F677E087532C}" type="datetimeFigureOut">
              <a:rPr lang="en-CA" smtClean="0"/>
              <a:t>2025-08-27</a:t>
            </a:fld>
            <a:endParaRPr lang="en-CA"/>
          </a:p>
        </p:txBody>
      </p:sp>
      <p:sp>
        <p:nvSpPr>
          <p:cNvPr id="6" name="Footer Placeholder 5">
            <a:extLst>
              <a:ext uri="{FF2B5EF4-FFF2-40B4-BE49-F238E27FC236}">
                <a16:creationId xmlns:a16="http://schemas.microsoft.com/office/drawing/2014/main" id="{B28169A5-DF3F-4D7B-8574-ABEDB28D362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66EC167-926C-4284-A29A-F5250CACBFE3}"/>
              </a:ext>
            </a:extLst>
          </p:cNvPr>
          <p:cNvSpPr>
            <a:spLocks noGrp="1"/>
          </p:cNvSpPr>
          <p:nvPr>
            <p:ph type="sldNum" sz="quarter" idx="12"/>
          </p:nvPr>
        </p:nvSpPr>
        <p:spPr/>
        <p:txBody>
          <a:bodyPr/>
          <a:lstStyle/>
          <a:p>
            <a:fld id="{FA75373A-90BB-42F7-A068-1AEDAC20CB8A}" type="slidenum">
              <a:rPr lang="en-CA" smtClean="0"/>
              <a:t>‹#›</a:t>
            </a:fld>
            <a:endParaRPr lang="en-CA"/>
          </a:p>
        </p:txBody>
      </p:sp>
    </p:spTree>
    <p:extLst>
      <p:ext uri="{BB962C8B-B14F-4D97-AF65-F5344CB8AC3E}">
        <p14:creationId xmlns:p14="http://schemas.microsoft.com/office/powerpoint/2010/main" val="148544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0F4F22-53EF-4478-88FF-10F8C1495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AB627D0-B628-479C-AF06-FDEC821C84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56867DE-96F9-4F19-A6F8-017898D3C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3BD9A-449D-4242-A758-F677E087532C}" type="datetimeFigureOut">
              <a:rPr lang="en-CA" smtClean="0"/>
              <a:t>2025-08-27</a:t>
            </a:fld>
            <a:endParaRPr lang="en-CA"/>
          </a:p>
        </p:txBody>
      </p:sp>
      <p:sp>
        <p:nvSpPr>
          <p:cNvPr id="5" name="Footer Placeholder 4">
            <a:extLst>
              <a:ext uri="{FF2B5EF4-FFF2-40B4-BE49-F238E27FC236}">
                <a16:creationId xmlns:a16="http://schemas.microsoft.com/office/drawing/2014/main" id="{4143DB3D-758C-470B-999D-9E9B49463A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38B99CD9-9D29-4BAA-819E-7E9FAD2634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75373A-90BB-42F7-A068-1AEDAC20CB8A}" type="slidenum">
              <a:rPr lang="en-CA" smtClean="0"/>
              <a:t>‹#›</a:t>
            </a:fld>
            <a:endParaRPr lang="en-CA"/>
          </a:p>
        </p:txBody>
      </p:sp>
    </p:spTree>
    <p:extLst>
      <p:ext uri="{BB962C8B-B14F-4D97-AF65-F5344CB8AC3E}">
        <p14:creationId xmlns:p14="http://schemas.microsoft.com/office/powerpoint/2010/main" val="1028687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04"/>
          <a:stretch/>
        </p:blipFill>
        <p:spPr>
          <a:xfrm>
            <a:off x="-73094" y="-50231"/>
            <a:ext cx="12281137" cy="6920932"/>
          </a:xfrm>
          <a:prstGeom prst="rect">
            <a:avLst/>
          </a:prstGeom>
        </p:spPr>
      </p:pic>
      <p:sp>
        <p:nvSpPr>
          <p:cNvPr id="22" name="Rectangle 21"/>
          <p:cNvSpPr/>
          <p:nvPr/>
        </p:nvSpPr>
        <p:spPr>
          <a:xfrm>
            <a:off x="-73095" y="2635663"/>
            <a:ext cx="12338189" cy="3108541"/>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TextBox 16"/>
          <p:cNvSpPr txBox="1"/>
          <p:nvPr/>
        </p:nvSpPr>
        <p:spPr>
          <a:xfrm>
            <a:off x="368269" y="3609713"/>
            <a:ext cx="11459503" cy="3056221"/>
          </a:xfrm>
          <a:prstGeom prst="rect">
            <a:avLst/>
          </a:prstGeom>
          <a:noFill/>
        </p:spPr>
        <p:txBody>
          <a:bodyPr wrap="square" rtlCol="0">
            <a:spAutoFit/>
          </a:bodyPr>
          <a:lstStyle/>
          <a:p>
            <a:pPr>
              <a:lnSpc>
                <a:spcPts val="8000"/>
              </a:lnSpc>
            </a:pPr>
            <a:r>
              <a:rPr lang="et" sz="8800" dirty="0">
                <a:solidFill>
                  <a:srgbClr val="0070C0"/>
                </a:solidFill>
                <a:latin typeface="Arial" panose="020B0604020202020204" pitchFamily="34" charset="0"/>
                <a:cs typeface="Arial" panose="020B0604020202020204" pitchFamily="34" charset="0"/>
              </a:rPr>
              <a:t>PIIBLILINE</a:t>
            </a:r>
          </a:p>
          <a:p>
            <a:pPr>
              <a:lnSpc>
                <a:spcPts val="8000"/>
              </a:lnSpc>
            </a:pPr>
            <a:r>
              <a:rPr lang="et" sz="8800" dirty="0">
                <a:solidFill>
                  <a:srgbClr val="0070C0"/>
                </a:solidFill>
                <a:latin typeface="Arial" panose="020B0604020202020204" pitchFamily="34" charset="0"/>
                <a:cs typeface="Arial" panose="020B0604020202020204" pitchFamily="34" charset="0"/>
              </a:rPr>
              <a:t>JUHTKONNA</a:t>
            </a:r>
          </a:p>
          <a:p>
            <a:pPr>
              <a:lnSpc>
                <a:spcPts val="8000"/>
              </a:lnSpc>
            </a:pPr>
            <a:endParaRPr lang="en-US" sz="4267" dirty="0">
              <a:solidFill>
                <a:srgbClr val="0070C0"/>
              </a:solidFill>
              <a:latin typeface="Source Sans Pro" panose="020B0503030403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3825FAC-040E-0541-9B81-0F7181815597}"/>
              </a:ext>
            </a:extLst>
          </p:cNvPr>
          <p:cNvSpPr txBox="1"/>
          <p:nvPr/>
        </p:nvSpPr>
        <p:spPr>
          <a:xfrm>
            <a:off x="364230" y="5938555"/>
            <a:ext cx="11900865" cy="748988"/>
          </a:xfrm>
          <a:prstGeom prst="rect">
            <a:avLst/>
          </a:prstGeom>
          <a:noFill/>
        </p:spPr>
        <p:txBody>
          <a:bodyPr wrap="square" rtlCol="0">
            <a:spAutoFit/>
          </a:bodyPr>
          <a:lstStyle/>
          <a:p>
            <a:r>
              <a:rPr lang="et" sz="4267" dirty="0">
                <a:solidFill>
                  <a:schemeClr val="bg1"/>
                </a:solidFill>
                <a:latin typeface="Source Sans Pro" panose="020B0503030403020204" pitchFamily="34" charset="0"/>
              </a:rPr>
              <a:t>Jumala kuningriigi edendamine</a:t>
            </a: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1602" y="2160854"/>
            <a:ext cx="1461661" cy="1686533"/>
          </a:xfrm>
          <a:prstGeom prst="rect">
            <a:avLst/>
          </a:prstGeom>
        </p:spPr>
      </p:pic>
    </p:spTree>
    <p:extLst>
      <p:ext uri="{BB962C8B-B14F-4D97-AF65-F5344CB8AC3E}">
        <p14:creationId xmlns:p14="http://schemas.microsoft.com/office/powerpoint/2010/main" val="1160852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63917" y="-16043"/>
            <a:ext cx="6128084" cy="6874043"/>
          </a:xfrm>
          <a:prstGeom prst="rect">
            <a:avLst/>
          </a:prstGeom>
        </p:spPr>
      </p:pic>
      <p:sp>
        <p:nvSpPr>
          <p:cNvPr id="3" name="TextBox 2"/>
          <p:cNvSpPr txBox="1"/>
          <p:nvPr/>
        </p:nvSpPr>
        <p:spPr>
          <a:xfrm>
            <a:off x="1925983" y="-3003826"/>
            <a:ext cx="706783" cy="461665"/>
          </a:xfrm>
          <a:prstGeom prst="rect">
            <a:avLst/>
          </a:prstGeom>
          <a:noFill/>
        </p:spPr>
        <p:txBody>
          <a:bodyPr wrap="square" rtlCol="0">
            <a:spAutoFit/>
          </a:bodyPr>
          <a:lstStyle/>
          <a:p>
            <a:endParaRPr lang="en-US" sz="2400" dirty="0"/>
          </a:p>
        </p:txBody>
      </p:sp>
      <p:sp>
        <p:nvSpPr>
          <p:cNvPr id="8" name="TextBox 7"/>
          <p:cNvSpPr txBox="1"/>
          <p:nvPr/>
        </p:nvSpPr>
        <p:spPr>
          <a:xfrm>
            <a:off x="177995" y="337518"/>
            <a:ext cx="6028595" cy="1898084"/>
          </a:xfrm>
          <a:prstGeom prst="rect">
            <a:avLst/>
          </a:prstGeom>
          <a:noFill/>
        </p:spPr>
        <p:txBody>
          <a:bodyPr wrap="square" rtlCol="0">
            <a:spAutoFit/>
          </a:bodyPr>
          <a:lstStyle/>
          <a:p>
            <a:r>
              <a:rPr lang="et" sz="5867" dirty="0">
                <a:latin typeface="Arial" panose="020B0604020202020204" pitchFamily="34" charset="0"/>
                <a:cs typeface="Arial" panose="020B0604020202020204" pitchFamily="34" charset="0"/>
              </a:rPr>
              <a:t>PÄRIT JUMALALT</a:t>
            </a:r>
            <a:endParaRPr lang="en-US" sz="5867" dirty="0">
              <a:latin typeface="Arial" panose="020B0604020202020204" pitchFamily="34" charset="0"/>
              <a:cs typeface="Arial" panose="020B0604020202020204" pitchFamily="34" charset="0"/>
            </a:endParaRPr>
          </a:p>
        </p:txBody>
      </p:sp>
      <p:sp>
        <p:nvSpPr>
          <p:cNvPr id="9" name="Rectangle 8"/>
          <p:cNvSpPr/>
          <p:nvPr/>
        </p:nvSpPr>
        <p:spPr>
          <a:xfrm>
            <a:off x="274575" y="2406984"/>
            <a:ext cx="5500583" cy="4113498"/>
          </a:xfrm>
          <a:prstGeom prst="rect">
            <a:avLst/>
          </a:prstGeom>
        </p:spPr>
        <p:txBody>
          <a:bodyPr wrap="square">
            <a:spAutoFit/>
          </a:bodyPr>
          <a:lstStyle/>
          <a:p>
            <a:r>
              <a:rPr lang="et" sz="3733" dirty="0">
                <a:ea typeface="Source Sans Pro" panose="020B0503030403020204" pitchFamily="34" charset="0"/>
                <a:cs typeface="Arial" panose="020B0604020202020204" pitchFamily="34" charset="0"/>
              </a:rPr>
              <a:t>Kui Issand nägi, et ta oli läinud vaatama, siis Jumal hüüdis teda põõsa seest: „Mooses, Mooses!” Ja Mooses vastas: „Siin ma olen!” </a:t>
            </a:r>
            <a:br>
              <a:rPr lang="en-US" sz="3733" dirty="0">
                <a:ea typeface="Source Sans Pro" panose="020B0503030403020204" pitchFamily="34" charset="0"/>
                <a:cs typeface="Arial" panose="020B0604020202020204" pitchFamily="34" charset="0"/>
              </a:rPr>
            </a:br>
            <a:r>
              <a:rPr lang="et" sz="3733" dirty="0">
                <a:ea typeface="Source Sans Pro" panose="020B0503030403020204" pitchFamily="34" charset="0"/>
                <a:cs typeface="Arial" panose="020B0604020202020204" pitchFamily="34" charset="0"/>
              </a:rPr>
              <a:t>2. Moosese 3:4</a:t>
            </a:r>
          </a:p>
        </p:txBody>
      </p:sp>
    </p:spTree>
    <p:extLst>
      <p:ext uri="{BB962C8B-B14F-4D97-AF65-F5344CB8AC3E}">
        <p14:creationId xmlns:p14="http://schemas.microsoft.com/office/powerpoint/2010/main" val="4070965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17894" y="735810"/>
            <a:ext cx="4716380" cy="1898084"/>
          </a:xfrm>
          <a:prstGeom prst="rect">
            <a:avLst/>
          </a:prstGeom>
          <a:noFill/>
        </p:spPr>
        <p:txBody>
          <a:bodyPr wrap="square" rtlCol="0">
            <a:spAutoFit/>
          </a:bodyPr>
          <a:lstStyle/>
          <a:p>
            <a:r>
              <a:rPr lang="et" sz="5867" dirty="0">
                <a:latin typeface="Arial" panose="020B0604020202020204" pitchFamily="34" charset="0"/>
                <a:cs typeface="Arial" panose="020B0604020202020204" pitchFamily="34" charset="0"/>
              </a:rPr>
              <a:t>Jumalalt saadud </a:t>
            </a:r>
            <a:endParaRPr lang="en-US" sz="5867" dirty="0">
              <a:latin typeface="Arial" panose="020B0604020202020204" pitchFamily="34" charset="0"/>
              <a:cs typeface="Arial" panose="020B0604020202020204" pitchFamily="34" charset="0"/>
            </a:endParaRPr>
          </a:p>
        </p:txBody>
      </p:sp>
      <p:sp>
        <p:nvSpPr>
          <p:cNvPr id="5" name="Rectangle 4"/>
          <p:cNvSpPr/>
          <p:nvPr/>
        </p:nvSpPr>
        <p:spPr>
          <a:xfrm>
            <a:off x="6817894" y="2526845"/>
            <a:ext cx="4716380" cy="4113498"/>
          </a:xfrm>
          <a:prstGeom prst="rect">
            <a:avLst/>
          </a:prstGeom>
        </p:spPr>
        <p:txBody>
          <a:bodyPr wrap="square">
            <a:spAutoFit/>
          </a:bodyPr>
          <a:lstStyle/>
          <a:p>
            <a:r>
              <a:rPr lang="et" sz="3733" dirty="0">
                <a:ea typeface="Source Sans Pro" panose="020B0503030403020204" pitchFamily="34" charset="0"/>
              </a:rPr>
              <a:t>Mooses võttis oma naise ja pojad, pani nad tagasi eesli selga ja hakkas Egiptuse poole tagasi minema. Ja ta võttis Jumala kepi kätte.</a:t>
            </a:r>
          </a:p>
          <a:p>
            <a:r>
              <a:rPr lang="et" sz="3733" dirty="0">
                <a:ea typeface="Source Sans Pro" panose="020B0503030403020204" pitchFamily="34" charset="0"/>
              </a:rPr>
              <a:t>2. Moosese 4:20</a:t>
            </a:r>
          </a:p>
        </p:txBody>
      </p:sp>
      <p:sp>
        <p:nvSpPr>
          <p:cNvPr id="7" name="Rectangle 6"/>
          <p:cNvSpPr/>
          <p:nvPr/>
        </p:nvSpPr>
        <p:spPr>
          <a:xfrm>
            <a:off x="1" y="0"/>
            <a:ext cx="6128084"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E88659"/>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 y="0"/>
            <a:ext cx="6128083" cy="6858000"/>
          </a:xfrm>
          <a:prstGeom prst="rect">
            <a:avLst/>
          </a:prstGeom>
        </p:spPr>
      </p:pic>
    </p:spTree>
    <p:extLst>
      <p:ext uri="{BB962C8B-B14F-4D97-AF65-F5344CB8AC3E}">
        <p14:creationId xmlns:p14="http://schemas.microsoft.com/office/powerpoint/2010/main" val="4146121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64"/>
          <a:stretch/>
        </p:blipFill>
        <p:spPr>
          <a:xfrm>
            <a:off x="-107951" y="0"/>
            <a:ext cx="12333436" cy="6994357"/>
          </a:xfrm>
          <a:prstGeom prst="rect">
            <a:avLst/>
          </a:prstGeom>
        </p:spPr>
      </p:pic>
      <p:sp>
        <p:nvSpPr>
          <p:cNvPr id="7" name="Rectangle 6"/>
          <p:cNvSpPr/>
          <p:nvPr/>
        </p:nvSpPr>
        <p:spPr>
          <a:xfrm>
            <a:off x="1117600" y="962461"/>
            <a:ext cx="10058400" cy="5080000"/>
          </a:xfrm>
          <a:prstGeom prst="rect">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p:cNvSpPr/>
          <p:nvPr/>
        </p:nvSpPr>
        <p:spPr>
          <a:xfrm>
            <a:off x="1117601" y="3405681"/>
            <a:ext cx="10058399" cy="2625120"/>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p:cNvSpPr txBox="1"/>
          <p:nvPr/>
        </p:nvSpPr>
        <p:spPr>
          <a:xfrm>
            <a:off x="800102" y="1325113"/>
            <a:ext cx="10375897" cy="2049535"/>
          </a:xfrm>
          <a:prstGeom prst="rect">
            <a:avLst/>
          </a:prstGeom>
          <a:noFill/>
        </p:spPr>
        <p:txBody>
          <a:bodyPr wrap="square" rtlCol="0">
            <a:spAutoFit/>
          </a:bodyPr>
          <a:lstStyle/>
          <a:p>
            <a:pPr algn="ctr">
              <a:lnSpc>
                <a:spcPct val="90000"/>
              </a:lnSpc>
            </a:pPr>
            <a:r>
              <a:rPr lang="et" sz="7066" dirty="0">
                <a:solidFill>
                  <a:srgbClr val="3B3838"/>
                </a:solidFill>
                <a:latin typeface="Arial" panose="020B0604020202020204" pitchFamily="34" charset="0"/>
                <a:ea typeface="+mj-ea"/>
                <a:cs typeface="Arial" panose="020B0604020202020204" pitchFamily="34" charset="0"/>
              </a:rPr>
              <a:t>PEEGELDAB JUMALA ISELOOMU</a:t>
            </a:r>
            <a:endParaRPr lang="en-US" sz="7066" dirty="0">
              <a:solidFill>
                <a:srgbClr val="3B3838"/>
              </a:solidFill>
              <a:latin typeface="Arial" panose="020B0604020202020204" pitchFamily="34" charset="0"/>
              <a:ea typeface="+mj-ea"/>
              <a:cs typeface="Arial" panose="020B0604020202020204" pitchFamily="34" charset="0"/>
            </a:endParaRPr>
          </a:p>
        </p:txBody>
      </p:sp>
      <p:sp>
        <p:nvSpPr>
          <p:cNvPr id="5" name="Rectangle 4"/>
          <p:cNvSpPr/>
          <p:nvPr/>
        </p:nvSpPr>
        <p:spPr>
          <a:xfrm>
            <a:off x="1783883" y="3609626"/>
            <a:ext cx="9207965" cy="1815690"/>
          </a:xfrm>
          <a:prstGeom prst="rect">
            <a:avLst/>
          </a:prstGeom>
        </p:spPr>
        <p:txBody>
          <a:bodyPr wrap="square">
            <a:spAutoFit/>
          </a:bodyPr>
          <a:lstStyle/>
          <a:p>
            <a:pPr algn="r"/>
            <a:r>
              <a:rPr lang="et" sz="3733" dirty="0">
                <a:solidFill>
                  <a:schemeClr val="bg2">
                    <a:lumMod val="25000"/>
                  </a:schemeClr>
                </a:solidFill>
                <a:latin typeface="Arial" panose="020B0604020202020204" pitchFamily="34" charset="0"/>
                <a:ea typeface="Source Sans Pro" panose="020B0503030403020204" pitchFamily="34" charset="0"/>
                <a:cs typeface="Arial" panose="020B0604020202020204" pitchFamily="34" charset="0"/>
              </a:rPr>
              <a:t>Mooses oli aga väga alandlik mees, alandlikum kõigist teistest maa peal. 4. Moosese 12:3</a:t>
            </a:r>
          </a:p>
        </p:txBody>
      </p:sp>
    </p:spTree>
    <p:extLst>
      <p:ext uri="{BB962C8B-B14F-4D97-AF65-F5344CB8AC3E}">
        <p14:creationId xmlns:p14="http://schemas.microsoft.com/office/powerpoint/2010/main" val="2096383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477" y="0"/>
            <a:ext cx="12237477" cy="151057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E88659"/>
              </a:solidFill>
            </a:endParaRPr>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366366" y="189064"/>
            <a:ext cx="11413791" cy="1321507"/>
          </a:xfrm>
          <a:prstGeom prst="rect">
            <a:avLst/>
          </a:prstGeom>
        </p:spPr>
        <p:txBody>
          <a:bodyPr vert="horz" lIns="121920" tIns="60960" rIns="121920" bIns="6096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t" sz="4800" b="1" dirty="0">
                <a:solidFill>
                  <a:schemeClr val="bg1"/>
                </a:solidFill>
                <a:latin typeface="Arial" panose="020B0604020202020204" pitchFamily="34" charset="0"/>
                <a:cs typeface="Arial" panose="020B0604020202020204" pitchFamily="34" charset="0"/>
              </a:rPr>
              <a:t>LOOMULIKUD JA VAIMSED JUHID</a:t>
            </a:r>
          </a:p>
        </p:txBody>
      </p:sp>
      <p:graphicFrame>
        <p:nvGraphicFramePr>
          <p:cNvPr id="3" name="Table 2"/>
          <p:cNvGraphicFramePr>
            <a:graphicFrameLocks noGrp="1"/>
          </p:cNvGraphicFramePr>
          <p:nvPr/>
        </p:nvGraphicFramePr>
        <p:xfrm>
          <a:off x="0" y="1443792"/>
          <a:ext cx="12237477" cy="5414208"/>
        </p:xfrm>
        <a:graphic>
          <a:graphicData uri="http://schemas.openxmlformats.org/drawingml/2006/table">
            <a:tbl>
              <a:tblPr firstRow="1" bandRow="1">
                <a:tableStyleId>{5C22544A-7EE6-4342-B048-85BDC9FD1C3A}</a:tableStyleId>
              </a:tblPr>
              <a:tblGrid>
                <a:gridCol w="6118739">
                  <a:extLst>
                    <a:ext uri="{9D8B030D-6E8A-4147-A177-3AD203B41FA5}">
                      <a16:colId xmlns:a16="http://schemas.microsoft.com/office/drawing/2014/main" val="20000"/>
                    </a:ext>
                  </a:extLst>
                </a:gridCol>
                <a:gridCol w="6118739">
                  <a:extLst>
                    <a:ext uri="{9D8B030D-6E8A-4147-A177-3AD203B41FA5}">
                      <a16:colId xmlns:a16="http://schemas.microsoft.com/office/drawing/2014/main" val="20001"/>
                    </a:ext>
                  </a:extLst>
                </a:gridCol>
              </a:tblGrid>
              <a:tr h="1001675">
                <a:tc>
                  <a:txBody>
                    <a:bodyPr/>
                    <a:lstStyle/>
                    <a:p>
                      <a:pPr algn="ctr"/>
                      <a:r>
                        <a:rPr lang="et" sz="3600" dirty="0">
                          <a:latin typeface="Arial" panose="020B0604020202020204" pitchFamily="34" charset="0"/>
                          <a:cs typeface="Arial" panose="020B0604020202020204" pitchFamily="34" charset="0"/>
                        </a:rPr>
                        <a:t>LOODUSLIK</a:t>
                      </a:r>
                      <a:endParaRPr lang="en-US" sz="3600" dirty="0">
                        <a:latin typeface="Arial" panose="020B0604020202020204" pitchFamily="34" charset="0"/>
                        <a:cs typeface="Arial" panose="020B0604020202020204" pitchFamily="34" charset="0"/>
                      </a:endParaRPr>
                    </a:p>
                  </a:txBody>
                  <a:tcPr marL="237437" marR="237437" marT="118719" marB="118719">
                    <a:solidFill>
                      <a:srgbClr val="0070C0"/>
                    </a:solidFill>
                  </a:tcPr>
                </a:tc>
                <a:tc>
                  <a:txBody>
                    <a:bodyPr/>
                    <a:lstStyle/>
                    <a:p>
                      <a:pPr algn="ctr"/>
                      <a:r>
                        <a:rPr lang="et" sz="3600" dirty="0">
                          <a:latin typeface="Arial" panose="020B0604020202020204" pitchFamily="34" charset="0"/>
                          <a:cs typeface="Arial" panose="020B0604020202020204" pitchFamily="34" charset="0"/>
                        </a:rPr>
                        <a:t>VAIMNE</a:t>
                      </a:r>
                      <a:endParaRPr lang="en-US" sz="3600" dirty="0">
                        <a:latin typeface="Arial" panose="020B0604020202020204" pitchFamily="34" charset="0"/>
                        <a:cs typeface="Arial" panose="020B0604020202020204" pitchFamily="34" charset="0"/>
                      </a:endParaRPr>
                    </a:p>
                  </a:txBody>
                  <a:tcPr marL="237437" marR="237437" marT="118719" marB="118719"/>
                </a:tc>
                <a:extLst>
                  <a:ext uri="{0D108BD9-81ED-4DB2-BD59-A6C34878D82A}">
                    <a16:rowId xmlns:a16="http://schemas.microsoft.com/office/drawing/2014/main" val="10000"/>
                  </a:ext>
                </a:extLst>
              </a:tr>
              <a:tr h="1237395">
                <a:tc>
                  <a:txBody>
                    <a:bodyPr/>
                    <a:lstStyle/>
                    <a:p>
                      <a:pPr algn="ctr"/>
                      <a:r>
                        <a:rPr lang="et" sz="3600" dirty="0">
                          <a:latin typeface="Arial" panose="020B0604020202020204" pitchFamily="34" charset="0"/>
                          <a:cs typeface="Arial" panose="020B0604020202020204" pitchFamily="34" charset="0"/>
                        </a:rPr>
                        <a:t>Enesekindel</a:t>
                      </a:r>
                      <a:r>
                        <a:rPr lang="et" sz="3600" dirty="0" err="1">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marL="237437" marR="237437" marT="118719" marB="118719"/>
                </a:tc>
                <a:tc>
                  <a:txBody>
                    <a:bodyPr/>
                    <a:lstStyle/>
                    <a:p>
                      <a:pPr algn="ctr"/>
                      <a:r>
                        <a:rPr lang="et" sz="3600" dirty="0" err="1">
                          <a:latin typeface="Arial" panose="020B0604020202020204" pitchFamily="34" charset="0"/>
                          <a:cs typeface="Arial" panose="020B0604020202020204" pitchFamily="34" charset="0"/>
                        </a:rPr>
                        <a:t>Kohad</a:t>
                      </a:r>
                      <a:r>
                        <a:rPr lang="et" sz="3600" dirty="0">
                          <a:latin typeface="Arial" panose="020B0604020202020204" pitchFamily="34" charset="0"/>
                          <a:cs typeface="Arial" panose="020B0604020202020204" pitchFamily="34" charset="0"/>
                        </a:rPr>
                        <a:t> </a:t>
                      </a:r>
                      <a:r>
                        <a:rPr lang="et" sz="3600" dirty="0" err="1">
                          <a:latin typeface="Arial" panose="020B0604020202020204" pitchFamily="34" charset="0"/>
                          <a:cs typeface="Arial" panose="020B0604020202020204" pitchFamily="34" charset="0"/>
                        </a:rPr>
                        <a:t>Usaldus </a:t>
                      </a:r>
                      <a:r>
                        <a:rPr lang="et" sz="3600" baseline="0" dirty="0" err="1">
                          <a:latin typeface="Arial" panose="020B0604020202020204" pitchFamily="34" charset="0"/>
                          <a:cs typeface="Arial" panose="020B0604020202020204" pitchFamily="34" charset="0"/>
                        </a:rPr>
                        <a:t>Jumala </a:t>
                      </a:r>
                      <a:endParaRPr lang="en-US" sz="3600" dirty="0">
                        <a:latin typeface="Arial" panose="020B0604020202020204" pitchFamily="34" charset="0"/>
                        <a:cs typeface="Arial" panose="020B0604020202020204" pitchFamily="34" charset="0"/>
                      </a:endParaRPr>
                    </a:p>
                  </a:txBody>
                  <a:tcPr marL="237437" marR="237437" marT="118719" marB="118719"/>
                </a:tc>
                <a:extLst>
                  <a:ext uri="{0D108BD9-81ED-4DB2-BD59-A6C34878D82A}">
                    <a16:rowId xmlns:a16="http://schemas.microsoft.com/office/drawing/2014/main" val="10001"/>
                  </a:ext>
                </a:extLst>
              </a:tr>
              <a:tr h="1209328">
                <a:tc>
                  <a:txBody>
                    <a:bodyPr/>
                    <a:lstStyle/>
                    <a:p>
                      <a:pPr algn="ctr"/>
                      <a:r>
                        <a:rPr lang="et" sz="3600" dirty="0" err="1">
                          <a:latin typeface="Arial" panose="020B0604020202020204" pitchFamily="34" charset="0"/>
                          <a:cs typeface="Arial" panose="020B0604020202020204" pitchFamily="34" charset="0"/>
                        </a:rPr>
                        <a:t>Tunneb </a:t>
                      </a:r>
                      <a:r>
                        <a:rPr lang="et" sz="3600" dirty="0">
                          <a:latin typeface="Arial" panose="020B0604020202020204" pitchFamily="34" charset="0"/>
                          <a:cs typeface="Arial" panose="020B0604020202020204" pitchFamily="34" charset="0"/>
                        </a:rPr>
                        <a:t>inimesi</a:t>
                      </a:r>
                      <a:endParaRPr lang="en-US" sz="3600" dirty="0">
                        <a:latin typeface="Arial" panose="020B0604020202020204" pitchFamily="34" charset="0"/>
                        <a:cs typeface="Arial" panose="020B0604020202020204" pitchFamily="34" charset="0"/>
                      </a:endParaRPr>
                    </a:p>
                  </a:txBody>
                  <a:tcPr marL="237437" marR="237437" marT="118719" marB="118719"/>
                </a:tc>
                <a:tc>
                  <a:txBody>
                    <a:bodyPr/>
                    <a:lstStyle/>
                    <a:p>
                      <a:pPr algn="ctr"/>
                      <a:r>
                        <a:rPr lang="et" sz="3600" dirty="0" err="1">
                          <a:latin typeface="Arial" panose="020B0604020202020204" pitchFamily="34" charset="0"/>
                          <a:cs typeface="Arial" panose="020B0604020202020204" pitchFamily="34" charset="0"/>
                        </a:rPr>
                        <a:t>Samuti</a:t>
                      </a:r>
                      <a:r>
                        <a:rPr lang="et" sz="3600" baseline="0" dirty="0">
                          <a:latin typeface="Arial" panose="020B0604020202020204" pitchFamily="34" charset="0"/>
                          <a:cs typeface="Arial" panose="020B0604020202020204" pitchFamily="34" charset="0"/>
                        </a:rPr>
                        <a:t> </a:t>
                      </a:r>
                      <a:r>
                        <a:rPr lang="et" sz="3600" baseline="0" dirty="0" err="1">
                          <a:latin typeface="Arial" panose="020B0604020202020204" pitchFamily="34" charset="0"/>
                          <a:cs typeface="Arial" panose="020B0604020202020204" pitchFamily="34" charset="0"/>
                        </a:rPr>
                        <a:t>Teab</a:t>
                      </a:r>
                      <a:r>
                        <a:rPr lang="et" sz="3600" baseline="0" dirty="0">
                          <a:latin typeface="Arial" panose="020B0604020202020204" pitchFamily="34" charset="0"/>
                          <a:cs typeface="Arial" panose="020B0604020202020204" pitchFamily="34" charset="0"/>
                        </a:rPr>
                        <a:t> </a:t>
                      </a:r>
                      <a:r>
                        <a:rPr lang="et" sz="3600" baseline="0" dirty="0" err="1">
                          <a:latin typeface="Arial" panose="020B0604020202020204" pitchFamily="34" charset="0"/>
                          <a:cs typeface="Arial" panose="020B0604020202020204" pitchFamily="34" charset="0"/>
                        </a:rPr>
                        <a:t>Jumal</a:t>
                      </a:r>
                      <a:endParaRPr lang="en-US" sz="3600" dirty="0">
                        <a:latin typeface="Arial" panose="020B0604020202020204" pitchFamily="34" charset="0"/>
                        <a:cs typeface="Arial" panose="020B0604020202020204" pitchFamily="34" charset="0"/>
                      </a:endParaRPr>
                    </a:p>
                  </a:txBody>
                  <a:tcPr marL="237437" marR="237437" marT="118719" marB="118719"/>
                </a:tc>
                <a:extLst>
                  <a:ext uri="{0D108BD9-81ED-4DB2-BD59-A6C34878D82A}">
                    <a16:rowId xmlns:a16="http://schemas.microsoft.com/office/drawing/2014/main" val="10002"/>
                  </a:ext>
                </a:extLst>
              </a:tr>
              <a:tr h="870309">
                <a:tc>
                  <a:txBody>
                    <a:bodyPr/>
                    <a:lstStyle/>
                    <a:p>
                      <a:pPr algn="ctr"/>
                      <a:r>
                        <a:rPr lang="et" sz="3600" dirty="0">
                          <a:latin typeface="Arial" panose="020B0604020202020204" pitchFamily="34" charset="0"/>
                          <a:cs typeface="Arial" panose="020B0604020202020204" pitchFamily="34" charset="0"/>
                        </a:rPr>
                        <a:t>Otsustusoskused</a:t>
                      </a:r>
                    </a:p>
                  </a:txBody>
                  <a:tcPr marL="237437" marR="237437" marT="118719" marB="118719"/>
                </a:tc>
                <a:tc>
                  <a:txBody>
                    <a:bodyPr/>
                    <a:lstStyle/>
                    <a:p>
                      <a:pPr algn="ctr"/>
                      <a:r>
                        <a:rPr lang="et" sz="3300" dirty="0">
                          <a:latin typeface="Arial" panose="020B0604020202020204" pitchFamily="34" charset="0"/>
                          <a:cs typeface="Arial" panose="020B0604020202020204" pitchFamily="34" charset="0"/>
                        </a:rPr>
                        <a:t>Otsustab Jumala tahte põhjal</a:t>
                      </a:r>
                    </a:p>
                  </a:txBody>
                  <a:tcPr marL="237437" marR="237437" marT="118719" marB="118719"/>
                </a:tc>
                <a:extLst>
                  <a:ext uri="{0D108BD9-81ED-4DB2-BD59-A6C34878D82A}">
                    <a16:rowId xmlns:a16="http://schemas.microsoft.com/office/drawing/2014/main" val="10003"/>
                  </a:ext>
                </a:extLst>
              </a:tr>
              <a:tr h="1095501">
                <a:tc>
                  <a:txBody>
                    <a:bodyPr/>
                    <a:lstStyle/>
                    <a:p>
                      <a:pPr algn="ctr"/>
                      <a:r>
                        <a:rPr lang="et" sz="3600" dirty="0" err="1">
                          <a:latin typeface="Arial" panose="020B0604020202020204" pitchFamily="34" charset="0"/>
                          <a:cs typeface="Arial" panose="020B0604020202020204" pitchFamily="34" charset="0"/>
                        </a:rPr>
                        <a:t>Ambitsioonikas</a:t>
                      </a:r>
                      <a:endParaRPr lang="en-US" sz="3600" dirty="0">
                        <a:latin typeface="Arial" panose="020B0604020202020204" pitchFamily="34" charset="0"/>
                        <a:cs typeface="Arial" panose="020B0604020202020204" pitchFamily="34" charset="0"/>
                      </a:endParaRPr>
                    </a:p>
                  </a:txBody>
                  <a:tcPr marL="237437" marR="237437" marT="118719" marB="118719"/>
                </a:tc>
                <a:tc>
                  <a:txBody>
                    <a:bodyPr/>
                    <a:lstStyle/>
                    <a:p>
                      <a:pPr algn="ctr"/>
                      <a:r>
                        <a:rPr lang="et" sz="3600" dirty="0" err="1">
                          <a:latin typeface="Arial" panose="020B0604020202020204" pitchFamily="34" charset="0"/>
                          <a:cs typeface="Arial" panose="020B0604020202020204" pitchFamily="34" charset="0"/>
                        </a:rPr>
                        <a:t>Ennetav</a:t>
                      </a:r>
                      <a:r>
                        <a:rPr lang="et" sz="3600" dirty="0">
                          <a:latin typeface="Arial" panose="020B0604020202020204" pitchFamily="34" charset="0"/>
                          <a:cs typeface="Arial" panose="020B0604020202020204" pitchFamily="34" charset="0"/>
                        </a:rPr>
                        <a:t>​</a:t>
                      </a:r>
                      <a:r>
                        <a:rPr lang="et" sz="3600" baseline="0" dirty="0">
                          <a:latin typeface="Arial" panose="020B0604020202020204" pitchFamily="34" charset="0"/>
                          <a:cs typeface="Arial" panose="020B0604020202020204" pitchFamily="34" charset="0"/>
                        </a:rPr>
                        <a:t> </a:t>
                      </a:r>
                      <a:r>
                        <a:rPr lang="et" sz="3600" baseline="0" dirty="0" err="1">
                          <a:latin typeface="Arial" panose="020B0604020202020204" pitchFamily="34" charset="0"/>
                          <a:cs typeface="Arial" panose="020B0604020202020204" pitchFamily="34" charset="0"/>
                        </a:rPr>
                        <a:t>Siiski</a:t>
                      </a:r>
                      <a:r>
                        <a:rPr lang="et" sz="3600" baseline="0" dirty="0">
                          <a:latin typeface="Arial" panose="020B0604020202020204" pitchFamily="34" charset="0"/>
                          <a:cs typeface="Arial" panose="020B0604020202020204" pitchFamily="34" charset="0"/>
                        </a:rPr>
                        <a:t> </a:t>
                      </a:r>
                      <a:r>
                        <a:rPr lang="et" sz="3600" baseline="0" dirty="0" err="1">
                          <a:latin typeface="Arial" panose="020B0604020202020204" pitchFamily="34" charset="0"/>
                          <a:cs typeface="Arial" panose="020B0604020202020204" pitchFamily="34" charset="0"/>
                        </a:rPr>
                        <a:t>Alandlik</a:t>
                      </a:r>
                      <a:endParaRPr lang="en-US" sz="3600" dirty="0">
                        <a:latin typeface="Arial" panose="020B0604020202020204" pitchFamily="34" charset="0"/>
                        <a:cs typeface="Arial" panose="020B0604020202020204" pitchFamily="34" charset="0"/>
                      </a:endParaRPr>
                    </a:p>
                  </a:txBody>
                  <a:tcPr marL="237437" marR="237437" marT="118719" marB="118719"/>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33805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477" y="1510574"/>
          <a:ext cx="12237477" cy="5347425"/>
        </p:xfrm>
        <a:graphic>
          <a:graphicData uri="http://schemas.openxmlformats.org/drawingml/2006/table">
            <a:tbl>
              <a:tblPr firstRow="1" bandRow="1">
                <a:tableStyleId>{5C22544A-7EE6-4342-B048-85BDC9FD1C3A}</a:tableStyleId>
              </a:tblPr>
              <a:tblGrid>
                <a:gridCol w="6118739">
                  <a:extLst>
                    <a:ext uri="{9D8B030D-6E8A-4147-A177-3AD203B41FA5}">
                      <a16:colId xmlns:a16="http://schemas.microsoft.com/office/drawing/2014/main" val="20000"/>
                    </a:ext>
                  </a:extLst>
                </a:gridCol>
                <a:gridCol w="6118739">
                  <a:extLst>
                    <a:ext uri="{9D8B030D-6E8A-4147-A177-3AD203B41FA5}">
                      <a16:colId xmlns:a16="http://schemas.microsoft.com/office/drawing/2014/main" val="20001"/>
                    </a:ext>
                  </a:extLst>
                </a:gridCol>
              </a:tblGrid>
              <a:tr h="794336">
                <a:tc>
                  <a:txBody>
                    <a:bodyPr/>
                    <a:lstStyle/>
                    <a:p>
                      <a:pPr algn="ctr"/>
                      <a:r>
                        <a:rPr lang="et" sz="3600" dirty="0">
                          <a:latin typeface="Arial" panose="020B0604020202020204" pitchFamily="34" charset="0"/>
                          <a:cs typeface="Arial" panose="020B0604020202020204" pitchFamily="34" charset="0"/>
                        </a:rPr>
                        <a:t>LOODUSLIK</a:t>
                      </a:r>
                      <a:endParaRPr lang="en-US" sz="3600" dirty="0">
                        <a:latin typeface="Arial" panose="020B0604020202020204" pitchFamily="34" charset="0"/>
                        <a:cs typeface="Arial" panose="020B0604020202020204" pitchFamily="34" charset="0"/>
                      </a:endParaRPr>
                    </a:p>
                  </a:txBody>
                  <a:tcPr marL="237437" marR="237437" marT="118719" marB="118719">
                    <a:solidFill>
                      <a:srgbClr val="0070C0"/>
                    </a:solidFill>
                  </a:tcPr>
                </a:tc>
                <a:tc>
                  <a:txBody>
                    <a:bodyPr/>
                    <a:lstStyle/>
                    <a:p>
                      <a:pPr algn="ctr"/>
                      <a:r>
                        <a:rPr lang="et" sz="3600" dirty="0">
                          <a:latin typeface="Arial" panose="020B0604020202020204" pitchFamily="34" charset="0"/>
                          <a:cs typeface="Arial" panose="020B0604020202020204" pitchFamily="34" charset="0"/>
                        </a:rPr>
                        <a:t>VAIMNE</a:t>
                      </a:r>
                      <a:endParaRPr lang="en-US" sz="3600" dirty="0">
                        <a:latin typeface="Arial" panose="020B0604020202020204" pitchFamily="34" charset="0"/>
                        <a:cs typeface="Arial" panose="020B0604020202020204" pitchFamily="34" charset="0"/>
                      </a:endParaRPr>
                    </a:p>
                  </a:txBody>
                  <a:tcPr marL="237437" marR="237437" marT="118719" marB="118719"/>
                </a:tc>
                <a:extLst>
                  <a:ext uri="{0D108BD9-81ED-4DB2-BD59-A6C34878D82A}">
                    <a16:rowId xmlns:a16="http://schemas.microsoft.com/office/drawing/2014/main" val="10000"/>
                  </a:ext>
                </a:extLst>
              </a:tr>
              <a:tr h="1266607">
                <a:tc>
                  <a:txBody>
                    <a:bodyPr/>
                    <a:lstStyle/>
                    <a:p>
                      <a:pPr algn="ctr"/>
                      <a:r>
                        <a:rPr lang="et" sz="3300" dirty="0">
                          <a:latin typeface="Arial" panose="020B0604020202020204" pitchFamily="34" charset="0"/>
                          <a:cs typeface="Arial" panose="020B0604020202020204" pitchFamily="34" charset="0"/>
                        </a:rPr>
                        <a:t>Loob meetodeid</a:t>
                      </a:r>
                      <a:endParaRPr lang="en-US" sz="3300" dirty="0">
                        <a:latin typeface="Arial" panose="020B0604020202020204" pitchFamily="34" charset="0"/>
                        <a:cs typeface="Arial" panose="020B0604020202020204" pitchFamily="34" charset="0"/>
                      </a:endParaRPr>
                    </a:p>
                  </a:txBody>
                  <a:tcPr marL="237437" marR="237437" marT="118719" marB="118719"/>
                </a:tc>
                <a:tc>
                  <a:txBody>
                    <a:bodyPr/>
                    <a:lstStyle/>
                    <a:p>
                      <a:pPr algn="ctr"/>
                      <a:r>
                        <a:rPr lang="et" sz="3300" dirty="0">
                          <a:latin typeface="Arial" panose="020B0604020202020204" pitchFamily="34" charset="0"/>
                          <a:cs typeface="Arial" panose="020B0604020202020204" pitchFamily="34" charset="0"/>
                        </a:rPr>
                        <a:t>Leidab ja järgib </a:t>
                      </a:r>
                      <a:r>
                        <a:rPr lang="et" sz="3300" baseline="0" dirty="0">
                          <a:latin typeface="Arial" panose="020B0604020202020204" pitchFamily="34" charset="0"/>
                          <a:cs typeface="Arial" panose="020B0604020202020204" pitchFamily="34" charset="0"/>
                        </a:rPr>
                        <a:t>Jumala meetodeid</a:t>
                      </a:r>
                      <a:endParaRPr lang="en-US" sz="3300" dirty="0">
                        <a:latin typeface="Arial" panose="020B0604020202020204" pitchFamily="34" charset="0"/>
                        <a:cs typeface="Arial" panose="020B0604020202020204" pitchFamily="34" charset="0"/>
                      </a:endParaRPr>
                    </a:p>
                  </a:txBody>
                  <a:tcPr marL="237437" marR="237437" marT="118719" marB="118719"/>
                </a:tc>
                <a:extLst>
                  <a:ext uri="{0D108BD9-81ED-4DB2-BD59-A6C34878D82A}">
                    <a16:rowId xmlns:a16="http://schemas.microsoft.com/office/drawing/2014/main" val="10001"/>
                  </a:ext>
                </a:extLst>
              </a:tr>
              <a:tr h="1266607">
                <a:tc>
                  <a:txBody>
                    <a:bodyPr/>
                    <a:lstStyle/>
                    <a:p>
                      <a:pPr algn="ctr"/>
                      <a:r>
                        <a:rPr lang="et" sz="3300" dirty="0">
                          <a:latin typeface="Arial" panose="020B0604020202020204" pitchFamily="34" charset="0"/>
                          <a:cs typeface="Arial" panose="020B0604020202020204" pitchFamily="34" charset="0"/>
                        </a:rPr>
                        <a:t>Käsk </a:t>
                      </a:r>
                      <a:r>
                        <a:rPr lang="et" sz="3300" baseline="0" dirty="0">
                          <a:latin typeface="Arial" panose="020B0604020202020204" pitchFamily="34" charset="0"/>
                          <a:cs typeface="Arial" panose="020B0604020202020204" pitchFamily="34" charset="0"/>
                        </a:rPr>
                        <a:t>ja kontroll või demokraatlik</a:t>
                      </a:r>
                      <a:endParaRPr lang="en-US" sz="3300" dirty="0">
                        <a:latin typeface="Arial" panose="020B0604020202020204" pitchFamily="34" charset="0"/>
                        <a:cs typeface="Arial" panose="020B0604020202020204" pitchFamily="34" charset="0"/>
                      </a:endParaRPr>
                    </a:p>
                  </a:txBody>
                  <a:tcPr marL="237437" marR="237437" marT="118719" marB="118719"/>
                </a:tc>
                <a:tc>
                  <a:txBody>
                    <a:bodyPr/>
                    <a:lstStyle/>
                    <a:p>
                      <a:pPr algn="ctr"/>
                      <a:r>
                        <a:rPr lang="et" sz="3300" dirty="0">
                          <a:latin typeface="Arial" panose="020B0604020202020204" pitchFamily="34" charset="0"/>
                          <a:cs typeface="Arial" panose="020B0604020202020204" pitchFamily="34" charset="0"/>
                        </a:rPr>
                        <a:t>Juhib </a:t>
                      </a:r>
                      <a:r>
                        <a:rPr lang="et" sz="3300" baseline="0" dirty="0" err="1">
                          <a:latin typeface="Arial" panose="020B0604020202020204" pitchFamily="34" charset="0"/>
                          <a:cs typeface="Arial" panose="020B0604020202020204" pitchFamily="34" charset="0"/>
                        </a:rPr>
                        <a:t>Jumalale </a:t>
                      </a:r>
                      <a:r>
                        <a:rPr lang="et" sz="3300" baseline="0" dirty="0">
                          <a:latin typeface="Arial" panose="020B0604020202020204" pitchFamily="34" charset="0"/>
                          <a:cs typeface="Arial" panose="020B0604020202020204" pitchFamily="34" charset="0"/>
                        </a:rPr>
                        <a:t>kuuletumises​</a:t>
                      </a:r>
                      <a:endParaRPr lang="en-US" sz="3300" dirty="0">
                        <a:latin typeface="Arial" panose="020B0604020202020204" pitchFamily="34" charset="0"/>
                        <a:cs typeface="Arial" panose="020B0604020202020204" pitchFamily="34" charset="0"/>
                      </a:endParaRPr>
                    </a:p>
                  </a:txBody>
                  <a:tcPr marL="237437" marR="237437" marT="118719" marB="118719"/>
                </a:tc>
                <a:extLst>
                  <a:ext uri="{0D108BD9-81ED-4DB2-BD59-A6C34878D82A}">
                    <a16:rowId xmlns:a16="http://schemas.microsoft.com/office/drawing/2014/main" val="10002"/>
                  </a:ext>
                </a:extLst>
              </a:tr>
              <a:tr h="1266607">
                <a:tc>
                  <a:txBody>
                    <a:bodyPr/>
                    <a:lstStyle/>
                    <a:p>
                      <a:pPr algn="ctr"/>
                      <a:r>
                        <a:rPr lang="et" sz="3300" baseline="0" dirty="0">
                          <a:latin typeface="Arial" panose="020B0604020202020204" pitchFamily="34" charset="0"/>
                          <a:cs typeface="Arial" panose="020B0604020202020204" pitchFamily="34" charset="0"/>
                        </a:rPr>
                        <a:t>Isiklikest kaalutlustest </a:t>
                      </a:r>
                      <a:endParaRPr lang="en-US" sz="3300" dirty="0">
                        <a:latin typeface="Arial" panose="020B0604020202020204" pitchFamily="34" charset="0"/>
                        <a:cs typeface="Arial" panose="020B0604020202020204" pitchFamily="34" charset="0"/>
                      </a:endParaRPr>
                    </a:p>
                  </a:txBody>
                  <a:tcPr marL="237437" marR="237437" marT="118719" marB="118719"/>
                </a:tc>
                <a:tc>
                  <a:txBody>
                    <a:bodyPr/>
                    <a:lstStyle/>
                    <a:p>
                      <a:pPr algn="ctr"/>
                      <a:r>
                        <a:rPr lang="et" sz="3300" dirty="0">
                          <a:latin typeface="Arial" panose="020B0604020202020204" pitchFamily="34" charset="0"/>
                          <a:cs typeface="Arial" panose="020B0604020202020204" pitchFamily="34" charset="0"/>
                        </a:rPr>
                        <a:t>Motiveerituna armastusest Jumala ja inimeste vastu</a:t>
                      </a:r>
                    </a:p>
                  </a:txBody>
                  <a:tcPr marL="237437" marR="237437" marT="118719" marB="118719"/>
                </a:tc>
                <a:extLst>
                  <a:ext uri="{0D108BD9-81ED-4DB2-BD59-A6C34878D82A}">
                    <a16:rowId xmlns:a16="http://schemas.microsoft.com/office/drawing/2014/main" val="10003"/>
                  </a:ext>
                </a:extLst>
              </a:tr>
              <a:tr h="753269">
                <a:tc>
                  <a:txBody>
                    <a:bodyPr/>
                    <a:lstStyle/>
                    <a:p>
                      <a:pPr algn="ctr"/>
                      <a:r>
                        <a:rPr lang="et" sz="3300" dirty="0">
                          <a:latin typeface="Arial" panose="020B0604020202020204" pitchFamily="34" charset="0"/>
                          <a:cs typeface="Arial" panose="020B0604020202020204" pitchFamily="34" charset="0"/>
                        </a:rPr>
                        <a:t>Sõltumatu</a:t>
                      </a:r>
                      <a:endParaRPr lang="en-US" sz="3300" dirty="0">
                        <a:latin typeface="Arial" panose="020B0604020202020204" pitchFamily="34" charset="0"/>
                        <a:cs typeface="Arial" panose="020B0604020202020204" pitchFamily="34" charset="0"/>
                      </a:endParaRPr>
                    </a:p>
                  </a:txBody>
                  <a:tcPr marL="237437" marR="237437" marT="118719" marB="118719"/>
                </a:tc>
                <a:tc>
                  <a:txBody>
                    <a:bodyPr/>
                    <a:lstStyle/>
                    <a:p>
                      <a:pPr algn="ctr"/>
                      <a:r>
                        <a:rPr lang="et" sz="3300" dirty="0">
                          <a:latin typeface="Arial" panose="020B0604020202020204" pitchFamily="34" charset="0"/>
                          <a:cs typeface="Arial" panose="020B0604020202020204" pitchFamily="34" charset="0"/>
                        </a:rPr>
                        <a:t>Jumalast </a:t>
                      </a:r>
                      <a:r>
                        <a:rPr lang="et" sz="3300" baseline="0" dirty="0" err="1">
                          <a:latin typeface="Arial" panose="020B0604020202020204" pitchFamily="34" charset="0"/>
                          <a:cs typeface="Arial" panose="020B0604020202020204" pitchFamily="34" charset="0"/>
                        </a:rPr>
                        <a:t>sõltuv</a:t>
                      </a:r>
                      <a:endParaRPr lang="en-US" sz="3300" dirty="0">
                        <a:latin typeface="Arial" panose="020B0604020202020204" pitchFamily="34" charset="0"/>
                        <a:cs typeface="Arial" panose="020B0604020202020204" pitchFamily="34" charset="0"/>
                      </a:endParaRPr>
                    </a:p>
                  </a:txBody>
                  <a:tcPr marL="237437" marR="237437" marT="118719" marB="118719"/>
                </a:tc>
                <a:extLst>
                  <a:ext uri="{0D108BD9-81ED-4DB2-BD59-A6C34878D82A}">
                    <a16:rowId xmlns:a16="http://schemas.microsoft.com/office/drawing/2014/main" val="10004"/>
                  </a:ext>
                </a:extLst>
              </a:tr>
            </a:tbl>
          </a:graphicData>
        </a:graphic>
      </p:graphicFrame>
      <p:sp>
        <p:nvSpPr>
          <p:cNvPr id="5" name="Rectangle 4"/>
          <p:cNvSpPr/>
          <p:nvPr/>
        </p:nvSpPr>
        <p:spPr>
          <a:xfrm>
            <a:off x="-45477" y="0"/>
            <a:ext cx="12237477" cy="151057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E88659"/>
              </a:solidFill>
            </a:endParaRPr>
          </a:p>
        </p:txBody>
      </p:sp>
      <p:sp>
        <p:nvSpPr>
          <p:cNvPr id="7" name="Title 3">
            <a:extLst>
              <a:ext uri="{FF2B5EF4-FFF2-40B4-BE49-F238E27FC236}">
                <a16:creationId xmlns:a16="http://schemas.microsoft.com/office/drawing/2014/main" id="{AB720AF8-BE38-E443-A488-6490B5098712}"/>
              </a:ext>
            </a:extLst>
          </p:cNvPr>
          <p:cNvSpPr txBox="1">
            <a:spLocks/>
          </p:cNvSpPr>
          <p:nvPr/>
        </p:nvSpPr>
        <p:spPr>
          <a:xfrm>
            <a:off x="366366" y="189064"/>
            <a:ext cx="11413791" cy="1321507"/>
          </a:xfrm>
          <a:prstGeom prst="rect">
            <a:avLst/>
          </a:prstGeom>
        </p:spPr>
        <p:txBody>
          <a:bodyPr vert="horz" lIns="121920" tIns="60960" rIns="121920" bIns="6096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t" sz="4800" b="1" dirty="0">
                <a:solidFill>
                  <a:schemeClr val="bg1"/>
                </a:solidFill>
                <a:latin typeface="Arial" panose="020B0604020202020204" pitchFamily="34" charset="0"/>
                <a:cs typeface="Arial" panose="020B0604020202020204" pitchFamily="34" charset="0"/>
              </a:rPr>
              <a:t>LOOMULIKUD JA VAIMSED JUHID</a:t>
            </a:r>
          </a:p>
        </p:txBody>
      </p:sp>
    </p:spTree>
    <p:extLst>
      <p:ext uri="{BB962C8B-B14F-4D97-AF65-F5344CB8AC3E}">
        <p14:creationId xmlns:p14="http://schemas.microsoft.com/office/powerpoint/2010/main" val="1160908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7132"/>
            <a:ext cx="6015789" cy="698544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E88659"/>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6342" y="1074417"/>
            <a:ext cx="5120437" cy="4434779"/>
          </a:xfrm>
          <a:prstGeom prst="rect">
            <a:avLst/>
          </a:prstGeom>
        </p:spPr>
      </p:pic>
      <p:sp>
        <p:nvSpPr>
          <p:cNvPr id="5" name="Rectangle 4"/>
          <p:cNvSpPr/>
          <p:nvPr/>
        </p:nvSpPr>
        <p:spPr>
          <a:xfrm>
            <a:off x="0" y="2550695"/>
            <a:ext cx="6015789" cy="23180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524211" y="2742898"/>
            <a:ext cx="5166728" cy="1933613"/>
          </a:xfrm>
          <a:prstGeom prst="rect">
            <a:avLst/>
          </a:prstGeom>
        </p:spPr>
        <p:txBody>
          <a:bodyPr vert="horz" lIns="121920" tIns="60960" rIns="121920" bIns="6096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t" sz="4800" dirty="0">
                <a:solidFill>
                  <a:schemeClr val="bg1"/>
                </a:solidFill>
                <a:latin typeface="Raleway" panose="020B0003030101060003" pitchFamily="34" charset="0"/>
                <a:cs typeface="Arial" panose="020B0604020202020204" pitchFamily="34" charset="0"/>
              </a:rPr>
              <a:t>JUHTKONNA KOLMNURK</a:t>
            </a:r>
            <a:endParaRPr lang="en-US" sz="4800" dirty="0">
              <a:solidFill>
                <a:schemeClr val="bg1"/>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1043919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BDBE45-ED75-47D5-A149-87C179D981B0}"/>
              </a:ext>
            </a:extLst>
          </p:cNvPr>
          <p:cNvPicPr>
            <a:picLocks noChangeAspect="1"/>
          </p:cNvPicPr>
          <p:nvPr/>
        </p:nvPicPr>
        <p:blipFill>
          <a:blip r:embed="rId3"/>
          <a:stretch>
            <a:fillRect/>
          </a:stretch>
        </p:blipFill>
        <p:spPr>
          <a:xfrm>
            <a:off x="0" y="5608"/>
            <a:ext cx="12192000" cy="6846785"/>
          </a:xfrm>
          <a:prstGeom prst="rect">
            <a:avLst/>
          </a:prstGeom>
        </p:spPr>
      </p:pic>
      <p:sp>
        <p:nvSpPr>
          <p:cNvPr id="3" name="TextBox 2">
            <a:extLst>
              <a:ext uri="{FF2B5EF4-FFF2-40B4-BE49-F238E27FC236}">
                <a16:creationId xmlns:a16="http://schemas.microsoft.com/office/drawing/2014/main" id="{A33602D7-C6EF-7D43-ABD6-196461E5B269}"/>
              </a:ext>
            </a:extLst>
          </p:cNvPr>
          <p:cNvSpPr txBox="1"/>
          <p:nvPr/>
        </p:nvSpPr>
        <p:spPr>
          <a:xfrm>
            <a:off x="256861" y="5611701"/>
            <a:ext cx="12206667" cy="995209"/>
          </a:xfrm>
          <a:prstGeom prst="rect">
            <a:avLst/>
          </a:prstGeom>
          <a:noFill/>
        </p:spPr>
        <p:txBody>
          <a:bodyPr wrap="square" rtlCol="0">
            <a:spAutoFit/>
          </a:bodyPr>
          <a:lstStyle/>
          <a:p>
            <a:r>
              <a:rPr lang="et" sz="5867" dirty="0">
                <a:solidFill>
                  <a:schemeClr val="bg1"/>
                </a:solidFill>
                <a:latin typeface="Source Sans Pro" panose="020B0503030403020204" pitchFamily="34" charset="0"/>
              </a:rPr>
              <a:t>TEENIV JUHTIMINE</a:t>
            </a:r>
          </a:p>
        </p:txBody>
      </p:sp>
      <p:sp>
        <p:nvSpPr>
          <p:cNvPr id="22" name="Rectangle 21"/>
          <p:cNvSpPr/>
          <p:nvPr/>
        </p:nvSpPr>
        <p:spPr>
          <a:xfrm>
            <a:off x="-262632" y="3959995"/>
            <a:ext cx="12726159" cy="2922069"/>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673280" y="1688011"/>
            <a:ext cx="1219477" cy="1422724"/>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12056" y="3968598"/>
            <a:ext cx="1219477" cy="1422724"/>
          </a:xfrm>
          <a:prstGeom prst="rect">
            <a:avLst/>
          </a:prstGeom>
        </p:spPr>
      </p:pic>
    </p:spTree>
    <p:extLst>
      <p:ext uri="{BB962C8B-B14F-4D97-AF65-F5344CB8AC3E}">
        <p14:creationId xmlns:p14="http://schemas.microsoft.com/office/powerpoint/2010/main" val="3091657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E88659"/>
              </a:solidFill>
            </a:endParaRPr>
          </a:p>
        </p:txBody>
      </p:sp>
      <p:sp>
        <p:nvSpPr>
          <p:cNvPr id="11" name="Rectangle 10"/>
          <p:cNvSpPr/>
          <p:nvPr/>
        </p:nvSpPr>
        <p:spPr>
          <a:xfrm>
            <a:off x="274916" y="1982137"/>
            <a:ext cx="7189872" cy="2964594"/>
          </a:xfrm>
          <a:prstGeom prst="rect">
            <a:avLst/>
          </a:prstGeom>
        </p:spPr>
        <p:txBody>
          <a:bodyPr wrap="square">
            <a:spAutoFit/>
          </a:bodyPr>
          <a:lstStyle/>
          <a:p>
            <a:r>
              <a:rPr lang="et" sz="3733" dirty="0">
                <a:solidFill>
                  <a:schemeClr val="bg1"/>
                </a:solidFill>
                <a:ea typeface="Source Sans Pro" panose="020B0503030403020204" pitchFamily="34" charset="0"/>
              </a:rPr>
              <a:t>... Kes, olles oma olemuselt Jumal, ei pidanud Jumalaga võrdseks olemist enesele kasulikuks, vaid tühistas iseenda, võttes orja olemuse... Filiplastele 2:6-7</a:t>
            </a: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819354" y="8022607"/>
            <a:ext cx="11553321" cy="820009"/>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t" sz="4000" dirty="0">
                <a:solidFill>
                  <a:schemeClr val="bg1"/>
                </a:solidFill>
                <a:latin typeface="Raleway" panose="020B0503030101060003" pitchFamily="34" charset="0"/>
              </a:rPr>
              <a:t>TRANSFORMATSIOONILISED KÄITUMISED</a:t>
            </a:r>
            <a:endParaRPr lang="en-US" sz="4000" dirty="0">
              <a:solidFill>
                <a:schemeClr val="bg1"/>
              </a:solidFill>
              <a:latin typeface="Raleway" panose="020B0503030101060003" pitchFamily="34" charset="0"/>
            </a:endParaRPr>
          </a:p>
        </p:txBody>
      </p:sp>
      <p:pic>
        <p:nvPicPr>
          <p:cNvPr id="5" name="Picture 4">
            <a:extLst>
              <a:ext uri="{FF2B5EF4-FFF2-40B4-BE49-F238E27FC236}">
                <a16:creationId xmlns:a16="http://schemas.microsoft.com/office/drawing/2014/main" id="{7529B4F6-AE7B-40E5-BF86-C7DEB7968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075" y="0"/>
            <a:ext cx="4691904" cy="6858000"/>
          </a:xfrm>
          <a:prstGeom prst="rect">
            <a:avLst/>
          </a:prstGeom>
        </p:spPr>
      </p:pic>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74917" y="517668"/>
            <a:ext cx="9248195" cy="1217349"/>
          </a:xfrm>
        </p:spPr>
        <p:txBody>
          <a:bodyPr>
            <a:normAutofit/>
          </a:bodyPr>
          <a:lstStyle/>
          <a:p>
            <a:pPr algn="l"/>
            <a:r>
              <a:rPr lang="et" sz="7200" b="1" dirty="0">
                <a:solidFill>
                  <a:schemeClr val="bg1"/>
                </a:solidFill>
                <a:latin typeface="Raleway" panose="020B0003030101060003" pitchFamily="34" charset="0"/>
                <a:cs typeface="Arial" panose="020B0604020202020204" pitchFamily="34" charset="0"/>
              </a:rPr>
              <a:t>PIIBLILINE MUDEL</a:t>
            </a:r>
            <a:endParaRPr lang="en-US" sz="7200" b="1" dirty="0">
              <a:solidFill>
                <a:schemeClr val="bg1"/>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3557344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E88659"/>
              </a:solidFill>
            </a:endParaRPr>
          </a:p>
        </p:txBody>
      </p:sp>
      <p:sp>
        <p:nvSpPr>
          <p:cNvPr id="11" name="Rectangle 10"/>
          <p:cNvSpPr/>
          <p:nvPr/>
        </p:nvSpPr>
        <p:spPr>
          <a:xfrm>
            <a:off x="446172" y="1982137"/>
            <a:ext cx="7189872" cy="2390141"/>
          </a:xfrm>
          <a:prstGeom prst="rect">
            <a:avLst/>
          </a:prstGeom>
        </p:spPr>
        <p:txBody>
          <a:bodyPr wrap="square">
            <a:spAutoFit/>
          </a:bodyPr>
          <a:lstStyle/>
          <a:p>
            <a:r>
              <a:rPr lang="en-US" sz="3733" dirty="0">
                <a:solidFill>
                  <a:schemeClr val="bg1"/>
                </a:solidFill>
                <a:latin typeface="Calibri" panose="020F0502020204030204" pitchFamily="34" charset="0"/>
                <a:ea typeface="Source Sans Pro" panose="020B0503030403020204" pitchFamily="34" charset="0"/>
                <a:cs typeface="Calibri" panose="020F0502020204030204" pitchFamily="34" charset="0"/>
              </a:rPr>
              <a:t>And whosoever</a:t>
            </a:r>
            <a:br>
              <a:rPr lang="en-US" sz="3733" dirty="0">
                <a:solidFill>
                  <a:schemeClr val="bg1"/>
                </a:solidFill>
                <a:latin typeface="Calibri" panose="020F0502020204030204" pitchFamily="34" charset="0"/>
                <a:ea typeface="Source Sans Pro" panose="020B0503030403020204" pitchFamily="34" charset="0"/>
                <a:cs typeface="Calibri" panose="020F0502020204030204" pitchFamily="34" charset="0"/>
              </a:rPr>
            </a:br>
            <a:r>
              <a:rPr lang="en-US" sz="3733" dirty="0">
                <a:solidFill>
                  <a:schemeClr val="bg1"/>
                </a:solidFill>
                <a:latin typeface="Calibri" panose="020F0502020204030204" pitchFamily="34" charset="0"/>
                <a:ea typeface="Source Sans Pro" panose="020B0503030403020204" pitchFamily="34" charset="0"/>
                <a:cs typeface="Calibri" panose="020F0502020204030204" pitchFamily="34" charset="0"/>
              </a:rPr>
              <a:t>would be first among you, shall be servant of all.</a:t>
            </a:r>
            <a:br>
              <a:rPr lang="en-US" sz="3733" dirty="0">
                <a:solidFill>
                  <a:schemeClr val="bg1"/>
                </a:solidFill>
                <a:latin typeface="Calibri" panose="020F0502020204030204" pitchFamily="34" charset="0"/>
                <a:ea typeface="Source Sans Pro" panose="020B0503030403020204" pitchFamily="34" charset="0"/>
                <a:cs typeface="Calibri" panose="020F0502020204030204" pitchFamily="34" charset="0"/>
              </a:rPr>
            </a:br>
            <a:r>
              <a:rPr lang="en-US" sz="3733" dirty="0">
                <a:solidFill>
                  <a:schemeClr val="bg1"/>
                </a:solidFill>
                <a:latin typeface="Calibri" panose="020F0502020204030204" pitchFamily="34" charset="0"/>
                <a:ea typeface="Source Sans Pro" panose="020B0503030403020204" pitchFamily="34" charset="0"/>
                <a:cs typeface="Calibri" panose="020F0502020204030204" pitchFamily="34" charset="0"/>
              </a:rPr>
              <a:t>Mark 10: 44 ASV</a:t>
            </a: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819353" y="8022607"/>
            <a:ext cx="11553321" cy="820009"/>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pt-BR" sz="4000" dirty="0">
                <a:solidFill>
                  <a:schemeClr val="bg1"/>
                </a:solidFill>
                <a:latin typeface="Raleway" panose="020B0503030101060003" pitchFamily="34" charset="0"/>
              </a:rPr>
              <a:t>TRANSFORMATIONAL BEHAVIORS</a:t>
            </a:r>
            <a:endParaRPr lang="en-US" sz="4000" dirty="0">
              <a:solidFill>
                <a:schemeClr val="bg1"/>
              </a:solidFill>
              <a:latin typeface="Raleway" panose="020B0503030101060003"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317837" y="529390"/>
            <a:ext cx="9755001" cy="1296124"/>
          </a:xfrm>
        </p:spPr>
        <p:txBody>
          <a:bodyPr>
            <a:normAutofit/>
          </a:bodyPr>
          <a:lstStyle/>
          <a:p>
            <a:pPr algn="l"/>
            <a:r>
              <a:rPr lang="pt-BR" sz="7466" b="1" dirty="0">
                <a:solidFill>
                  <a:schemeClr val="bg1"/>
                </a:solidFill>
                <a:latin typeface="Raleway" panose="020B0003030101060003" pitchFamily="34" charset="0"/>
                <a:cs typeface="Arial" panose="020B0604020202020204" pitchFamily="34" charset="0"/>
              </a:rPr>
              <a:t>BIBLICAL MODEL</a:t>
            </a:r>
            <a:endParaRPr lang="en-US" sz="7466" b="1" dirty="0">
              <a:solidFill>
                <a:schemeClr val="bg1"/>
              </a:solidFill>
              <a:latin typeface="Raleway" panose="020B0003030101060003" pitchFamily="34" charset="0"/>
              <a:cs typeface="Arial" panose="020B0604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35"/>
          <a:stretch/>
        </p:blipFill>
        <p:spPr>
          <a:xfrm>
            <a:off x="7891111" y="0"/>
            <a:ext cx="4363452" cy="6858000"/>
          </a:xfrm>
          <a:prstGeom prst="flowChartInputOutput">
            <a:avLst/>
          </a:prstGeom>
        </p:spPr>
      </p:pic>
    </p:spTree>
    <p:extLst>
      <p:ext uri="{BB962C8B-B14F-4D97-AF65-F5344CB8AC3E}">
        <p14:creationId xmlns:p14="http://schemas.microsoft.com/office/powerpoint/2010/main" val="4221909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E88659"/>
              </a:solidFill>
            </a:endParaRPr>
          </a:p>
        </p:txBody>
      </p:sp>
      <p:sp>
        <p:nvSpPr>
          <p:cNvPr id="14" name="Rectangle 13"/>
          <p:cNvSpPr/>
          <p:nvPr/>
        </p:nvSpPr>
        <p:spPr>
          <a:xfrm>
            <a:off x="-25074" y="1597020"/>
            <a:ext cx="6128084" cy="38893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214944" y="1878363"/>
            <a:ext cx="5814595" cy="3375026"/>
          </a:xfrm>
          <a:prstGeom prst="rect">
            <a:avLst/>
          </a:prstGeom>
          <a:noFill/>
        </p:spPr>
        <p:txBody>
          <a:bodyPr wrap="square" rtlCol="0">
            <a:spAutoFit/>
          </a:bodyPr>
          <a:lstStyle/>
          <a:p>
            <a:pPr algn="ctr"/>
            <a:r>
              <a:rPr lang="pt-BR" sz="5333" dirty="0">
                <a:solidFill>
                  <a:schemeClr val="bg1"/>
                </a:solidFill>
                <a:latin typeface="Raleway" panose="020B0003030101060003" pitchFamily="34" charset="0"/>
                <a:cs typeface="Arial" panose="020B0604020202020204" pitchFamily="34" charset="0"/>
              </a:rPr>
              <a:t>THE BIBLICAL MODEL OF SERVANT LEADERSHIP</a:t>
            </a:r>
            <a:endParaRPr lang="en-US" sz="5333" dirty="0">
              <a:solidFill>
                <a:schemeClr val="bg1"/>
              </a:solidFill>
              <a:latin typeface="Raleway" panose="020B0003030101060003" pitchFamily="34" charset="0"/>
              <a:cs typeface="Arial" panose="020B0604020202020204" pitchFamily="34"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823" y="-22874"/>
            <a:ext cx="5021179" cy="6880875"/>
          </a:xfrm>
          <a:prstGeom prst="rect">
            <a:avLst/>
          </a:prstGeom>
        </p:spPr>
      </p:pic>
    </p:spTree>
    <p:extLst>
      <p:ext uri="{BB962C8B-B14F-4D97-AF65-F5344CB8AC3E}">
        <p14:creationId xmlns:p14="http://schemas.microsoft.com/office/powerpoint/2010/main" val="2828173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05682"/>
            <a:ext cx="12192000" cy="34523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p:cNvSpPr txBox="1"/>
          <p:nvPr/>
        </p:nvSpPr>
        <p:spPr>
          <a:xfrm>
            <a:off x="1968500" y="1325112"/>
            <a:ext cx="8356600" cy="2049535"/>
          </a:xfrm>
          <a:prstGeom prst="rect">
            <a:avLst/>
          </a:prstGeom>
          <a:noFill/>
        </p:spPr>
        <p:txBody>
          <a:bodyPr wrap="square" rtlCol="0">
            <a:spAutoFit/>
          </a:bodyPr>
          <a:lstStyle/>
          <a:p>
            <a:pPr algn="ctr">
              <a:lnSpc>
                <a:spcPct val="90000"/>
              </a:lnSpc>
            </a:pPr>
            <a:r>
              <a:rPr lang="et" sz="7066" dirty="0">
                <a:solidFill>
                  <a:srgbClr val="3B3838"/>
                </a:solidFill>
                <a:latin typeface="Arial" panose="020B0604020202020204" pitchFamily="34" charset="0"/>
                <a:ea typeface="+mj-ea"/>
                <a:cs typeface="Arial" panose="020B0604020202020204" pitchFamily="34" charset="0"/>
              </a:rPr>
              <a:t>JUHTIMISE TÄHTSUS</a:t>
            </a:r>
            <a:endParaRPr lang="en-US" sz="7066" dirty="0">
              <a:solidFill>
                <a:srgbClr val="3B3838"/>
              </a:solidFill>
              <a:latin typeface="Arial" panose="020B0604020202020204" pitchFamily="34" charset="0"/>
              <a:ea typeface="+mj-ea"/>
              <a:cs typeface="Arial" panose="020B0604020202020204" pitchFamily="34" charset="0"/>
            </a:endParaRPr>
          </a:p>
        </p:txBody>
      </p:sp>
      <p:sp>
        <p:nvSpPr>
          <p:cNvPr id="7" name="Rectangle 6"/>
          <p:cNvSpPr/>
          <p:nvPr/>
        </p:nvSpPr>
        <p:spPr>
          <a:xfrm>
            <a:off x="1117600" y="1090795"/>
            <a:ext cx="10058400" cy="5080000"/>
          </a:xfrm>
          <a:prstGeom prst="rect">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p:nvSpPr>
        <p:spPr>
          <a:xfrm>
            <a:off x="800102" y="3597967"/>
            <a:ext cx="10007599" cy="2390141"/>
          </a:xfrm>
          <a:prstGeom prst="rect">
            <a:avLst/>
          </a:prstGeom>
        </p:spPr>
        <p:txBody>
          <a:bodyPr wrap="square">
            <a:spAutoFit/>
          </a:bodyPr>
          <a:lstStyle/>
          <a:p>
            <a:pPr algn="r"/>
            <a:r>
              <a:rPr lang="et" sz="3733" dirty="0">
                <a:solidFill>
                  <a:schemeClr val="bg1"/>
                </a:solidFill>
                <a:latin typeface="Arial" panose="020B0604020202020204" pitchFamily="34" charset="0"/>
                <a:ea typeface="Source Sans Pro" panose="020B0503030403020204" pitchFamily="34" charset="0"/>
                <a:cs typeface="Arial" panose="020B0604020202020204" pitchFamily="34" charset="0"/>
              </a:rPr>
              <a:t>TEHA või LÕPETA</a:t>
            </a:r>
          </a:p>
          <a:p>
            <a:pPr algn="r"/>
            <a:r>
              <a:rPr lang="et" sz="3733" dirty="0">
                <a:solidFill>
                  <a:schemeClr val="bg1"/>
                </a:solidFill>
                <a:latin typeface="Arial" panose="020B0604020202020204" pitchFamily="34" charset="0"/>
                <a:ea typeface="Source Sans Pro" panose="020B0503030403020204" pitchFamily="34" charset="0"/>
                <a:cs typeface="Arial" panose="020B0604020202020204" pitchFamily="34" charset="0"/>
              </a:rPr>
              <a:t>EDASI või HÄVITA</a:t>
            </a:r>
          </a:p>
          <a:p>
            <a:pPr algn="r"/>
            <a:r>
              <a:rPr lang="et" sz="3733" dirty="0">
                <a:solidFill>
                  <a:schemeClr val="bg1"/>
                </a:solidFill>
                <a:latin typeface="Arial" panose="020B0604020202020204" pitchFamily="34" charset="0"/>
                <a:ea typeface="Source Sans Pro" panose="020B0503030403020204" pitchFamily="34" charset="0"/>
                <a:cs typeface="Arial" panose="020B0604020202020204" pitchFamily="34" charset="0"/>
              </a:rPr>
              <a:t>VÕIMUSTADA või SEISMA JÄÄDA</a:t>
            </a:r>
          </a:p>
          <a:p>
            <a:pPr algn="r"/>
            <a:r>
              <a:rPr lang="et" sz="3733" dirty="0">
                <a:solidFill>
                  <a:schemeClr val="bg1"/>
                </a:solidFill>
                <a:latin typeface="Arial" panose="020B0604020202020204" pitchFamily="34" charset="0"/>
                <a:ea typeface="Source Sans Pro" panose="020B0503030403020204" pitchFamily="34" charset="0"/>
                <a:cs typeface="Arial" panose="020B0604020202020204" pitchFamily="34" charset="0"/>
              </a:rPr>
              <a:t>JUHI TEED VÕI KAOTA TEED</a:t>
            </a:r>
          </a:p>
        </p:txBody>
      </p:sp>
    </p:spTree>
    <p:extLst>
      <p:ext uri="{BB962C8B-B14F-4D97-AF65-F5344CB8AC3E}">
        <p14:creationId xmlns:p14="http://schemas.microsoft.com/office/powerpoint/2010/main" val="3009119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32"/>
          <a:stretch/>
        </p:blipFill>
        <p:spPr>
          <a:xfrm>
            <a:off x="-160421" y="-1"/>
            <a:ext cx="12352421" cy="6956364"/>
          </a:xfrm>
          <a:prstGeom prst="rect">
            <a:avLst/>
          </a:prstGeom>
        </p:spPr>
      </p:pic>
      <p:sp>
        <p:nvSpPr>
          <p:cNvPr id="7" name="TextBox 6"/>
          <p:cNvSpPr txBox="1"/>
          <p:nvPr/>
        </p:nvSpPr>
        <p:spPr>
          <a:xfrm>
            <a:off x="4933947" y="5533408"/>
            <a:ext cx="7518400" cy="1063881"/>
          </a:xfrm>
          <a:prstGeom prst="rect">
            <a:avLst/>
          </a:prstGeom>
          <a:noFill/>
        </p:spPr>
        <p:txBody>
          <a:bodyPr wrap="square" rtlCol="0">
            <a:spAutoFit/>
          </a:bodyPr>
          <a:lstStyle/>
          <a:p>
            <a:pPr algn="ctr">
              <a:lnSpc>
                <a:spcPts val="6667"/>
              </a:lnSpc>
            </a:pPr>
            <a:r>
              <a:rPr lang="pt-BR" sz="10666" dirty="0">
                <a:solidFill>
                  <a:schemeClr val="bg1"/>
                </a:solidFill>
                <a:latin typeface="Raleway" panose="020B0003030101060003" pitchFamily="34" charset="0"/>
                <a:ea typeface="+mj-ea"/>
                <a:cs typeface="Arial" panose="020B0604020202020204" pitchFamily="34" charset="0"/>
              </a:rPr>
              <a:t>SECURITY</a:t>
            </a:r>
          </a:p>
        </p:txBody>
      </p:sp>
      <p:sp>
        <p:nvSpPr>
          <p:cNvPr id="8" name="Rectangle 7"/>
          <p:cNvSpPr/>
          <p:nvPr/>
        </p:nvSpPr>
        <p:spPr>
          <a:xfrm>
            <a:off x="1630326" y="502464"/>
            <a:ext cx="11095833" cy="2930547"/>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ectangle 4"/>
          <p:cNvSpPr/>
          <p:nvPr/>
        </p:nvSpPr>
        <p:spPr>
          <a:xfrm>
            <a:off x="2376930" y="1785901"/>
            <a:ext cx="9698085" cy="1405641"/>
          </a:xfrm>
          <a:prstGeom prst="rect">
            <a:avLst/>
          </a:prstGeom>
        </p:spPr>
        <p:txBody>
          <a:bodyPr wrap="square">
            <a:spAutoFit/>
          </a:bodyPr>
          <a:lstStyle/>
          <a:p>
            <a:pPr algn="r"/>
            <a:r>
              <a:rPr lang="en-US" sz="4267" dirty="0">
                <a:solidFill>
                  <a:schemeClr val="bg1"/>
                </a:solidFill>
                <a:ea typeface="Source Sans Pro" panose="020B0503030403020204" pitchFamily="34" charset="0"/>
              </a:rPr>
              <a:t>…I am in the Father and the Father is in me</a:t>
            </a:r>
          </a:p>
          <a:p>
            <a:pPr algn="r"/>
            <a:r>
              <a:rPr lang="en-US" sz="4267" dirty="0">
                <a:solidFill>
                  <a:schemeClr val="bg1"/>
                </a:solidFill>
                <a:ea typeface="Source Sans Pro" panose="020B0503030403020204" pitchFamily="34" charset="0"/>
              </a:rPr>
              <a:t>John 14:11</a:t>
            </a:r>
          </a:p>
        </p:txBody>
      </p:sp>
      <p:sp>
        <p:nvSpPr>
          <p:cNvPr id="9" name="Rectangle 8"/>
          <p:cNvSpPr/>
          <p:nvPr/>
        </p:nvSpPr>
        <p:spPr>
          <a:xfrm>
            <a:off x="4354285" y="625408"/>
            <a:ext cx="7837715" cy="116049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p:cNvSpPr txBox="1"/>
          <p:nvPr/>
        </p:nvSpPr>
        <p:spPr>
          <a:xfrm>
            <a:off x="4354286" y="917371"/>
            <a:ext cx="6381749" cy="772006"/>
          </a:xfrm>
          <a:prstGeom prst="rect">
            <a:avLst/>
          </a:prstGeom>
          <a:noFill/>
        </p:spPr>
        <p:txBody>
          <a:bodyPr wrap="square" rtlCol="0">
            <a:spAutoFit/>
          </a:bodyPr>
          <a:lstStyle/>
          <a:p>
            <a:pPr algn="ctr">
              <a:lnSpc>
                <a:spcPts val="5333"/>
              </a:lnSpc>
            </a:pPr>
            <a:r>
              <a:rPr lang="pt-BR" sz="5333" dirty="0">
                <a:solidFill>
                  <a:schemeClr val="bg1"/>
                </a:solidFill>
                <a:latin typeface="Raleway" panose="020B0003030101060003" pitchFamily="34" charset="0"/>
                <a:ea typeface="+mj-ea"/>
                <a:cs typeface="Arial" panose="020B0604020202020204" pitchFamily="34" charset="0"/>
              </a:rPr>
              <a:t>THE FOUNDATION</a:t>
            </a:r>
          </a:p>
        </p:txBody>
      </p:sp>
    </p:spTree>
    <p:extLst>
      <p:ext uri="{BB962C8B-B14F-4D97-AF65-F5344CB8AC3E}">
        <p14:creationId xmlns:p14="http://schemas.microsoft.com/office/powerpoint/2010/main" val="2629299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192000" cy="6889897"/>
          </a:xfrm>
          <a:prstGeom prst="rect">
            <a:avLst/>
          </a:prstGeom>
        </p:spPr>
      </p:pic>
      <p:sp>
        <p:nvSpPr>
          <p:cNvPr id="7" name="TextBox 6"/>
          <p:cNvSpPr txBox="1"/>
          <p:nvPr/>
        </p:nvSpPr>
        <p:spPr>
          <a:xfrm>
            <a:off x="7186862" y="5533407"/>
            <a:ext cx="5265484" cy="1063881"/>
          </a:xfrm>
          <a:prstGeom prst="rect">
            <a:avLst/>
          </a:prstGeom>
          <a:noFill/>
        </p:spPr>
        <p:txBody>
          <a:bodyPr wrap="square" rtlCol="0">
            <a:spAutoFit/>
          </a:bodyPr>
          <a:lstStyle/>
          <a:p>
            <a:pPr algn="ctr">
              <a:lnSpc>
                <a:spcPts val="6667"/>
              </a:lnSpc>
            </a:pPr>
            <a:r>
              <a:rPr lang="pt-BR" sz="10666" dirty="0">
                <a:solidFill>
                  <a:schemeClr val="bg1"/>
                </a:solidFill>
                <a:latin typeface="Raleway" panose="020B0003030101060003" pitchFamily="34" charset="0"/>
                <a:ea typeface="+mj-ea"/>
                <a:cs typeface="Arial" panose="020B0604020202020204" pitchFamily="34" charset="0"/>
              </a:rPr>
              <a:t>LOVE</a:t>
            </a:r>
          </a:p>
        </p:txBody>
      </p:sp>
      <p:sp>
        <p:nvSpPr>
          <p:cNvPr id="8" name="Rectangle 7"/>
          <p:cNvSpPr/>
          <p:nvPr/>
        </p:nvSpPr>
        <p:spPr>
          <a:xfrm>
            <a:off x="860612" y="502463"/>
            <a:ext cx="9651145" cy="3759615"/>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p:nvSpPr>
        <p:spPr>
          <a:xfrm>
            <a:off x="1092975" y="2010790"/>
            <a:ext cx="9186415" cy="1815690"/>
          </a:xfrm>
          <a:prstGeom prst="rect">
            <a:avLst/>
          </a:prstGeom>
        </p:spPr>
        <p:txBody>
          <a:bodyPr wrap="square">
            <a:spAutoFit/>
          </a:bodyPr>
          <a:lstStyle/>
          <a:p>
            <a:r>
              <a:rPr lang="en-US" sz="3733" dirty="0">
                <a:solidFill>
                  <a:schemeClr val="tx2">
                    <a:lumMod val="75000"/>
                  </a:schemeClr>
                </a:solidFill>
                <a:ea typeface="Source Sans Pro" panose="020B0503030403020204" pitchFamily="34" charset="0"/>
              </a:rPr>
              <a:t>Having loved His own who were in the world, He loved them to the end.</a:t>
            </a:r>
          </a:p>
          <a:p>
            <a:r>
              <a:rPr lang="en-US" sz="3733" dirty="0">
                <a:solidFill>
                  <a:schemeClr val="tx2">
                    <a:lumMod val="75000"/>
                  </a:schemeClr>
                </a:solidFill>
                <a:ea typeface="Source Sans Pro" panose="020B0503030403020204" pitchFamily="34" charset="0"/>
              </a:rPr>
              <a:t>John 13:1</a:t>
            </a:r>
          </a:p>
        </p:txBody>
      </p:sp>
      <p:sp>
        <p:nvSpPr>
          <p:cNvPr id="9" name="Rectangle 8"/>
          <p:cNvSpPr/>
          <p:nvPr/>
        </p:nvSpPr>
        <p:spPr>
          <a:xfrm>
            <a:off x="860611" y="676380"/>
            <a:ext cx="7837715" cy="116049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p:cNvSpPr txBox="1"/>
          <p:nvPr/>
        </p:nvSpPr>
        <p:spPr>
          <a:xfrm>
            <a:off x="1038474" y="978843"/>
            <a:ext cx="6381749" cy="772006"/>
          </a:xfrm>
          <a:prstGeom prst="rect">
            <a:avLst/>
          </a:prstGeom>
          <a:noFill/>
        </p:spPr>
        <p:txBody>
          <a:bodyPr wrap="square" rtlCol="0">
            <a:spAutoFit/>
          </a:bodyPr>
          <a:lstStyle/>
          <a:p>
            <a:pPr algn="ctr">
              <a:lnSpc>
                <a:spcPts val="5333"/>
              </a:lnSpc>
            </a:pPr>
            <a:r>
              <a:rPr lang="pt-BR" sz="5333" dirty="0">
                <a:solidFill>
                  <a:schemeClr val="bg1"/>
                </a:solidFill>
                <a:latin typeface="Raleway" panose="020B0003030101060003" pitchFamily="34" charset="0"/>
                <a:ea typeface="+mj-ea"/>
                <a:cs typeface="Arial" panose="020B0604020202020204" pitchFamily="34" charset="0"/>
              </a:rPr>
              <a:t>THE MOTIVATION</a:t>
            </a:r>
          </a:p>
        </p:txBody>
      </p:sp>
    </p:spTree>
    <p:extLst>
      <p:ext uri="{BB962C8B-B14F-4D97-AF65-F5344CB8AC3E}">
        <p14:creationId xmlns:p14="http://schemas.microsoft.com/office/powerpoint/2010/main" val="2931902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E88659"/>
              </a:solidFill>
            </a:endParaRPr>
          </a:p>
        </p:txBody>
      </p:sp>
      <p:sp>
        <p:nvSpPr>
          <p:cNvPr id="9" name="Rectangle 8"/>
          <p:cNvSpPr/>
          <p:nvPr/>
        </p:nvSpPr>
        <p:spPr>
          <a:xfrm>
            <a:off x="0" y="533423"/>
            <a:ext cx="12195571" cy="132044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819353" y="8022607"/>
            <a:ext cx="11553321" cy="820009"/>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pt-BR" sz="4000" dirty="0">
                <a:solidFill>
                  <a:schemeClr val="bg1"/>
                </a:solidFill>
                <a:latin typeface="Raleway" panose="020B0503030101060003" pitchFamily="34" charset="0"/>
              </a:rPr>
              <a:t>TRANSFORMATIONAL BEHAVIORS</a:t>
            </a:r>
            <a:endParaRPr lang="en-US" sz="4000" dirty="0">
              <a:solidFill>
                <a:schemeClr val="bg1"/>
              </a:solidFill>
              <a:latin typeface="Raleway" panose="020B0503030101060003"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619"/>
          <a:stretch/>
        </p:blipFill>
        <p:spPr>
          <a:xfrm>
            <a:off x="7173405" y="361781"/>
            <a:ext cx="5018596" cy="6496220"/>
          </a:xfrm>
          <a:prstGeom prst="flowChartInputOutput">
            <a:avLst/>
          </a:prstGeom>
          <a:noFill/>
          <a:ln>
            <a:noFill/>
          </a:ln>
        </p:spPr>
      </p:pic>
      <p:sp>
        <p:nvSpPr>
          <p:cNvPr id="11" name="Rectangle 10"/>
          <p:cNvSpPr/>
          <p:nvPr/>
        </p:nvSpPr>
        <p:spPr>
          <a:xfrm>
            <a:off x="417820" y="1917151"/>
            <a:ext cx="6982441" cy="4113498"/>
          </a:xfrm>
          <a:prstGeom prst="rect">
            <a:avLst/>
          </a:prstGeom>
        </p:spPr>
        <p:txBody>
          <a:bodyPr wrap="square">
            <a:spAutoFit/>
          </a:bodyPr>
          <a:lstStyle/>
          <a:p>
            <a:r>
              <a:rPr lang="en-US" sz="3733" dirty="0">
                <a:solidFill>
                  <a:schemeClr val="bg1"/>
                </a:solidFill>
                <a:latin typeface="Calibri" panose="020F0502020204030204" pitchFamily="34" charset="0"/>
                <a:ea typeface="Source Sans Pro" panose="020B0503030403020204" pitchFamily="34" charset="0"/>
                <a:cs typeface="Calibri" panose="020F0502020204030204" pitchFamily="34" charset="0"/>
              </a:rPr>
              <a:t>Jesus got up from the table, took off his outer robe, and tied a towel around himself. Then He poured water into a basin and began to wash the disciples’ feet and to wipe them with the towel that was tied around him.   John 13:4-5</a:t>
            </a: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17820" y="596709"/>
            <a:ext cx="9755001" cy="1296124"/>
          </a:xfrm>
        </p:spPr>
        <p:txBody>
          <a:bodyPr>
            <a:noAutofit/>
          </a:bodyPr>
          <a:lstStyle/>
          <a:p>
            <a:pPr algn="l"/>
            <a:r>
              <a:rPr lang="pt-BR" b="1" dirty="0">
                <a:solidFill>
                  <a:schemeClr val="bg1"/>
                </a:solidFill>
                <a:latin typeface="Raleway" panose="020B0003030101060003" pitchFamily="34" charset="0"/>
                <a:cs typeface="Arial" panose="020B0604020202020204" pitchFamily="34" charset="0"/>
              </a:rPr>
              <a:t>THE EXAMPLE</a:t>
            </a:r>
            <a:endParaRPr lang="en-US" b="1" dirty="0">
              <a:solidFill>
                <a:schemeClr val="bg1"/>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2413237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E88659"/>
              </a:solidFill>
            </a:endParaRPr>
          </a:p>
        </p:txBody>
      </p:sp>
      <p:sp>
        <p:nvSpPr>
          <p:cNvPr id="7" name="Rectangle 6"/>
          <p:cNvSpPr/>
          <p:nvPr/>
        </p:nvSpPr>
        <p:spPr>
          <a:xfrm>
            <a:off x="0" y="363299"/>
            <a:ext cx="12195571" cy="132044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p:cNvSpPr/>
          <p:nvPr/>
        </p:nvSpPr>
        <p:spPr>
          <a:xfrm>
            <a:off x="417820" y="1704017"/>
            <a:ext cx="7280153" cy="4687950"/>
          </a:xfrm>
          <a:prstGeom prst="rect">
            <a:avLst/>
          </a:prstGeom>
        </p:spPr>
        <p:txBody>
          <a:bodyPr wrap="square">
            <a:spAutoFit/>
          </a:bodyPr>
          <a:lstStyle/>
          <a:p>
            <a:r>
              <a:rPr lang="en-US" sz="3733" dirty="0">
                <a:solidFill>
                  <a:schemeClr val="bg1"/>
                </a:solidFill>
                <a:latin typeface="Calibri" panose="020F0502020204030204" pitchFamily="34" charset="0"/>
                <a:ea typeface="Source Sans Pro" panose="020B0503030403020204" pitchFamily="34" charset="0"/>
                <a:cs typeface="Calibri" panose="020F0502020204030204" pitchFamily="34" charset="0"/>
              </a:rPr>
              <a:t>You call Me ‘Teacher’ and ‘Lord’ and rightly so, for that is what I am. Now that I, your Lord and Teacher, have washed your feet, you also should wash one another’s feet. I have set you an example that you should do as I have done for you.</a:t>
            </a:r>
            <a:br>
              <a:rPr lang="en-US" sz="3733" dirty="0">
                <a:solidFill>
                  <a:schemeClr val="bg1"/>
                </a:solidFill>
                <a:latin typeface="Calibri" panose="020F0502020204030204" pitchFamily="34" charset="0"/>
                <a:ea typeface="Source Sans Pro" panose="020B0503030403020204" pitchFamily="34" charset="0"/>
                <a:cs typeface="Calibri" panose="020F0502020204030204" pitchFamily="34" charset="0"/>
              </a:rPr>
            </a:br>
            <a:r>
              <a:rPr lang="en-US" sz="3733" dirty="0">
                <a:solidFill>
                  <a:schemeClr val="bg1"/>
                </a:solidFill>
                <a:latin typeface="Calibri" panose="020F0502020204030204" pitchFamily="34" charset="0"/>
                <a:ea typeface="Source Sans Pro" panose="020B0503030403020204" pitchFamily="34" charset="0"/>
                <a:cs typeface="Calibri" panose="020F0502020204030204" pitchFamily="34" charset="0"/>
              </a:rPr>
              <a:t>John 13:13–15</a:t>
            </a: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819353" y="8022607"/>
            <a:ext cx="11553321" cy="820009"/>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pt-BR" sz="4000" dirty="0">
                <a:solidFill>
                  <a:schemeClr val="bg1"/>
                </a:solidFill>
                <a:latin typeface="Raleway" panose="020B0503030101060003" pitchFamily="34" charset="0"/>
              </a:rPr>
              <a:t>TRANSFORMATIONAL BEHAVIORS</a:t>
            </a:r>
            <a:endParaRPr lang="en-US" sz="4000" dirty="0">
              <a:solidFill>
                <a:schemeClr val="bg1"/>
              </a:solidFill>
              <a:latin typeface="Raleway" panose="020B0503030101060003"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317837" y="387618"/>
            <a:ext cx="9755001" cy="1296124"/>
          </a:xfrm>
        </p:spPr>
        <p:txBody>
          <a:bodyPr>
            <a:normAutofit/>
          </a:bodyPr>
          <a:lstStyle/>
          <a:p>
            <a:pPr algn="l"/>
            <a:r>
              <a:rPr lang="pt-BR" sz="7466" b="1" dirty="0">
                <a:solidFill>
                  <a:schemeClr val="bg1"/>
                </a:solidFill>
                <a:latin typeface="Raleway" panose="020B0003030101060003" pitchFamily="34" charset="0"/>
                <a:cs typeface="Arial" panose="020B0604020202020204" pitchFamily="34" charset="0"/>
              </a:rPr>
              <a:t>THE EXAMPLE</a:t>
            </a:r>
            <a:endParaRPr lang="en-US" sz="7466" b="1" dirty="0">
              <a:solidFill>
                <a:schemeClr val="bg1"/>
              </a:solidFill>
              <a:latin typeface="Raleway" panose="020B0003030101060003" pitchFamily="34" charset="0"/>
              <a:cs typeface="Arial" panose="020B06040202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235"/>
          <a:stretch/>
        </p:blipFill>
        <p:spPr>
          <a:xfrm>
            <a:off x="7234990" y="0"/>
            <a:ext cx="4958796" cy="6858000"/>
          </a:xfrm>
          <a:prstGeom prst="flowChartInputOutput">
            <a:avLst/>
          </a:prstGeom>
        </p:spPr>
      </p:pic>
    </p:spTree>
    <p:extLst>
      <p:ext uri="{BB962C8B-B14F-4D97-AF65-F5344CB8AC3E}">
        <p14:creationId xmlns:p14="http://schemas.microsoft.com/office/powerpoint/2010/main" val="2004147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71" r="-353"/>
          <a:stretch/>
        </p:blipFill>
        <p:spPr>
          <a:xfrm>
            <a:off x="-99236" y="-32021"/>
            <a:ext cx="12333768" cy="6890021"/>
          </a:xfrm>
          <a:prstGeom prst="rect">
            <a:avLst/>
          </a:prstGeom>
        </p:spPr>
      </p:pic>
      <p:sp>
        <p:nvSpPr>
          <p:cNvPr id="6" name="Rectangle 5"/>
          <p:cNvSpPr/>
          <p:nvPr/>
        </p:nvSpPr>
        <p:spPr>
          <a:xfrm>
            <a:off x="-70883" y="-32021"/>
            <a:ext cx="6166884" cy="6890021"/>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p:nvSpPr>
        <p:spPr>
          <a:xfrm>
            <a:off x="537149" y="766112"/>
            <a:ext cx="5408824" cy="5262403"/>
          </a:xfrm>
          <a:prstGeom prst="rect">
            <a:avLst/>
          </a:prstGeom>
        </p:spPr>
        <p:txBody>
          <a:bodyPr wrap="square">
            <a:spAutoFit/>
          </a:bodyPr>
          <a:lstStyle/>
          <a:p>
            <a:r>
              <a:rPr lang="et" sz="3733" dirty="0">
                <a:solidFill>
                  <a:schemeClr val="tx2">
                    <a:lumMod val="75000"/>
                  </a:schemeClr>
                </a:solidFill>
                <a:ea typeface="Source Sans Pro" panose="020B0503030403020204" pitchFamily="34" charset="0"/>
              </a:rPr>
              <a:t>Armastus on kannatlik, armastus on </a:t>
            </a:r>
            <a:br>
              <a:rPr lang="en-US" sz="3733" dirty="0">
                <a:solidFill>
                  <a:schemeClr val="tx2">
                    <a:lumMod val="75000"/>
                  </a:schemeClr>
                </a:solidFill>
                <a:ea typeface="Source Sans Pro" panose="020B0503030403020204" pitchFamily="34" charset="0"/>
              </a:rPr>
            </a:br>
            <a:r>
              <a:rPr lang="et" sz="3733" dirty="0">
                <a:solidFill>
                  <a:schemeClr val="tx2">
                    <a:lumMod val="75000"/>
                  </a:schemeClr>
                </a:solidFill>
                <a:ea typeface="Source Sans Pro" panose="020B0503030403020204" pitchFamily="34" charset="0"/>
              </a:rPr>
              <a:t>lahke ja ta ei ole kade; </a:t>
            </a:r>
            <a:br>
              <a:rPr lang="en-US" sz="3733" dirty="0">
                <a:solidFill>
                  <a:schemeClr val="tx2">
                    <a:lumMod val="75000"/>
                  </a:schemeClr>
                </a:solidFill>
                <a:ea typeface="Source Sans Pro" panose="020B0503030403020204" pitchFamily="34" charset="0"/>
              </a:rPr>
            </a:br>
            <a:r>
              <a:rPr lang="et" sz="3733" dirty="0">
                <a:solidFill>
                  <a:schemeClr val="tx2">
                    <a:lumMod val="75000"/>
                  </a:schemeClr>
                </a:solidFill>
                <a:ea typeface="Source Sans Pro" panose="020B0503030403020204" pitchFamily="34" charset="0"/>
              </a:rPr>
              <a:t>armastus ei hoople, ta ei ole ülbe, ta ei tegutse sobimatult, ta ei otsi omakasu, ta ei ärritu, ta ei pea meeles ülekohut ...</a:t>
            </a:r>
          </a:p>
        </p:txBody>
      </p:sp>
      <p:sp>
        <p:nvSpPr>
          <p:cNvPr id="12" name="TextBox 11"/>
          <p:cNvSpPr txBox="1"/>
          <p:nvPr/>
        </p:nvSpPr>
        <p:spPr>
          <a:xfrm>
            <a:off x="7663146" y="5124320"/>
            <a:ext cx="4528854" cy="1733680"/>
          </a:xfrm>
          <a:prstGeom prst="rect">
            <a:avLst/>
          </a:prstGeom>
          <a:noFill/>
        </p:spPr>
        <p:txBody>
          <a:bodyPr wrap="square" rtlCol="0">
            <a:spAutoFit/>
          </a:bodyPr>
          <a:lstStyle/>
          <a:p>
            <a:pPr algn="ctr"/>
            <a:r>
              <a:rPr lang="et" sz="5333" dirty="0">
                <a:solidFill>
                  <a:schemeClr val="tx2">
                    <a:lumMod val="75000"/>
                  </a:schemeClr>
                </a:solidFill>
                <a:latin typeface="Raleway" panose="020B0003030101060003" pitchFamily="34" charset="0"/>
                <a:cs typeface="Arial" panose="020B0604020202020204" pitchFamily="34" charset="0"/>
              </a:rPr>
              <a:t>ARMASTUSE VÄGI</a:t>
            </a:r>
            <a:endParaRPr lang="en-US" sz="5333" dirty="0">
              <a:solidFill>
                <a:schemeClr val="tx2">
                  <a:lumMod val="75000"/>
                </a:schemeClr>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3685417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71" r="-353"/>
          <a:stretch/>
        </p:blipFill>
        <p:spPr>
          <a:xfrm>
            <a:off x="-99236" y="-32021"/>
            <a:ext cx="12333768" cy="6890021"/>
          </a:xfrm>
          <a:prstGeom prst="rect">
            <a:avLst/>
          </a:prstGeom>
        </p:spPr>
      </p:pic>
      <p:sp>
        <p:nvSpPr>
          <p:cNvPr id="12" name="TextBox 11"/>
          <p:cNvSpPr txBox="1"/>
          <p:nvPr/>
        </p:nvSpPr>
        <p:spPr>
          <a:xfrm>
            <a:off x="-199721" y="4736243"/>
            <a:ext cx="4723169" cy="1733680"/>
          </a:xfrm>
          <a:prstGeom prst="rect">
            <a:avLst/>
          </a:prstGeom>
          <a:noFill/>
        </p:spPr>
        <p:txBody>
          <a:bodyPr wrap="square" rtlCol="0">
            <a:spAutoFit/>
          </a:bodyPr>
          <a:lstStyle/>
          <a:p>
            <a:pPr algn="ctr"/>
            <a:r>
              <a:rPr lang="et" sz="5333" dirty="0">
                <a:solidFill>
                  <a:schemeClr val="tx2">
                    <a:lumMod val="75000"/>
                  </a:schemeClr>
                </a:solidFill>
                <a:latin typeface="Raleway" panose="020B0003030101060003" pitchFamily="34" charset="0"/>
                <a:cs typeface="Arial" panose="020B0604020202020204" pitchFamily="34" charset="0"/>
              </a:rPr>
              <a:t>ARMASTUSE VÄGI</a:t>
            </a:r>
            <a:endParaRPr lang="en-US" sz="5333" dirty="0">
              <a:solidFill>
                <a:schemeClr val="tx2">
                  <a:lumMod val="75000"/>
                </a:schemeClr>
              </a:solidFill>
              <a:latin typeface="Raleway" panose="020B0003030101060003" pitchFamily="34" charset="0"/>
              <a:cs typeface="Arial" panose="020B0604020202020204" pitchFamily="34" charset="0"/>
            </a:endParaRPr>
          </a:p>
        </p:txBody>
      </p:sp>
      <p:sp>
        <p:nvSpPr>
          <p:cNvPr id="6" name="Rectangle 5"/>
          <p:cNvSpPr/>
          <p:nvPr/>
        </p:nvSpPr>
        <p:spPr>
          <a:xfrm>
            <a:off x="6067647" y="-32021"/>
            <a:ext cx="6166884" cy="6890021"/>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4"/>
          <p:cNvSpPr/>
          <p:nvPr/>
        </p:nvSpPr>
        <p:spPr>
          <a:xfrm>
            <a:off x="6272815" y="827616"/>
            <a:ext cx="5408824" cy="5262403"/>
          </a:xfrm>
          <a:prstGeom prst="rect">
            <a:avLst/>
          </a:prstGeom>
        </p:spPr>
        <p:txBody>
          <a:bodyPr wrap="square">
            <a:spAutoFit/>
          </a:bodyPr>
          <a:lstStyle/>
          <a:p>
            <a:r>
              <a:rPr lang="et" sz="3733" dirty="0">
                <a:solidFill>
                  <a:schemeClr val="tx2">
                    <a:lumMod val="75000"/>
                  </a:schemeClr>
                </a:solidFill>
                <a:latin typeface="Calibri" panose="020F0502020204030204" pitchFamily="34" charset="0"/>
                <a:ea typeface="Source Sans Pro" panose="020B0503030403020204" pitchFamily="34" charset="0"/>
                <a:cs typeface="Calibri" panose="020F0502020204030204" pitchFamily="34" charset="0"/>
              </a:rPr>
              <a:t>...ei rõõmutse ülekohtust </a:t>
            </a:r>
            <a:br>
              <a:rPr lang="en-US" sz="3733" dirty="0">
                <a:solidFill>
                  <a:schemeClr val="tx2">
                    <a:lumMod val="75000"/>
                  </a:schemeClr>
                </a:solidFill>
                <a:latin typeface="Calibri" panose="020F0502020204030204" pitchFamily="34" charset="0"/>
                <a:ea typeface="Source Sans Pro" panose="020B0503030403020204" pitchFamily="34" charset="0"/>
                <a:cs typeface="Calibri" panose="020F0502020204030204" pitchFamily="34" charset="0"/>
              </a:rPr>
            </a:br>
            <a:r>
              <a:rPr lang="et" sz="3733" dirty="0">
                <a:solidFill>
                  <a:schemeClr val="tx2">
                    <a:lumMod val="75000"/>
                  </a:schemeClr>
                </a:solidFill>
                <a:latin typeface="Calibri" panose="020F0502020204030204" pitchFamily="34" charset="0"/>
                <a:ea typeface="Source Sans Pro" panose="020B0503030403020204" pitchFamily="34" charset="0"/>
                <a:cs typeface="Calibri" panose="020F0502020204030204" pitchFamily="34" charset="0"/>
              </a:rPr>
              <a:t>, aga rõõmustab ühes tõega; lepib kõigega, usub kõike, loodab kõike, talub </a:t>
            </a:r>
            <a:br>
              <a:rPr lang="en-US" sz="3733" dirty="0">
                <a:solidFill>
                  <a:schemeClr val="tx2">
                    <a:lumMod val="75000"/>
                  </a:schemeClr>
                </a:solidFill>
                <a:latin typeface="Calibri" panose="020F0502020204030204" pitchFamily="34" charset="0"/>
                <a:ea typeface="Source Sans Pro" panose="020B0503030403020204" pitchFamily="34" charset="0"/>
                <a:cs typeface="Calibri" panose="020F0502020204030204" pitchFamily="34" charset="0"/>
              </a:rPr>
            </a:br>
            <a:r>
              <a:rPr lang="et" sz="3733" dirty="0">
                <a:solidFill>
                  <a:schemeClr val="tx2">
                    <a:lumMod val="75000"/>
                  </a:schemeClr>
                </a:solidFill>
                <a:latin typeface="Calibri" panose="020F0502020204030204" pitchFamily="34" charset="0"/>
                <a:ea typeface="Source Sans Pro" panose="020B0503030403020204" pitchFamily="34" charset="0"/>
                <a:cs typeface="Calibri" panose="020F0502020204030204" pitchFamily="34" charset="0"/>
              </a:rPr>
              <a:t>kõike. Armastus ei hääbu iialgi </a:t>
            </a:r>
            <a:br>
              <a:rPr lang="en-US" sz="3733" dirty="0">
                <a:solidFill>
                  <a:schemeClr val="tx2">
                    <a:lumMod val="75000"/>
                  </a:schemeClr>
                </a:solidFill>
                <a:latin typeface="Calibri" panose="020F0502020204030204" pitchFamily="34" charset="0"/>
                <a:ea typeface="Source Sans Pro" panose="020B0503030403020204" pitchFamily="34" charset="0"/>
                <a:cs typeface="Calibri" panose="020F0502020204030204" pitchFamily="34" charset="0"/>
              </a:rPr>
            </a:br>
            <a:r>
              <a:rPr lang="et" sz="3733" dirty="0">
                <a:solidFill>
                  <a:schemeClr val="tx2">
                    <a:lumMod val="75000"/>
                  </a:schemeClr>
                </a:solidFill>
                <a:latin typeface="Calibri" panose="020F0502020204030204" pitchFamily="34" charset="0"/>
                <a:ea typeface="Source Sans Pro" panose="020B0503030403020204" pitchFamily="34" charset="0"/>
                <a:cs typeface="Calibri" panose="020F0502020204030204" pitchFamily="34" charset="0"/>
              </a:rPr>
              <a:t>1. Korintlastele 13:4–8</a:t>
            </a:r>
          </a:p>
        </p:txBody>
      </p:sp>
    </p:spTree>
    <p:extLst>
      <p:ext uri="{BB962C8B-B14F-4D97-AF65-F5344CB8AC3E}">
        <p14:creationId xmlns:p14="http://schemas.microsoft.com/office/powerpoint/2010/main" val="1930984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E88659"/>
              </a:solidFill>
            </a:endParaRPr>
          </a:p>
        </p:txBody>
      </p:sp>
      <p:sp>
        <p:nvSpPr>
          <p:cNvPr id="5" name="Rectangle 4"/>
          <p:cNvSpPr/>
          <p:nvPr/>
        </p:nvSpPr>
        <p:spPr>
          <a:xfrm>
            <a:off x="751365" y="1872040"/>
            <a:ext cx="10944448" cy="4113498"/>
          </a:xfrm>
          <a:prstGeom prst="rect">
            <a:avLst/>
          </a:prstGeom>
        </p:spPr>
        <p:txBody>
          <a:bodyPr wrap="square">
            <a:spAutoFit/>
          </a:bodyPr>
          <a:lstStyle/>
          <a:p>
            <a:r>
              <a:rPr lang="et" sz="3733" u="sng" dirty="0">
                <a:solidFill>
                  <a:schemeClr val="bg1"/>
                </a:solidFill>
                <a:ea typeface="Source Sans Pro" panose="020B0503030403020204" pitchFamily="34" charset="0"/>
              </a:rPr>
              <a:t>              </a:t>
            </a:r>
            <a:r>
              <a:rPr lang="et" sz="3733" dirty="0">
                <a:solidFill>
                  <a:schemeClr val="bg1"/>
                </a:solidFill>
                <a:ea typeface="Source Sans Pro" panose="020B0503030403020204" pitchFamily="34" charset="0"/>
              </a:rPr>
              <a:t>on kannatlik,</a:t>
            </a:r>
            <a:br>
              <a:rPr lang="en-US" sz="3733" dirty="0">
                <a:solidFill>
                  <a:schemeClr val="bg1"/>
                </a:solidFill>
                <a:ea typeface="Source Sans Pro" panose="020B0503030403020204" pitchFamily="34" charset="0"/>
              </a:rPr>
            </a:br>
            <a:r>
              <a:rPr lang="et" sz="3733" u="sng" dirty="0">
                <a:solidFill>
                  <a:schemeClr val="bg1"/>
                </a:solidFill>
                <a:ea typeface="Source Sans Pro" panose="020B0503030403020204" pitchFamily="34" charset="0"/>
              </a:rPr>
              <a:t>             </a:t>
            </a:r>
            <a:r>
              <a:rPr lang="et" sz="3733" dirty="0">
                <a:solidFill>
                  <a:schemeClr val="bg1"/>
                </a:solidFill>
                <a:ea typeface="Source Sans Pro" panose="020B0503030403020204" pitchFamily="34" charset="0"/>
              </a:rPr>
              <a:t>on lahke ega ole kade;</a:t>
            </a:r>
            <a:br>
              <a:rPr lang="en-US" sz="3733" dirty="0">
                <a:solidFill>
                  <a:schemeClr val="bg1"/>
                </a:solidFill>
                <a:ea typeface="Source Sans Pro" panose="020B0503030403020204" pitchFamily="34" charset="0"/>
              </a:rPr>
            </a:br>
            <a:r>
              <a:rPr lang="et" sz="3733" u="sng" dirty="0">
                <a:solidFill>
                  <a:schemeClr val="bg1"/>
                </a:solidFill>
                <a:ea typeface="Source Sans Pro" panose="020B0503030403020204" pitchFamily="34" charset="0"/>
              </a:rPr>
              <a:t>              </a:t>
            </a:r>
            <a:r>
              <a:rPr lang="et" sz="3733" dirty="0">
                <a:solidFill>
                  <a:schemeClr val="bg1"/>
                </a:solidFill>
                <a:ea typeface="Source Sans Pro" panose="020B0503030403020204" pitchFamily="34" charset="0"/>
              </a:rPr>
              <a:t>ei hoople ega ole ülbe,</a:t>
            </a:r>
          </a:p>
          <a:p>
            <a:r>
              <a:rPr lang="et" sz="3733" u="sng" dirty="0">
                <a:solidFill>
                  <a:schemeClr val="bg1"/>
                </a:solidFill>
                <a:ea typeface="Source Sans Pro" panose="020B0503030403020204" pitchFamily="34" charset="0"/>
              </a:rPr>
              <a:t>            </a:t>
            </a:r>
            <a:r>
              <a:rPr lang="et" sz="3733" dirty="0">
                <a:solidFill>
                  <a:schemeClr val="bg1"/>
                </a:solidFill>
                <a:ea typeface="Source Sans Pro" panose="020B0503030403020204" pitchFamily="34" charset="0"/>
              </a:rPr>
              <a:t>ei tegutse sobimatult; ta ei otsi omakasu,</a:t>
            </a:r>
          </a:p>
          <a:p>
            <a:r>
              <a:rPr lang="et" sz="3733" u="sng" dirty="0">
                <a:solidFill>
                  <a:schemeClr val="bg1"/>
                </a:solidFill>
                <a:ea typeface="Source Sans Pro" panose="020B0503030403020204" pitchFamily="34" charset="0"/>
              </a:rPr>
              <a:t>            </a:t>
            </a:r>
            <a:r>
              <a:rPr lang="et" sz="3733" dirty="0">
                <a:solidFill>
                  <a:schemeClr val="bg1"/>
                </a:solidFill>
                <a:ea typeface="Source Sans Pro" panose="020B0503030403020204" pitchFamily="34" charset="0"/>
              </a:rPr>
              <a:t>ei ole provotseeritud,</a:t>
            </a:r>
            <a:br>
              <a:rPr lang="en-US" sz="3733" dirty="0">
                <a:solidFill>
                  <a:schemeClr val="bg1"/>
                </a:solidFill>
                <a:ea typeface="Source Sans Pro" panose="020B0503030403020204" pitchFamily="34" charset="0"/>
              </a:rPr>
            </a:br>
            <a:r>
              <a:rPr lang="et" sz="3733" u="sng" dirty="0">
                <a:solidFill>
                  <a:schemeClr val="bg1"/>
                </a:solidFill>
                <a:ea typeface="Source Sans Pro" panose="020B0503030403020204" pitchFamily="34" charset="0"/>
              </a:rPr>
              <a:t>            </a:t>
            </a:r>
            <a:r>
              <a:rPr lang="et" sz="3733" dirty="0">
                <a:solidFill>
                  <a:schemeClr val="bg1"/>
                </a:solidFill>
                <a:ea typeface="Source Sans Pro" panose="020B0503030403020204" pitchFamily="34" charset="0"/>
              </a:rPr>
              <a:t>ei võta arvesse kannatatud ülekohut, …</a:t>
            </a:r>
          </a:p>
        </p:txBody>
      </p:sp>
      <p:sp>
        <p:nvSpPr>
          <p:cNvPr id="8" name="Rectangle 7"/>
          <p:cNvSpPr/>
          <p:nvPr/>
        </p:nvSpPr>
        <p:spPr>
          <a:xfrm>
            <a:off x="0" y="363299"/>
            <a:ext cx="12195571" cy="132044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p:cNvSpPr txBox="1"/>
          <p:nvPr/>
        </p:nvSpPr>
        <p:spPr>
          <a:xfrm>
            <a:off x="-520870" y="551596"/>
            <a:ext cx="9498097" cy="913007"/>
          </a:xfrm>
          <a:prstGeom prst="rect">
            <a:avLst/>
          </a:prstGeom>
          <a:noFill/>
        </p:spPr>
        <p:txBody>
          <a:bodyPr wrap="square" rtlCol="0">
            <a:spAutoFit/>
          </a:bodyPr>
          <a:lstStyle/>
          <a:p>
            <a:pPr algn="ctr"/>
            <a:r>
              <a:rPr lang="et" sz="5333" dirty="0">
                <a:solidFill>
                  <a:schemeClr val="bg1"/>
                </a:solidFill>
                <a:latin typeface="Raleway" panose="020B0003030101060003" pitchFamily="34" charset="0"/>
                <a:cs typeface="Arial" panose="020B0604020202020204" pitchFamily="34" charset="0"/>
              </a:rPr>
              <a:t>ARMASTUSE VÄGI</a:t>
            </a:r>
            <a:endParaRPr lang="en-US" sz="5333" dirty="0">
              <a:solidFill>
                <a:schemeClr val="bg1"/>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1616489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E88659"/>
              </a:solidFill>
            </a:endParaRPr>
          </a:p>
        </p:txBody>
      </p:sp>
      <p:sp>
        <p:nvSpPr>
          <p:cNvPr id="5" name="Rectangle 4"/>
          <p:cNvSpPr/>
          <p:nvPr/>
        </p:nvSpPr>
        <p:spPr>
          <a:xfrm>
            <a:off x="782362" y="2338660"/>
            <a:ext cx="10028929" cy="4113498"/>
          </a:xfrm>
          <a:prstGeom prst="rect">
            <a:avLst/>
          </a:prstGeom>
        </p:spPr>
        <p:txBody>
          <a:bodyPr wrap="square">
            <a:spAutoFit/>
          </a:bodyPr>
          <a:lstStyle/>
          <a:p>
            <a:r>
              <a:rPr lang="et" sz="3733" dirty="0">
                <a:solidFill>
                  <a:schemeClr val="bg1"/>
                </a:solidFill>
                <a:ea typeface="Source Sans Pro" panose="020B0503030403020204" pitchFamily="34" charset="0"/>
              </a:rPr>
              <a:t>…</a:t>
            </a:r>
            <a:r>
              <a:rPr lang="et" sz="3733" u="sng" dirty="0">
                <a:solidFill>
                  <a:schemeClr val="bg1"/>
                </a:solidFill>
                <a:ea typeface="Source Sans Pro" panose="020B0503030403020204" pitchFamily="34" charset="0"/>
              </a:rPr>
              <a:t>            </a:t>
            </a:r>
            <a:r>
              <a:rPr lang="et" sz="3733" dirty="0">
                <a:solidFill>
                  <a:schemeClr val="bg1"/>
                </a:solidFill>
                <a:ea typeface="Source Sans Pro" panose="020B0503030403020204" pitchFamily="34" charset="0"/>
              </a:rPr>
              <a:t>ei rõõmusta ülekohtust, vaid rõõmustab koos tõega;</a:t>
            </a:r>
          </a:p>
          <a:p>
            <a:r>
              <a:rPr lang="et" sz="3733" u="sng" dirty="0">
                <a:solidFill>
                  <a:schemeClr val="bg1"/>
                </a:solidFill>
                <a:ea typeface="Source Sans Pro" panose="020B0503030403020204" pitchFamily="34" charset="0"/>
              </a:rPr>
              <a:t>            </a:t>
            </a:r>
            <a:r>
              <a:rPr lang="et" sz="3733" dirty="0">
                <a:solidFill>
                  <a:schemeClr val="bg1"/>
                </a:solidFill>
                <a:ea typeface="Source Sans Pro" panose="020B0503030403020204" pitchFamily="34" charset="0"/>
              </a:rPr>
              <a:t>kannab kõike,</a:t>
            </a:r>
          </a:p>
          <a:p>
            <a:r>
              <a:rPr lang="et" sz="3733" u="sng" dirty="0">
                <a:solidFill>
                  <a:schemeClr val="bg1"/>
                </a:solidFill>
                <a:ea typeface="Source Sans Pro" panose="020B0503030403020204" pitchFamily="34" charset="0"/>
              </a:rPr>
              <a:t>            </a:t>
            </a:r>
            <a:r>
              <a:rPr lang="et" sz="3733" dirty="0">
                <a:solidFill>
                  <a:schemeClr val="bg1"/>
                </a:solidFill>
                <a:ea typeface="Source Sans Pro" panose="020B0503030403020204" pitchFamily="34" charset="0"/>
              </a:rPr>
              <a:t>usub kõike, loodab kõike, talub kõike.</a:t>
            </a:r>
          </a:p>
          <a:p>
            <a:r>
              <a:rPr lang="et" sz="3733" dirty="0">
                <a:solidFill>
                  <a:schemeClr val="bg1"/>
                </a:solidFill>
                <a:ea typeface="Source Sans Pro" panose="020B0503030403020204" pitchFamily="34" charset="0"/>
              </a:rPr>
              <a:t> </a:t>
            </a:r>
            <a:r>
              <a:rPr lang="et" sz="3733" u="sng" dirty="0">
                <a:solidFill>
                  <a:schemeClr val="bg1"/>
                </a:solidFill>
                <a:ea typeface="Source Sans Pro" panose="020B0503030403020204" pitchFamily="34" charset="0"/>
              </a:rPr>
              <a:t>            </a:t>
            </a:r>
            <a:r>
              <a:rPr lang="et" sz="3733" dirty="0">
                <a:solidFill>
                  <a:schemeClr val="bg1"/>
                </a:solidFill>
                <a:ea typeface="Source Sans Pro" panose="020B0503030403020204" pitchFamily="34" charset="0"/>
              </a:rPr>
              <a:t>ei vea kunagi alt.</a:t>
            </a:r>
          </a:p>
          <a:p>
            <a:r>
              <a:rPr lang="et" sz="3733" dirty="0">
                <a:solidFill>
                  <a:schemeClr val="bg1"/>
                </a:solidFill>
                <a:ea typeface="Source Sans Pro" panose="020B0503030403020204" pitchFamily="34" charset="0"/>
              </a:rPr>
              <a:t>1. Korintlastele 13:4–8</a:t>
            </a:r>
          </a:p>
        </p:txBody>
      </p:sp>
      <p:sp>
        <p:nvSpPr>
          <p:cNvPr id="8" name="Rectangle 7"/>
          <p:cNvSpPr/>
          <p:nvPr/>
        </p:nvSpPr>
        <p:spPr>
          <a:xfrm>
            <a:off x="0" y="363299"/>
            <a:ext cx="12195571" cy="132044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p:cNvSpPr txBox="1"/>
          <p:nvPr/>
        </p:nvSpPr>
        <p:spPr>
          <a:xfrm>
            <a:off x="-520870" y="551596"/>
            <a:ext cx="9498097" cy="913007"/>
          </a:xfrm>
          <a:prstGeom prst="rect">
            <a:avLst/>
          </a:prstGeom>
          <a:noFill/>
        </p:spPr>
        <p:txBody>
          <a:bodyPr wrap="square" rtlCol="0">
            <a:spAutoFit/>
          </a:bodyPr>
          <a:lstStyle/>
          <a:p>
            <a:pPr algn="ctr"/>
            <a:r>
              <a:rPr lang="et" sz="5333" dirty="0">
                <a:solidFill>
                  <a:schemeClr val="bg1"/>
                </a:solidFill>
                <a:latin typeface="Raleway" panose="020B0003030101060003" pitchFamily="34" charset="0"/>
                <a:cs typeface="Arial" panose="020B0604020202020204" pitchFamily="34" charset="0"/>
              </a:rPr>
              <a:t>ARMASTUSE VÄGI</a:t>
            </a:r>
            <a:endParaRPr lang="en-US" sz="5333" dirty="0">
              <a:solidFill>
                <a:schemeClr val="bg1"/>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2539907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400"/>
            <a:ext cx="12230207" cy="6883400"/>
          </a:xfrm>
          <a:prstGeom prst="rect">
            <a:avLst/>
          </a:prstGeom>
          <a:noFill/>
          <a:ln>
            <a:noFill/>
          </a:ln>
        </p:spPr>
      </p:pic>
    </p:spTree>
    <p:extLst>
      <p:ext uri="{BB962C8B-B14F-4D97-AF65-F5344CB8AC3E}">
        <p14:creationId xmlns:p14="http://schemas.microsoft.com/office/powerpoint/2010/main" val="3756305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7132"/>
            <a:ext cx="6015789" cy="698544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E88659"/>
              </a:solidFill>
              <a:latin typeface="Source Sans Pro" panose="020B0503030403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6342" y="1074417"/>
            <a:ext cx="5120437" cy="4434779"/>
          </a:xfrm>
          <a:prstGeom prst="rect">
            <a:avLst/>
          </a:prstGeom>
        </p:spPr>
      </p:pic>
      <p:sp>
        <p:nvSpPr>
          <p:cNvPr id="5" name="Rectangle 4"/>
          <p:cNvSpPr/>
          <p:nvPr/>
        </p:nvSpPr>
        <p:spPr>
          <a:xfrm>
            <a:off x="0" y="2550695"/>
            <a:ext cx="6015789" cy="23180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Source Sans Pro" panose="020B0503030403020204" pitchFamily="34" charset="0"/>
            </a:endParaRPr>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524211" y="2742898"/>
            <a:ext cx="5166728" cy="1933613"/>
          </a:xfrm>
          <a:prstGeom prst="rect">
            <a:avLst/>
          </a:prstGeom>
        </p:spPr>
        <p:txBody>
          <a:bodyPr vert="horz" lIns="121920" tIns="60960" rIns="121920" bIns="6096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t" sz="4800" dirty="0">
                <a:solidFill>
                  <a:schemeClr val="bg1"/>
                </a:solidFill>
                <a:latin typeface="Raleway" panose="020B0003030101060003" pitchFamily="34" charset="0"/>
                <a:cs typeface="Arial" panose="020B0604020202020204" pitchFamily="34" charset="0"/>
              </a:rPr>
              <a:t>JUHTKONNA KOLMNURK</a:t>
            </a:r>
            <a:endParaRPr lang="en-US" sz="4800" dirty="0">
              <a:solidFill>
                <a:schemeClr val="bg1"/>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1191742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E88659"/>
              </a:solidFill>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638679" y="1574613"/>
            <a:ext cx="8058332" cy="1896023"/>
          </a:xfrm>
        </p:spPr>
        <p:txBody>
          <a:bodyPr>
            <a:normAutofit/>
          </a:bodyPr>
          <a:lstStyle/>
          <a:p>
            <a:pPr algn="l"/>
            <a:r>
              <a:rPr lang="et" b="1" dirty="0">
                <a:solidFill>
                  <a:schemeClr val="bg1"/>
                </a:solidFill>
                <a:latin typeface="Arial" panose="020B0604020202020204" pitchFamily="34" charset="0"/>
                <a:cs typeface="Arial" panose="020B0604020202020204" pitchFamily="34" charset="0"/>
              </a:rPr>
              <a:t>PIIBLILINE ALUS</a:t>
            </a:r>
            <a:endParaRPr lang="en-US" sz="36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638679" y="3499594"/>
            <a:ext cx="8437664" cy="707886"/>
          </a:xfrm>
          <a:prstGeom prst="rect">
            <a:avLst/>
          </a:prstGeom>
        </p:spPr>
        <p:txBody>
          <a:bodyPr wrap="square">
            <a:spAutoFit/>
          </a:bodyPr>
          <a:lstStyle/>
          <a:p>
            <a:r>
              <a:rPr lang="et" sz="4000" dirty="0">
                <a:solidFill>
                  <a:schemeClr val="bg1"/>
                </a:solidFill>
                <a:latin typeface="Calibri" panose="020F0502020204030204" pitchFamily="34" charset="0"/>
                <a:ea typeface="Source Sans Pro" panose="020B0503030403020204" pitchFamily="34" charset="0"/>
                <a:cs typeface="Calibri" panose="020F0502020204030204" pitchFamily="34" charset="0"/>
              </a:rPr>
              <a:t>Ma teen sinust </a:t>
            </a:r>
            <a:r>
              <a:rPr lang="et" sz="4000" dirty="0">
                <a:solidFill>
                  <a:srgbClr val="0070C0"/>
                </a:solidFill>
                <a:latin typeface="Calibri" panose="020F0502020204030204" pitchFamily="34" charset="0"/>
                <a:ea typeface="Source Sans Pro" panose="020B0503030403020204" pitchFamily="34" charset="0"/>
                <a:cs typeface="Calibri" panose="020F0502020204030204" pitchFamily="34" charset="0"/>
              </a:rPr>
              <a:t>suure rahva</a:t>
            </a:r>
          </a:p>
        </p:txBody>
      </p:sp>
      <p:sp>
        <p:nvSpPr>
          <p:cNvPr id="9" name="Rectangle 8"/>
          <p:cNvSpPr/>
          <p:nvPr/>
        </p:nvSpPr>
        <p:spPr>
          <a:xfrm>
            <a:off x="0" y="4585580"/>
            <a:ext cx="4572000" cy="86064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638679" y="4454779"/>
            <a:ext cx="12412133" cy="962491"/>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t" sz="4000" b="1" dirty="0">
                <a:solidFill>
                  <a:schemeClr val="bg1"/>
                </a:solidFill>
                <a:latin typeface="Arial" panose="020B0604020202020204" pitchFamily="34" charset="0"/>
                <a:cs typeface="Arial" panose="020B0604020202020204" pitchFamily="34" charset="0"/>
              </a:rPr>
              <a:t>AABRAHAM</a:t>
            </a:r>
            <a:endParaRPr lang="en-US" sz="40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17381">
            <a:off x="6908565" y="388165"/>
            <a:ext cx="5570728" cy="4137712"/>
          </a:xfrm>
          <a:prstGeom prst="rect">
            <a:avLst/>
          </a:prstGeom>
        </p:spPr>
      </p:pic>
    </p:spTree>
    <p:extLst>
      <p:ext uri="{BB962C8B-B14F-4D97-AF65-F5344CB8AC3E}">
        <p14:creationId xmlns:p14="http://schemas.microsoft.com/office/powerpoint/2010/main" val="2542277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192000" cy="686782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52095" y="3868622"/>
            <a:ext cx="1219477" cy="1422724"/>
          </a:xfrm>
          <a:prstGeom prst="rect">
            <a:avLst/>
          </a:prstGeom>
        </p:spPr>
      </p:pic>
      <p:sp>
        <p:nvSpPr>
          <p:cNvPr id="22" name="Rectangle 21"/>
          <p:cNvSpPr/>
          <p:nvPr/>
        </p:nvSpPr>
        <p:spPr>
          <a:xfrm>
            <a:off x="-267080" y="3868622"/>
            <a:ext cx="12726159" cy="3029908"/>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Source Sans Pro" panose="020B0503030403020204" pitchFamily="34" charset="0"/>
            </a:endParaRPr>
          </a:p>
        </p:txBody>
      </p:sp>
      <p:sp>
        <p:nvSpPr>
          <p:cNvPr id="2" name="TextBox 1">
            <a:extLst>
              <a:ext uri="{FF2B5EF4-FFF2-40B4-BE49-F238E27FC236}">
                <a16:creationId xmlns:a16="http://schemas.microsoft.com/office/drawing/2014/main" id="{C6E773A4-8AEA-514E-944E-5EEE607F7B71}"/>
              </a:ext>
            </a:extLst>
          </p:cNvPr>
          <p:cNvSpPr txBox="1"/>
          <p:nvPr/>
        </p:nvSpPr>
        <p:spPr>
          <a:xfrm>
            <a:off x="288762" y="5974563"/>
            <a:ext cx="10242079" cy="748988"/>
          </a:xfrm>
          <a:prstGeom prst="rect">
            <a:avLst/>
          </a:prstGeom>
          <a:noFill/>
        </p:spPr>
        <p:txBody>
          <a:bodyPr wrap="square" rtlCol="0">
            <a:spAutoFit/>
          </a:bodyPr>
          <a:lstStyle/>
          <a:p>
            <a:r>
              <a:rPr lang="et" sz="4267" dirty="0">
                <a:solidFill>
                  <a:schemeClr val="bg1"/>
                </a:solidFill>
                <a:latin typeface="Source Sans Pro" panose="020B0503030403020204" pitchFamily="34" charset="0"/>
              </a:rPr>
              <a:t>ÜMBERKUJULINE JUHTIMINE</a:t>
            </a:r>
          </a:p>
        </p:txBody>
      </p:sp>
    </p:spTree>
    <p:extLst>
      <p:ext uri="{BB962C8B-B14F-4D97-AF65-F5344CB8AC3E}">
        <p14:creationId xmlns:p14="http://schemas.microsoft.com/office/powerpoint/2010/main" val="4134432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p:cNvSpPr txBox="1"/>
          <p:nvPr/>
        </p:nvSpPr>
        <p:spPr>
          <a:xfrm>
            <a:off x="473241" y="401663"/>
            <a:ext cx="8581859" cy="1898084"/>
          </a:xfrm>
          <a:prstGeom prst="rect">
            <a:avLst/>
          </a:prstGeom>
          <a:noFill/>
        </p:spPr>
        <p:txBody>
          <a:bodyPr wrap="square" rtlCol="0">
            <a:spAutoFit/>
          </a:bodyPr>
          <a:lstStyle/>
          <a:p>
            <a:r>
              <a:rPr lang="et" sz="5867" dirty="0">
                <a:solidFill>
                  <a:schemeClr val="bg1"/>
                </a:solidFill>
                <a:latin typeface="Raleway" panose="020B0003030101060003" pitchFamily="34" charset="0"/>
                <a:cs typeface="Arial" panose="020B0604020202020204" pitchFamily="34" charset="0"/>
              </a:rPr>
              <a:t>JUHID ON MUUTUSTE EESTVEDAJAD</a:t>
            </a:r>
            <a:endParaRPr lang="en-US" sz="5867" dirty="0">
              <a:solidFill>
                <a:schemeClr val="bg1"/>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410075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192000" cy="6896668"/>
          </a:xfrm>
          <a:prstGeom prst="rect">
            <a:avLst/>
          </a:prstGeom>
        </p:spPr>
      </p:pic>
      <p:sp>
        <p:nvSpPr>
          <p:cNvPr id="6" name="TextBox 5"/>
          <p:cNvSpPr txBox="1"/>
          <p:nvPr/>
        </p:nvSpPr>
        <p:spPr>
          <a:xfrm>
            <a:off x="5594348" y="3809303"/>
            <a:ext cx="6381749" cy="1451679"/>
          </a:xfrm>
          <a:prstGeom prst="rect">
            <a:avLst/>
          </a:prstGeom>
          <a:noFill/>
        </p:spPr>
        <p:txBody>
          <a:bodyPr wrap="square" rtlCol="0">
            <a:spAutoFit/>
          </a:bodyPr>
          <a:lstStyle/>
          <a:p>
            <a:pPr algn="ctr">
              <a:lnSpc>
                <a:spcPts val="5333"/>
              </a:lnSpc>
            </a:pPr>
            <a:r>
              <a:rPr lang="et" sz="4800" dirty="0">
                <a:solidFill>
                  <a:schemeClr val="bg1"/>
                </a:solidFill>
                <a:latin typeface="Raleway" panose="020B0003030101060003" pitchFamily="34" charset="0"/>
                <a:ea typeface="+mj-ea"/>
                <a:cs typeface="Arial" panose="020B0604020202020204" pitchFamily="34" charset="0"/>
              </a:rPr>
              <a:t>JÄLGIJATE MUUTMINE</a:t>
            </a:r>
          </a:p>
        </p:txBody>
      </p:sp>
      <p:sp>
        <p:nvSpPr>
          <p:cNvPr id="7" name="TextBox 6"/>
          <p:cNvSpPr txBox="1"/>
          <p:nvPr/>
        </p:nvSpPr>
        <p:spPr>
          <a:xfrm>
            <a:off x="4933947" y="5533408"/>
            <a:ext cx="7518400" cy="1063881"/>
          </a:xfrm>
          <a:prstGeom prst="rect">
            <a:avLst/>
          </a:prstGeom>
          <a:noFill/>
        </p:spPr>
        <p:txBody>
          <a:bodyPr wrap="square" rtlCol="0">
            <a:spAutoFit/>
          </a:bodyPr>
          <a:lstStyle/>
          <a:p>
            <a:pPr algn="ctr">
              <a:lnSpc>
                <a:spcPts val="6667"/>
              </a:lnSpc>
            </a:pPr>
            <a:r>
              <a:rPr lang="et" sz="10666" dirty="0">
                <a:solidFill>
                  <a:schemeClr val="bg1"/>
                </a:solidFill>
                <a:latin typeface="Raleway" panose="020B0003030101060003" pitchFamily="34" charset="0"/>
                <a:ea typeface="+mj-ea"/>
                <a:cs typeface="Arial" panose="020B0604020202020204" pitchFamily="34" charset="0"/>
              </a:rPr>
              <a:t>JUHID</a:t>
            </a:r>
          </a:p>
        </p:txBody>
      </p:sp>
    </p:spTree>
    <p:extLst>
      <p:ext uri="{BB962C8B-B14F-4D97-AF65-F5344CB8AC3E}">
        <p14:creationId xmlns:p14="http://schemas.microsoft.com/office/powerpoint/2010/main" val="484485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233"/>
          <a:stretch/>
        </p:blipFill>
        <p:spPr>
          <a:xfrm>
            <a:off x="0" y="-42530"/>
            <a:ext cx="12214875" cy="6918252"/>
          </a:xfrm>
          <a:prstGeom prst="rect">
            <a:avLst/>
          </a:prstGeom>
        </p:spPr>
      </p:pic>
      <p:sp>
        <p:nvSpPr>
          <p:cNvPr id="6" name="TextBox 5"/>
          <p:cNvSpPr txBox="1"/>
          <p:nvPr/>
        </p:nvSpPr>
        <p:spPr>
          <a:xfrm>
            <a:off x="-538826" y="3042997"/>
            <a:ext cx="5245100" cy="772006"/>
          </a:xfrm>
          <a:prstGeom prst="rect">
            <a:avLst/>
          </a:prstGeom>
          <a:noFill/>
        </p:spPr>
        <p:txBody>
          <a:bodyPr wrap="square" rtlCol="0">
            <a:spAutoFit/>
          </a:bodyPr>
          <a:lstStyle/>
          <a:p>
            <a:pPr algn="ctr">
              <a:lnSpc>
                <a:spcPts val="5333"/>
              </a:lnSpc>
            </a:pPr>
            <a:r>
              <a:rPr lang="et" sz="4800" dirty="0">
                <a:solidFill>
                  <a:schemeClr val="bg1"/>
                </a:solidFill>
                <a:latin typeface="Raleway" panose="020B0003030101060003" pitchFamily="34" charset="0"/>
                <a:ea typeface="+mj-ea"/>
                <a:cs typeface="Arial" panose="020B0604020202020204" pitchFamily="34" charset="0"/>
              </a:rPr>
              <a:t>JUHTKONNA POOLT</a:t>
            </a:r>
          </a:p>
        </p:txBody>
      </p:sp>
      <p:sp>
        <p:nvSpPr>
          <p:cNvPr id="5" name="Rectangle 4"/>
          <p:cNvSpPr/>
          <p:nvPr/>
        </p:nvSpPr>
        <p:spPr>
          <a:xfrm>
            <a:off x="286785" y="303328"/>
            <a:ext cx="9282519" cy="707886"/>
          </a:xfrm>
          <a:prstGeom prst="rect">
            <a:avLst/>
          </a:prstGeom>
        </p:spPr>
        <p:txBody>
          <a:bodyPr wrap="square">
            <a:spAutoFit/>
          </a:bodyPr>
          <a:lstStyle/>
          <a:p>
            <a:r>
              <a:rPr lang="et" sz="4000" dirty="0">
                <a:solidFill>
                  <a:srgbClr val="3B3838"/>
                </a:solidFill>
                <a:latin typeface="Source Sans Pro" panose="020B0503030403020204" pitchFamily="34" charset="0"/>
                <a:ea typeface="Source Sans Pro" panose="020B0503030403020204" pitchFamily="34" charset="0"/>
              </a:rPr>
              <a:t>Ma olen teile eeskuju andnud. </a:t>
            </a:r>
            <a:r>
              <a:rPr lang="et" sz="4000" i="1" dirty="0">
                <a:solidFill>
                  <a:srgbClr val="3B3838"/>
                </a:solidFill>
                <a:latin typeface="Source Sans Pro" panose="020B0503030403020204" pitchFamily="34" charset="0"/>
                <a:ea typeface="Source Sans Pro" panose="020B0503030403020204" pitchFamily="34" charset="0"/>
              </a:rPr>
              <a:t>Jeesus</a:t>
            </a:r>
          </a:p>
        </p:txBody>
      </p:sp>
      <p:sp>
        <p:nvSpPr>
          <p:cNvPr id="7" name="TextBox 6"/>
          <p:cNvSpPr txBox="1"/>
          <p:nvPr/>
        </p:nvSpPr>
        <p:spPr>
          <a:xfrm>
            <a:off x="-1566855" y="4901364"/>
            <a:ext cx="7518400" cy="1063881"/>
          </a:xfrm>
          <a:prstGeom prst="rect">
            <a:avLst/>
          </a:prstGeom>
          <a:noFill/>
        </p:spPr>
        <p:txBody>
          <a:bodyPr wrap="square" rtlCol="0">
            <a:spAutoFit/>
          </a:bodyPr>
          <a:lstStyle/>
          <a:p>
            <a:pPr algn="ctr">
              <a:lnSpc>
                <a:spcPts val="6667"/>
              </a:lnSpc>
            </a:pPr>
            <a:r>
              <a:rPr lang="et" sz="10666" dirty="0">
                <a:solidFill>
                  <a:schemeClr val="bg1"/>
                </a:solidFill>
                <a:latin typeface="Raleway" panose="020B0003030101060003" pitchFamily="34" charset="0"/>
                <a:ea typeface="+mj-ea"/>
                <a:cs typeface="Arial" panose="020B0604020202020204" pitchFamily="34" charset="0"/>
              </a:rPr>
              <a:t>NÄIDE</a:t>
            </a:r>
          </a:p>
        </p:txBody>
      </p:sp>
    </p:spTree>
    <p:extLst>
      <p:ext uri="{BB962C8B-B14F-4D97-AF65-F5344CB8AC3E}">
        <p14:creationId xmlns:p14="http://schemas.microsoft.com/office/powerpoint/2010/main" val="4208068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C0007-A007-11AE-7952-EDF8D8A196E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35FF047-9F33-2D5B-E4AF-DD45A0666BA4}"/>
              </a:ext>
            </a:extLst>
          </p:cNvPr>
          <p:cNvSpPr/>
          <p:nvPr/>
        </p:nvSpPr>
        <p:spPr>
          <a:xfrm>
            <a:off x="0" y="-7132"/>
            <a:ext cx="6015789" cy="698544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E88659"/>
              </a:solidFill>
              <a:latin typeface="Source Sans Pro" panose="020B0503030403020204" pitchFamily="34" charset="0"/>
            </a:endParaRPr>
          </a:p>
        </p:txBody>
      </p:sp>
      <p:pic>
        <p:nvPicPr>
          <p:cNvPr id="2" name="Picture 1">
            <a:extLst>
              <a:ext uri="{FF2B5EF4-FFF2-40B4-BE49-F238E27FC236}">
                <a16:creationId xmlns:a16="http://schemas.microsoft.com/office/drawing/2014/main" id="{ED7B2F94-A2D8-D93E-47C0-7D5FBE9ED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6342" y="1074417"/>
            <a:ext cx="5120437" cy="4434779"/>
          </a:xfrm>
          <a:prstGeom prst="rect">
            <a:avLst/>
          </a:prstGeom>
        </p:spPr>
      </p:pic>
      <p:sp>
        <p:nvSpPr>
          <p:cNvPr id="5" name="Rectangle 4">
            <a:extLst>
              <a:ext uri="{FF2B5EF4-FFF2-40B4-BE49-F238E27FC236}">
                <a16:creationId xmlns:a16="http://schemas.microsoft.com/office/drawing/2014/main" id="{285E809B-F1A7-6628-CDD2-45A972881D0F}"/>
              </a:ext>
            </a:extLst>
          </p:cNvPr>
          <p:cNvSpPr/>
          <p:nvPr/>
        </p:nvSpPr>
        <p:spPr>
          <a:xfrm>
            <a:off x="0" y="2550695"/>
            <a:ext cx="6015789" cy="23180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Source Sans Pro" panose="020B0503030403020204" pitchFamily="34" charset="0"/>
            </a:endParaRPr>
          </a:p>
        </p:txBody>
      </p:sp>
      <p:sp>
        <p:nvSpPr>
          <p:cNvPr id="6" name="Title 3">
            <a:extLst>
              <a:ext uri="{FF2B5EF4-FFF2-40B4-BE49-F238E27FC236}">
                <a16:creationId xmlns:a16="http://schemas.microsoft.com/office/drawing/2014/main" id="{CBA72F91-B6CF-7774-AA8B-72DAE5B7EB99}"/>
              </a:ext>
            </a:extLst>
          </p:cNvPr>
          <p:cNvSpPr txBox="1">
            <a:spLocks/>
          </p:cNvSpPr>
          <p:nvPr/>
        </p:nvSpPr>
        <p:spPr>
          <a:xfrm>
            <a:off x="524211" y="2742898"/>
            <a:ext cx="5166728" cy="1933613"/>
          </a:xfrm>
          <a:prstGeom prst="rect">
            <a:avLst/>
          </a:prstGeom>
        </p:spPr>
        <p:txBody>
          <a:bodyPr vert="horz" lIns="121920" tIns="60960" rIns="121920" bIns="6096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t" sz="4800" dirty="0">
                <a:solidFill>
                  <a:schemeClr val="bg1"/>
                </a:solidFill>
                <a:latin typeface="Raleway" panose="020B0003030101060003" pitchFamily="34" charset="0"/>
                <a:cs typeface="Arial" panose="020B0604020202020204" pitchFamily="34" charset="0"/>
              </a:rPr>
              <a:t>JUHTKONNA KOLMNURK</a:t>
            </a:r>
            <a:endParaRPr lang="en-US" sz="4800" dirty="0">
              <a:solidFill>
                <a:schemeClr val="bg1"/>
              </a:solidFill>
              <a:latin typeface="Raleway" panose="020B0003030101060003" pitchFamily="34" charset="0"/>
              <a:cs typeface="Arial" panose="020B0604020202020204" pitchFamily="34" charset="0"/>
            </a:endParaRPr>
          </a:p>
        </p:txBody>
      </p:sp>
    </p:spTree>
    <p:extLst>
      <p:ext uri="{BB962C8B-B14F-4D97-AF65-F5344CB8AC3E}">
        <p14:creationId xmlns:p14="http://schemas.microsoft.com/office/powerpoint/2010/main" val="843955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E88659"/>
              </a:solidFill>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3363942" y="1142706"/>
            <a:ext cx="8058332" cy="1896023"/>
          </a:xfrm>
        </p:spPr>
        <p:txBody>
          <a:bodyPr>
            <a:normAutofit/>
          </a:bodyPr>
          <a:lstStyle/>
          <a:p>
            <a:pPr algn="r"/>
            <a:r>
              <a:rPr lang="et" b="1" dirty="0">
                <a:solidFill>
                  <a:schemeClr val="bg1"/>
                </a:solidFill>
                <a:latin typeface="Arial" panose="020B0604020202020204" pitchFamily="34" charset="0"/>
                <a:cs typeface="Arial" panose="020B0604020202020204" pitchFamily="34" charset="0"/>
              </a:rPr>
              <a:t>PIIBLILINE ALUS</a:t>
            </a:r>
            <a:endParaRPr lang="en-US" sz="3600"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8143723" y="1957080"/>
            <a:ext cx="5195324" cy="5186856"/>
          </a:xfrm>
          <a:prstGeom prst="rect">
            <a:avLst/>
          </a:prstGeom>
        </p:spPr>
      </p:pic>
      <p:sp>
        <p:nvSpPr>
          <p:cNvPr id="8" name="Rectangle 7"/>
          <p:cNvSpPr/>
          <p:nvPr/>
        </p:nvSpPr>
        <p:spPr>
          <a:xfrm>
            <a:off x="2181727" y="3475460"/>
            <a:ext cx="9240547" cy="1323439"/>
          </a:xfrm>
          <a:prstGeom prst="rect">
            <a:avLst/>
          </a:prstGeom>
        </p:spPr>
        <p:txBody>
          <a:bodyPr wrap="square">
            <a:spAutoFit/>
          </a:bodyPr>
          <a:lstStyle/>
          <a:p>
            <a:pPr algn="r"/>
            <a:r>
              <a:rPr lang="et" sz="4000" dirty="0">
                <a:solidFill>
                  <a:schemeClr val="bg1"/>
                </a:solidFill>
                <a:ea typeface="Source Sans Pro" panose="020B0503030403020204" pitchFamily="34" charset="0"/>
              </a:rPr>
              <a:t>Ma saadan su tagasi, et </a:t>
            </a:r>
            <a:r>
              <a:rPr lang="et" sz="4000" dirty="0">
                <a:solidFill>
                  <a:srgbClr val="0070C0"/>
                </a:solidFill>
                <a:ea typeface="Source Sans Pro" panose="020B0503030403020204" pitchFamily="34" charset="0"/>
              </a:rPr>
              <a:t>sa mu rahvast vangistusest välja tooksid</a:t>
            </a:r>
          </a:p>
        </p:txBody>
      </p:sp>
      <p:sp>
        <p:nvSpPr>
          <p:cNvPr id="9" name="Rectangle 8"/>
          <p:cNvSpPr/>
          <p:nvPr/>
        </p:nvSpPr>
        <p:spPr>
          <a:xfrm>
            <a:off x="7620000" y="4854646"/>
            <a:ext cx="4572000" cy="86064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3">
            <a:extLst>
              <a:ext uri="{FF2B5EF4-FFF2-40B4-BE49-F238E27FC236}">
                <a16:creationId xmlns:a16="http://schemas.microsoft.com/office/drawing/2014/main" id="{AB720AF8-BE38-E443-A488-6490B5098712}"/>
              </a:ext>
            </a:extLst>
          </p:cNvPr>
          <p:cNvSpPr txBox="1">
            <a:spLocks/>
          </p:cNvSpPr>
          <p:nvPr/>
        </p:nvSpPr>
        <p:spPr>
          <a:xfrm>
            <a:off x="9480344" y="4726049"/>
            <a:ext cx="1992729" cy="962491"/>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t" sz="4000" b="1" dirty="0">
                <a:solidFill>
                  <a:schemeClr val="bg1"/>
                </a:solidFill>
                <a:latin typeface="Arial" panose="020B0604020202020204" pitchFamily="34" charset="0"/>
                <a:cs typeface="Arial" panose="020B0604020202020204" pitchFamily="34" charset="0"/>
              </a:rPr>
              <a:t>MOOSES</a:t>
            </a:r>
            <a:endParaRPr lang="en-US" sz="40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47693">
            <a:off x="251246" y="549207"/>
            <a:ext cx="3276989" cy="3638232"/>
          </a:xfrm>
          <a:prstGeom prst="rect">
            <a:avLst/>
          </a:prstGeom>
        </p:spPr>
      </p:pic>
    </p:spTree>
    <p:extLst>
      <p:ext uri="{BB962C8B-B14F-4D97-AF65-F5344CB8AC3E}">
        <p14:creationId xmlns:p14="http://schemas.microsoft.com/office/powerpoint/2010/main" val="4193992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E88659"/>
              </a:solidFill>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638679" y="1574613"/>
            <a:ext cx="8058332" cy="1896023"/>
          </a:xfrm>
        </p:spPr>
        <p:txBody>
          <a:bodyPr>
            <a:normAutofit/>
          </a:bodyPr>
          <a:lstStyle/>
          <a:p>
            <a:pPr algn="l"/>
            <a:r>
              <a:rPr lang="et" b="1" dirty="0">
                <a:solidFill>
                  <a:schemeClr val="bg1"/>
                </a:solidFill>
                <a:latin typeface="Arial" panose="020B0604020202020204" pitchFamily="34" charset="0"/>
                <a:cs typeface="Arial" panose="020B0604020202020204" pitchFamily="34" charset="0"/>
              </a:rPr>
              <a:t>PIIBLILINE ALUS</a:t>
            </a:r>
            <a:endParaRPr lang="en-US" sz="36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638679" y="3499594"/>
            <a:ext cx="8437664" cy="707886"/>
          </a:xfrm>
          <a:prstGeom prst="rect">
            <a:avLst/>
          </a:prstGeom>
        </p:spPr>
        <p:txBody>
          <a:bodyPr wrap="square">
            <a:spAutoFit/>
          </a:bodyPr>
          <a:lstStyle/>
          <a:p>
            <a:r>
              <a:rPr lang="et" sz="4000" dirty="0">
                <a:solidFill>
                  <a:schemeClr val="bg1"/>
                </a:solidFill>
                <a:latin typeface="Calibri" panose="020F0502020204030204" pitchFamily="34" charset="0"/>
                <a:ea typeface="Source Sans Pro" panose="020B0503030403020204" pitchFamily="34" charset="0"/>
                <a:cs typeface="Calibri" panose="020F0502020204030204" pitchFamily="34" charset="0"/>
              </a:rPr>
              <a:t>Ma võian sind Iisraeli </a:t>
            </a:r>
            <a:r>
              <a:rPr lang="et" sz="4000" dirty="0">
                <a:solidFill>
                  <a:srgbClr val="0070C0"/>
                </a:solidFill>
                <a:latin typeface="Calibri" panose="020F0502020204030204" pitchFamily="34" charset="0"/>
                <a:ea typeface="Source Sans Pro" panose="020B0503030403020204" pitchFamily="34" charset="0"/>
                <a:cs typeface="Calibri" panose="020F0502020204030204" pitchFamily="34" charset="0"/>
              </a:rPr>
              <a:t>kuningaks</a:t>
            </a:r>
          </a:p>
        </p:txBody>
      </p:sp>
      <p:sp>
        <p:nvSpPr>
          <p:cNvPr id="9" name="Rectangle 8"/>
          <p:cNvSpPr/>
          <p:nvPr/>
        </p:nvSpPr>
        <p:spPr>
          <a:xfrm>
            <a:off x="0" y="4585580"/>
            <a:ext cx="4572000" cy="86064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638679" y="4442079"/>
            <a:ext cx="12412133" cy="962491"/>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t" sz="4000" b="1" dirty="0">
                <a:solidFill>
                  <a:schemeClr val="bg1"/>
                </a:solidFill>
                <a:latin typeface="Arial" panose="020B0604020202020204" pitchFamily="34" charset="0"/>
                <a:cs typeface="Arial" panose="020B0604020202020204" pitchFamily="34" charset="0"/>
              </a:rPr>
              <a:t>DAVID</a:t>
            </a:r>
            <a:endParaRPr lang="en-US" sz="40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70142">
            <a:off x="8201621" y="986778"/>
            <a:ext cx="3512696" cy="2118769"/>
          </a:xfrm>
          <a:prstGeom prst="rect">
            <a:avLst/>
          </a:prstGeom>
        </p:spPr>
      </p:pic>
      <p:pic>
        <p:nvPicPr>
          <p:cNvPr id="5" name="Picture 4">
            <a:extLst>
              <a:ext uri="{FF2B5EF4-FFF2-40B4-BE49-F238E27FC236}">
                <a16:creationId xmlns:a16="http://schemas.microsoft.com/office/drawing/2014/main" id="{98BE5051-F827-FA4C-B154-CE33910E73C0}"/>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26135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E88659"/>
              </a:solidFill>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3376775" y="1504270"/>
            <a:ext cx="8058332" cy="1896023"/>
          </a:xfrm>
        </p:spPr>
        <p:txBody>
          <a:bodyPr>
            <a:normAutofit/>
          </a:bodyPr>
          <a:lstStyle/>
          <a:p>
            <a:pPr algn="r"/>
            <a:r>
              <a:rPr lang="et" b="1" dirty="0">
                <a:solidFill>
                  <a:schemeClr val="bg1"/>
                </a:solidFill>
                <a:latin typeface="Arial" panose="020B0604020202020204" pitchFamily="34" charset="0"/>
                <a:cs typeface="Arial" panose="020B0604020202020204" pitchFamily="34" charset="0"/>
              </a:rPr>
              <a:t>PIIBLILINE ALUS</a:t>
            </a:r>
            <a:endParaRPr lang="en-US" sz="3600"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2679701" y="3475460"/>
            <a:ext cx="8742572" cy="707886"/>
          </a:xfrm>
          <a:prstGeom prst="rect">
            <a:avLst/>
          </a:prstGeom>
        </p:spPr>
        <p:txBody>
          <a:bodyPr wrap="square">
            <a:spAutoFit/>
          </a:bodyPr>
          <a:lstStyle/>
          <a:p>
            <a:pPr algn="r"/>
            <a:r>
              <a:rPr lang="et" sz="4000" dirty="0">
                <a:solidFill>
                  <a:schemeClr val="bg1"/>
                </a:solidFill>
                <a:latin typeface="Calibri" panose="020F0502020204030204" pitchFamily="34" charset="0"/>
                <a:ea typeface="Source Sans Pro" panose="020B0503030403020204" pitchFamily="34" charset="0"/>
                <a:cs typeface="Calibri" panose="020F0502020204030204" pitchFamily="34" charset="0"/>
              </a:rPr>
              <a:t>Ma kasutan sind oma rahva </a:t>
            </a:r>
            <a:r>
              <a:rPr lang="et" sz="4000" dirty="0">
                <a:solidFill>
                  <a:srgbClr val="0070C0"/>
                </a:solidFill>
                <a:latin typeface="Calibri" panose="020F0502020204030204" pitchFamily="34" charset="0"/>
                <a:ea typeface="Source Sans Pro" panose="020B0503030403020204" pitchFamily="34" charset="0"/>
                <a:cs typeface="Calibri" panose="020F0502020204030204" pitchFamily="34" charset="0"/>
              </a:rPr>
              <a:t>KAITSEKS</a:t>
            </a:r>
          </a:p>
        </p:txBody>
      </p:sp>
      <p:sp>
        <p:nvSpPr>
          <p:cNvPr id="9" name="Rectangle 8"/>
          <p:cNvSpPr/>
          <p:nvPr/>
        </p:nvSpPr>
        <p:spPr>
          <a:xfrm>
            <a:off x="7620000" y="4854646"/>
            <a:ext cx="4572000" cy="86064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3">
            <a:extLst>
              <a:ext uri="{FF2B5EF4-FFF2-40B4-BE49-F238E27FC236}">
                <a16:creationId xmlns:a16="http://schemas.microsoft.com/office/drawing/2014/main" id="{AB720AF8-BE38-E443-A488-6490B5098712}"/>
              </a:ext>
            </a:extLst>
          </p:cNvPr>
          <p:cNvSpPr txBox="1">
            <a:spLocks/>
          </p:cNvSpPr>
          <p:nvPr/>
        </p:nvSpPr>
        <p:spPr>
          <a:xfrm>
            <a:off x="9124751" y="4668564"/>
            <a:ext cx="2348323" cy="962491"/>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t" sz="4000" b="1" dirty="0">
                <a:solidFill>
                  <a:schemeClr val="bg1"/>
                </a:solidFill>
                <a:latin typeface="Arial" panose="020B0604020202020204" pitchFamily="34" charset="0"/>
                <a:cs typeface="Arial" panose="020B0604020202020204" pitchFamily="34" charset="0"/>
              </a:rPr>
              <a:t>ESTER</a:t>
            </a:r>
            <a:endParaRPr lang="en-US" sz="40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0700000">
            <a:off x="1070371" y="814980"/>
            <a:ext cx="2292451" cy="3128521"/>
          </a:xfrm>
          <a:prstGeom prst="rect">
            <a:avLst/>
          </a:prstGeom>
        </p:spPr>
      </p:pic>
    </p:spTree>
    <p:extLst>
      <p:ext uri="{BB962C8B-B14F-4D97-AF65-F5344CB8AC3E}">
        <p14:creationId xmlns:p14="http://schemas.microsoft.com/office/powerpoint/2010/main" val="1490338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E88659"/>
              </a:solidFill>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1066418" y="1144325"/>
            <a:ext cx="8058332" cy="1896023"/>
          </a:xfrm>
        </p:spPr>
        <p:txBody>
          <a:bodyPr>
            <a:normAutofit/>
          </a:bodyPr>
          <a:lstStyle/>
          <a:p>
            <a:pPr algn="l"/>
            <a:r>
              <a:rPr lang="et" b="1" dirty="0">
                <a:solidFill>
                  <a:schemeClr val="bg1"/>
                </a:solidFill>
                <a:latin typeface="Arial" panose="020B0604020202020204" pitchFamily="34" charset="0"/>
                <a:cs typeface="Arial" panose="020B0604020202020204" pitchFamily="34" charset="0"/>
              </a:rPr>
              <a:t>PIIBLILINE ALUS</a:t>
            </a:r>
            <a:endParaRPr lang="en-US" sz="3600"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1066418" y="3817654"/>
            <a:ext cx="8742572" cy="1323439"/>
          </a:xfrm>
          <a:prstGeom prst="rect">
            <a:avLst/>
          </a:prstGeom>
        </p:spPr>
        <p:txBody>
          <a:bodyPr wrap="square">
            <a:spAutoFit/>
          </a:bodyPr>
          <a:lstStyle/>
          <a:p>
            <a:r>
              <a:rPr lang="et" sz="4000" dirty="0">
                <a:solidFill>
                  <a:schemeClr val="bg1"/>
                </a:solidFill>
                <a:latin typeface="Calibri" panose="020F0502020204030204" pitchFamily="34" charset="0"/>
                <a:ea typeface="Source Sans Pro" panose="020B0503030403020204" pitchFamily="34" charset="0"/>
                <a:cs typeface="Calibri" panose="020F0502020204030204" pitchFamily="34" charset="0"/>
              </a:rPr>
              <a:t>Ma kasutan oma sõnumi </a:t>
            </a:r>
            <a:r>
              <a:rPr lang="et" sz="4000" dirty="0">
                <a:solidFill>
                  <a:srgbClr val="0070C0"/>
                </a:solidFill>
                <a:latin typeface="Calibri" panose="020F0502020204030204" pitchFamily="34" charset="0"/>
                <a:ea typeface="Source Sans Pro" panose="020B0503030403020204" pitchFamily="34" charset="0"/>
                <a:cs typeface="Calibri" panose="020F0502020204030204" pitchFamily="34" charset="0"/>
              </a:rPr>
              <a:t>JAGAMISEKS tavalisi inimesi</a:t>
            </a:r>
          </a:p>
        </p:txBody>
      </p:sp>
      <p:sp>
        <p:nvSpPr>
          <p:cNvPr id="9" name="Rectangle 8"/>
          <p:cNvSpPr/>
          <p:nvPr/>
        </p:nvSpPr>
        <p:spPr>
          <a:xfrm>
            <a:off x="0" y="5637957"/>
            <a:ext cx="4572000" cy="86064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3">
            <a:extLst>
              <a:ext uri="{FF2B5EF4-FFF2-40B4-BE49-F238E27FC236}">
                <a16:creationId xmlns:a16="http://schemas.microsoft.com/office/drawing/2014/main" id="{AB720AF8-BE38-E443-A488-6490B5098712}"/>
              </a:ext>
            </a:extLst>
          </p:cNvPr>
          <p:cNvSpPr txBox="1">
            <a:spLocks/>
          </p:cNvSpPr>
          <p:nvPr/>
        </p:nvSpPr>
        <p:spPr>
          <a:xfrm>
            <a:off x="1504750" y="5451875"/>
            <a:ext cx="2926079" cy="962491"/>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t" sz="4000" b="1" dirty="0">
                <a:solidFill>
                  <a:schemeClr val="bg1"/>
                </a:solidFill>
                <a:latin typeface="Arial" panose="020B0604020202020204" pitchFamily="34" charset="0"/>
                <a:cs typeface="Arial" panose="020B0604020202020204" pitchFamily="34" charset="0"/>
              </a:rPr>
              <a:t>JÜNGLID</a:t>
            </a:r>
            <a:endParaRPr lang="en-US" sz="40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58230DD-BC8A-8443-AAA4-19224127D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5689" y="905948"/>
            <a:ext cx="2134416" cy="1457291"/>
          </a:xfrm>
          <a:prstGeom prst="rect">
            <a:avLst/>
          </a:prstGeom>
        </p:spPr>
      </p:pic>
    </p:spTree>
    <p:extLst>
      <p:ext uri="{BB962C8B-B14F-4D97-AF65-F5344CB8AC3E}">
        <p14:creationId xmlns:p14="http://schemas.microsoft.com/office/powerpoint/2010/main" val="1244561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5502" y="-73604"/>
            <a:ext cx="12352980" cy="176765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E88659"/>
              </a:solidFill>
            </a:endParaRPr>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316175" y="330243"/>
            <a:ext cx="11605127" cy="1321507"/>
          </a:xfrm>
          <a:prstGeom prst="rect">
            <a:avLst/>
          </a:prstGeom>
        </p:spPr>
        <p:txBody>
          <a:bodyPr vert="horz" lIns="121920" tIns="60960" rIns="121920" bIns="6096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t" sz="4800" b="1" dirty="0">
                <a:solidFill>
                  <a:schemeClr val="bg1"/>
                </a:solidFill>
                <a:latin typeface="Arial" panose="020B0604020202020204" pitchFamily="34" charset="0"/>
                <a:cs typeface="Arial" panose="020B0604020202020204" pitchFamily="34" charset="0"/>
              </a:rPr>
              <a:t>Piibli juhtimiskolmnurk</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4765" y="2130280"/>
            <a:ext cx="4825465" cy="4179305"/>
          </a:xfrm>
          <a:prstGeom prst="rect">
            <a:avLst/>
          </a:prstGeom>
        </p:spPr>
      </p:pic>
    </p:spTree>
    <p:extLst>
      <p:ext uri="{BB962C8B-B14F-4D97-AF65-F5344CB8AC3E}">
        <p14:creationId xmlns:p14="http://schemas.microsoft.com/office/powerpoint/2010/main" val="4215199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192000" cy="6866023"/>
          </a:xfrm>
          <a:prstGeom prst="rect">
            <a:avLst/>
          </a:prstGeom>
        </p:spPr>
      </p:pic>
      <p:sp>
        <p:nvSpPr>
          <p:cNvPr id="7" name="Title 3">
            <a:extLst>
              <a:ext uri="{FF2B5EF4-FFF2-40B4-BE49-F238E27FC236}">
                <a16:creationId xmlns:a16="http://schemas.microsoft.com/office/drawing/2014/main" id="{AB720AF8-BE38-E443-A488-6490B5098712}"/>
              </a:ext>
            </a:extLst>
          </p:cNvPr>
          <p:cNvSpPr txBox="1">
            <a:spLocks/>
          </p:cNvSpPr>
          <p:nvPr/>
        </p:nvSpPr>
        <p:spPr>
          <a:xfrm>
            <a:off x="0" y="413889"/>
            <a:ext cx="12192000" cy="1617044"/>
          </a:xfrm>
          <a:prstGeom prst="rect">
            <a:avLst/>
          </a:prstGeom>
        </p:spPr>
        <p:txBody>
          <a:bodyPr vert="horz" lIns="121920" tIns="60960" rIns="121920" bIns="6096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t" sz="5867" b="1" dirty="0">
                <a:solidFill>
                  <a:schemeClr val="bg1"/>
                </a:solidFill>
                <a:latin typeface="Arial" panose="020B0604020202020204" pitchFamily="34" charset="0"/>
                <a:cs typeface="Arial" panose="020B0604020202020204" pitchFamily="34" charset="0"/>
              </a:rPr>
              <a:t>VAIMNE JUHTIMINE</a:t>
            </a:r>
            <a:endParaRPr lang="en-US" sz="5867"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82791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2888</Words>
  <Application>Microsoft Office PowerPoint</Application>
  <PresentationFormat>Widescreen</PresentationFormat>
  <Paragraphs>258</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Calibri Light</vt:lpstr>
      <vt:lpstr>Raleway</vt:lpstr>
      <vt:lpstr>Source Sans Pro</vt:lpstr>
      <vt:lpstr>Times New Roman</vt:lpstr>
      <vt:lpstr>Office Theme</vt:lpstr>
      <vt:lpstr>PowerPoint Presentation</vt:lpstr>
      <vt:lpstr>PowerPoint Presentation</vt:lpstr>
      <vt:lpstr>PIIBLILINE ALUS</vt:lpstr>
      <vt:lpstr>PIIBLILINE ALUS</vt:lpstr>
      <vt:lpstr>PIIBLILINE ALUS</vt:lpstr>
      <vt:lpstr>PIIBLILINE ALUS</vt:lpstr>
      <vt:lpstr>PIIBLILINE ALUS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PIIBLILINE MUDEL</vt:lpstr>
      <vt:lpstr>BIBLICAL MODEL</vt:lpstr>
      <vt:lpstr>PowerPoint Presentation</vt:lpstr>
      <vt:lpstr>PowerPoint Presentation</vt:lpstr>
      <vt:lpstr>PowerPoint Presentation</vt:lpstr>
      <vt:lpstr>THE EXAMPLE</vt:lpstr>
      <vt:lpstr>THE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Nelson</dc:creator>
  <cp:lastModifiedBy>Mark Nelson</cp:lastModifiedBy>
  <cp:revision>8</cp:revision>
  <dcterms:created xsi:type="dcterms:W3CDTF">2025-08-27T11:17:32Z</dcterms:created>
  <dcterms:modified xsi:type="dcterms:W3CDTF">2025-08-27T11:47:15Z</dcterms:modified>
</cp:coreProperties>
</file>