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5"/>
  </p:sldMasterIdLst>
  <p:notesMasterIdLst>
    <p:notesMasterId r:id="rId40"/>
  </p:notesMasterIdLst>
  <p:handoutMasterIdLst>
    <p:handoutMasterId r:id="rId41"/>
  </p:handoutMasterIdLst>
  <p:sldIdLst>
    <p:sldId id="499" r:id="rId6"/>
    <p:sldId id="533" r:id="rId7"/>
    <p:sldId id="546" r:id="rId8"/>
    <p:sldId id="549" r:id="rId9"/>
    <p:sldId id="535" r:id="rId10"/>
    <p:sldId id="550" r:id="rId11"/>
    <p:sldId id="551" r:id="rId12"/>
    <p:sldId id="552" r:id="rId13"/>
    <p:sldId id="553" r:id="rId14"/>
    <p:sldId id="554" r:id="rId15"/>
    <p:sldId id="555" r:id="rId16"/>
    <p:sldId id="556" r:id="rId17"/>
    <p:sldId id="557" r:id="rId18"/>
    <p:sldId id="558" r:id="rId19"/>
    <p:sldId id="560" r:id="rId20"/>
    <p:sldId id="561" r:id="rId21"/>
    <p:sldId id="562" r:id="rId22"/>
    <p:sldId id="563" r:id="rId23"/>
    <p:sldId id="564" r:id="rId24"/>
    <p:sldId id="565" r:id="rId25"/>
    <p:sldId id="566" r:id="rId26"/>
    <p:sldId id="567" r:id="rId27"/>
    <p:sldId id="568" r:id="rId28"/>
    <p:sldId id="570" r:id="rId29"/>
    <p:sldId id="571" r:id="rId30"/>
    <p:sldId id="572" r:id="rId31"/>
    <p:sldId id="534" r:id="rId32"/>
    <p:sldId id="573" r:id="rId33"/>
    <p:sldId id="574" r:id="rId34"/>
    <p:sldId id="575" r:id="rId35"/>
    <p:sldId id="576" r:id="rId36"/>
    <p:sldId id="577" r:id="rId37"/>
    <p:sldId id="578" r:id="rId38"/>
    <p:sldId id="537" r:id="rId39"/>
  </p:sldIdLst>
  <p:sldSz cx="9144000" cy="5143500" type="screen16x9"/>
  <p:notesSz cx="6946900" cy="9232900"/>
  <p:embeddedFontLst>
    <p:embeddedFont>
      <p:font typeface="Calibri Light" panose="020F0302020204030204" pitchFamily="34" charset="0"/>
      <p:regular r:id="rId42"/>
      <p:italic r:id="rId43"/>
    </p:embeddedFont>
    <p:embeddedFont>
      <p:font typeface="Franklin Gothic Demi" panose="020B0703020102020204" pitchFamily="34" charset="0"/>
      <p:regular r:id="rId44"/>
      <p:bold r:id="rId45"/>
      <p:italic r:id="rId46"/>
      <p:boldItalic r:id="rId47"/>
    </p:embeddedFont>
    <p:embeddedFont>
      <p:font typeface="Raleway" pitchFamily="2"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Lst>
  <p:defaultTextStyle>
    <a:defPPr>
      <a:defRPr lang="et"/>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E88659"/>
    <a:srgbClr val="E4703C"/>
    <a:srgbClr val="E16127"/>
    <a:srgbClr val="3B3838"/>
    <a:srgbClr val="002060"/>
    <a:srgbClr val="FFFFFF"/>
    <a:srgbClr val="FAFAFA"/>
    <a:srgbClr val="B3B3B3"/>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50" autoAdjust="0"/>
    <p:restoredTop sz="74558" autoAdjust="0"/>
  </p:normalViewPr>
  <p:slideViewPr>
    <p:cSldViewPr snapToGrid="0">
      <p:cViewPr varScale="1">
        <p:scale>
          <a:sx n="79" d="100"/>
          <a:sy n="79" d="100"/>
        </p:scale>
        <p:origin x="1020" y="5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6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dirty="0">
              <a:latin typeface="Source Sans Pro" panose="020B0503030403020204" pitchFamily="34" charset="0"/>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dirty="0">
              <a:latin typeface="Source Sans Pro" panose="020B0503030403020204" pitchFamily="34" charset="0"/>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dirty="0">
              <a:latin typeface="Source Sans Pro" panose="020B0503030403020204" pitchFamily="34" charset="0"/>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a:latin typeface="Source Sans Pro" panose="020B0503030403020204" pitchFamily="34" charset="0"/>
              </a:rPr>
              <a:pPr>
                <a:defRPr/>
              </a:pPr>
              <a:t>‹#›</a:t>
            </a:fld>
            <a:endParaRPr lang="en-US" dirty="0">
              <a:latin typeface="Source Sans Pro" panose="020B0503030403020204" pitchFamily="34" charset="0"/>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i="0" smtClean="0">
                <a:latin typeface="Source Sans Pro" panose="020B0503030403020204" pitchFamily="34" charset="0"/>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i="0" smtClean="0">
                <a:latin typeface="Source Sans Pro" panose="020B0503030403020204" pitchFamily="34"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i="0" smtClean="0">
                <a:latin typeface="Source Sans Pro" panose="020B0503030403020204" pitchFamily="34" charset="0"/>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i="0" smtClean="0">
                <a:latin typeface="Source Sans Pro" panose="020B0503030403020204" pitchFamily="34" charset="0"/>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Source Sans Pro" panose="020B0503030403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Source Sans Pro" panose="020B0503030403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Source Sans Pro" panose="020B0503030403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Source Sans Pro" panose="020B0503030403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Source Sans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sz="1200" b="1" i="0" u="none" strike="noStrike" kern="1200" baseline="0" dirty="0">
              <a:solidFill>
                <a:schemeClr val="tx1"/>
              </a:solidFill>
              <a:latin typeface="Times New Roman" pitchFamily="18" charset="0"/>
              <a:ea typeface="ＭＳ Ｐゴシック" charset="0"/>
              <a:cs typeface="+mn-cs"/>
            </a:endParaRPr>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a:p>
        </p:txBody>
      </p:sp>
    </p:spTree>
    <p:extLst>
      <p:ext uri="{BB962C8B-B14F-4D97-AF65-F5344CB8AC3E}">
        <p14:creationId xmlns:p14="http://schemas.microsoft.com/office/powerpoint/2010/main" val="243883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NÄGEMISE SÜND: ÕPPETUND NEHEMIJALT</a:t>
            </a:r>
          </a:p>
          <a:p>
            <a:br>
              <a:rPr lang="en-US" sz="1200" kern="1200" dirty="0">
                <a:solidFill>
                  <a:schemeClr val="tx1"/>
                </a:solidFill>
                <a:effectLst/>
                <a:ea typeface="+mn-ea"/>
                <a:cs typeface="+mn-cs"/>
              </a:rPr>
            </a:br>
            <a:r>
              <a:rPr lang="et" sz="1200" kern="1200" dirty="0">
                <a:solidFill>
                  <a:schemeClr val="tx1"/>
                </a:solidFill>
                <a:effectLst/>
                <a:ea typeface="+mn-ea"/>
                <a:cs typeface="+mn-cs"/>
              </a:rPr>
              <a:t>Nehemja raamatus peituv lugu on eeskujuks, mis aitab meil mõista Jumala protsessi nägemuse sünnitamisel oma sulaste südames.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dirty="0"/>
          </a:p>
        </p:txBody>
      </p:sp>
    </p:spTree>
    <p:extLst>
      <p:ext uri="{BB962C8B-B14F-4D97-AF65-F5344CB8AC3E}">
        <p14:creationId xmlns:p14="http://schemas.microsoft.com/office/powerpoint/2010/main" val="1463089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AJALOOLINE TAUST</a:t>
            </a:r>
          </a:p>
          <a:p>
            <a:r>
              <a:rPr lang="et" sz="1200" kern="1200" dirty="0">
                <a:solidFill>
                  <a:schemeClr val="tx1"/>
                </a:solidFill>
                <a:effectLst/>
                <a:ea typeface="+mn-ea"/>
                <a:cs typeface="+mn-cs"/>
              </a:rPr>
              <a:t>Pärast Saalomoni surma mõistis Jumal Iisraeli rahva üle kohut ebajumalakummardamise ja patu pärast. Aastaks 586 eKr lakkasid Iisraeli kaksteist suguharu enam eksisteerimast. Babüloonlased vallutasid kuningas Nebukadnetsari juhtimisel Jeruusalemma linna, põletasid Jumala koja (templi), lõhkusid kaitsemüüri, hävitasid linna väärtuslikud esemed ja varastasid rahvuslikud aarded.</a:t>
            </a:r>
          </a:p>
          <a:p>
            <a:r>
              <a:rPr lang="et" sz="1200" kern="1200" dirty="0">
                <a:solidFill>
                  <a:schemeClr val="tx1"/>
                </a:solidFill>
                <a:effectLst/>
                <a:ea typeface="+mn-ea"/>
                <a:cs typeface="+mn-cs"/>
              </a:rPr>
              <a:t>Juudi rahvas vangistati, sunniti orjusse ja marssiti 1400 kilomeetrit (umbes 870 miili) Babüloni. Psalm 137 on kirjutatud sel ajal: „Kuidas me saame võõral maal laulda Issanda laule?“ (s 4).</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11</a:t>
            </a:fld>
            <a:endParaRPr lang="en-US" dirty="0"/>
          </a:p>
        </p:txBody>
      </p:sp>
    </p:spTree>
    <p:extLst>
      <p:ext uri="{BB962C8B-B14F-4D97-AF65-F5344CB8AC3E}">
        <p14:creationId xmlns:p14="http://schemas.microsoft.com/office/powerpoint/2010/main" val="48509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Seitsekümmend aastat elas juudi rahvas vangistuses ja seejärel hakkas Jumal kolme inimese kaudu Jeruusalemma taastama.</a:t>
            </a:r>
          </a:p>
          <a:p>
            <a:r>
              <a:rPr lang="et" sz="1200" kern="1200" dirty="0">
                <a:solidFill>
                  <a:schemeClr val="tx1"/>
                </a:solidFill>
                <a:effectLst/>
                <a:ea typeface="+mn-ea"/>
                <a:cs typeface="+mn-cs"/>
              </a:rPr>
              <a:t>Serubbaabel: Ehitab uuesti üles Jumala koja (templi)</a:t>
            </a:r>
          </a:p>
          <a:p>
            <a:r>
              <a:rPr lang="et" sz="1200" kern="1200" dirty="0">
                <a:solidFill>
                  <a:schemeClr val="tx1"/>
                </a:solidFill>
                <a:effectLst/>
                <a:ea typeface="+mn-ea"/>
                <a:cs typeface="+mn-cs"/>
              </a:rPr>
              <a:t>Esra: Taastab jumalateenistuse (kaheksakümmend aastat hiljem)</a:t>
            </a:r>
          </a:p>
          <a:p>
            <a:r>
              <a:rPr lang="et" sz="1200" kern="1200" dirty="0">
                <a:solidFill>
                  <a:schemeClr val="tx1"/>
                </a:solidFill>
                <a:effectLst/>
                <a:ea typeface="+mn-ea"/>
                <a:cs typeface="+mn-cs"/>
              </a:rPr>
              <a:t>Nehemja: Ehitab müürid uuesti üles (kolmteist aastat hiljem)</a:t>
            </a:r>
          </a:p>
          <a:p>
            <a:r>
              <a:rPr lang="et" sz="1200" kern="1200" dirty="0">
                <a:solidFill>
                  <a:schemeClr val="tx1"/>
                </a:solidFill>
                <a:effectLst/>
                <a:ea typeface="+mn-ea"/>
                <a:cs typeface="+mn-cs"/>
              </a:rPr>
              <a:t>Nehemja raamatu alguses teenib Nehemja kuninga joogikallajana. Ta on kohe-kohe saamas teada Jumala nägemuse oma elu kohta!</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12</a:t>
            </a:fld>
            <a:endParaRPr lang="en-US" dirty="0"/>
          </a:p>
        </p:txBody>
      </p:sp>
    </p:spTree>
    <p:extLst>
      <p:ext uri="{BB962C8B-B14F-4D97-AF65-F5344CB8AC3E}">
        <p14:creationId xmlns:p14="http://schemas.microsoft.com/office/powerpoint/2010/main" val="768048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KUUS SAMMU VISIONI SÜNNIL </a:t>
            </a:r>
            <a:r>
              <a:rPr lang="et" sz="1200" kern="1200" baseline="30000" dirty="0">
                <a:solidFill>
                  <a:schemeClr val="tx1"/>
                </a:solidFill>
                <a:effectLst/>
                <a:ea typeface="+mn-ea"/>
                <a:cs typeface="+mn-cs"/>
              </a:rPr>
              <a:t>3</a:t>
            </a:r>
            <a:endParaRPr lang="en-US" sz="1200" kern="1200" dirty="0">
              <a:solidFill>
                <a:schemeClr val="tx1"/>
              </a:solidFill>
              <a:effectLst/>
              <a:ea typeface="+mn-ea"/>
              <a:cs typeface="+mn-cs"/>
            </a:endParaRPr>
          </a:p>
          <a:p>
            <a:r>
              <a:rPr lang="et" sz="1200" kern="1200" dirty="0">
                <a:solidFill>
                  <a:schemeClr val="tx1"/>
                </a:solidFill>
                <a:effectLst/>
                <a:ea typeface="+mn-ea"/>
                <a:cs typeface="+mn-cs"/>
              </a:rPr>
              <a:t>Jumal lõi meid eesmärgikindlateks inimesteks – püüdlema eesmärkide poole, mille nimel me oma elu vahetaksime. Kui leiad Jumala nägemuse oma elu jaoks, siis ei haara sa sellest kinni; see haarab sind. See algab vaikselt, kui sa...</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13</a:t>
            </a:fld>
            <a:endParaRPr lang="en-US"/>
          </a:p>
        </p:txBody>
      </p:sp>
    </p:spTree>
    <p:extLst>
      <p:ext uri="{BB962C8B-B14F-4D97-AF65-F5344CB8AC3E}">
        <p14:creationId xmlns:p14="http://schemas.microsoft.com/office/powerpoint/2010/main" val="331444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1582F32-D544-42B4-B340-105BB2A95A3E}" type="slidenum">
              <a:rPr lang="en-US" smtClean="0">
                <a:solidFill>
                  <a:prstClr val="black"/>
                </a:solidFill>
              </a:rPr>
              <a:pPr/>
              <a:t>14</a:t>
            </a:fld>
            <a:endParaRPr lang="en-US">
              <a:solidFill>
                <a:prstClr val="black"/>
              </a:solidFill>
            </a:endParaRPr>
          </a:p>
        </p:txBody>
      </p:sp>
      <p:sp>
        <p:nvSpPr>
          <p:cNvPr id="55299" name="Slide Image Placeholder 1"/>
          <p:cNvSpPr>
            <a:spLocks noGrp="1" noRot="1" noChangeAspect="1" noTextEdit="1"/>
          </p:cNvSpPr>
          <p:nvPr>
            <p:ph type="sldImg"/>
          </p:nvPr>
        </p:nvSpPr>
        <p:spPr>
          <a:xfrm>
            <a:off x="381000" y="685800"/>
            <a:ext cx="6096000" cy="3429000"/>
          </a:xfrm>
          <a:ln/>
        </p:spPr>
      </p:sp>
      <p:sp>
        <p:nvSpPr>
          <p:cNvPr id="55300" name="Notes Placeholder 2"/>
          <p:cNvSpPr>
            <a:spLocks noGrp="1"/>
          </p:cNvSpPr>
          <p:nvPr>
            <p:ph type="body" idx="1"/>
          </p:nvPr>
        </p:nvSpPr>
        <p:spPr>
          <a:noFill/>
          <a:ln/>
        </p:spPr>
        <p:txBody>
          <a:bodyPr/>
          <a:lstStyle/>
          <a:p>
            <a:pPr marL="228600" indent="-228600">
              <a:buFont typeface="+mj-lt"/>
              <a:buAutoNum type="arabicPeriod"/>
            </a:pPr>
            <a:r>
              <a:rPr lang="et" sz="1200" kern="1200" dirty="0">
                <a:solidFill>
                  <a:schemeClr val="tx1"/>
                </a:solidFill>
                <a:effectLst/>
                <a:ea typeface="+mn-ea"/>
                <a:cs typeface="+mn-cs"/>
              </a:rPr>
              <a:t>NÄE VAJADUST</a:t>
            </a:r>
          </a:p>
          <a:p>
            <a:pPr eaLnBrk="1" hangingPunct="1"/>
            <a:endParaRPr lang="en-US" dirty="0"/>
          </a:p>
        </p:txBody>
      </p:sp>
      <p:sp>
        <p:nvSpPr>
          <p:cNvPr id="553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E73254-4840-4CF3-8C5C-2A648F57E92B}" type="slidenum">
              <a:rPr lang="en-US" sz="1200">
                <a:solidFill>
                  <a:prstClr val="black"/>
                </a:solidFill>
                <a:cs typeface="+mn-cs"/>
              </a:rPr>
              <a:pPr algn="r"/>
              <a:t>14</a:t>
            </a:fld>
            <a:endParaRPr lang="en-US" sz="1200">
              <a:solidFill>
                <a:prstClr val="black"/>
              </a:solidFill>
              <a:cs typeface="+mn-cs"/>
            </a:endParaRPr>
          </a:p>
        </p:txBody>
      </p:sp>
    </p:spTree>
    <p:extLst>
      <p:ext uri="{BB962C8B-B14F-4D97-AF65-F5344CB8AC3E}">
        <p14:creationId xmlns:p14="http://schemas.microsoft.com/office/powerpoint/2010/main" val="170565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228600" indent="-228600">
              <a:buFont typeface="+mj-lt"/>
              <a:buAutoNum type="arabicPeriod"/>
            </a:pPr>
            <a:r>
              <a:rPr lang="et" sz="1200" kern="1200" dirty="0">
                <a:solidFill>
                  <a:schemeClr val="tx1"/>
                </a:solidFill>
                <a:effectLst/>
                <a:ea typeface="+mn-ea"/>
                <a:cs typeface="+mn-cs"/>
              </a:rPr>
              <a:t>NÄE VAJADUST</a:t>
            </a:r>
          </a:p>
          <a:p>
            <a:r>
              <a:rPr lang="et" sz="1200" kern="1200" dirty="0" err="1">
                <a:solidFill>
                  <a:schemeClr val="tx1"/>
                </a:solidFill>
                <a:effectLst/>
                <a:ea typeface="+mn-ea"/>
                <a:cs typeface="+mn-cs"/>
              </a:rPr>
              <a:t>Hakalja </a:t>
            </a:r>
            <a:r>
              <a:rPr lang="et" sz="1200" kern="1200" dirty="0">
                <a:solidFill>
                  <a:schemeClr val="tx1"/>
                </a:solidFill>
                <a:effectLst/>
                <a:ea typeface="+mn-ea"/>
                <a:cs typeface="+mn-cs"/>
              </a:rPr>
              <a:t>poja sõnad : Kahekümnendal aastal kislevikuus, kui ma olin Susa kindluses, tuli </a:t>
            </a:r>
            <a:r>
              <a:rPr lang="et" sz="1200" kern="1200" dirty="0" err="1">
                <a:solidFill>
                  <a:schemeClr val="tx1"/>
                </a:solidFill>
                <a:effectLst/>
                <a:ea typeface="+mn-ea"/>
                <a:cs typeface="+mn-cs"/>
              </a:rPr>
              <a:t>Hanani </a:t>
            </a:r>
            <a:r>
              <a:rPr lang="et" sz="1200" kern="1200" dirty="0">
                <a:solidFill>
                  <a:schemeClr val="tx1"/>
                </a:solidFill>
                <a:effectLst/>
                <a:ea typeface="+mn-ea"/>
                <a:cs typeface="+mn-cs"/>
              </a:rPr>
              <a:t>, üks mu vendadest, Juudast koos mõne teise mehega ja ma küsisin neilt pagendusest pääsenud juutide jäägi ja ka Jeruusalemma kohta. — Nehemja 1:1–2</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15</a:t>
            </a:fld>
            <a:endParaRPr lang="en-US"/>
          </a:p>
        </p:txBody>
      </p:sp>
    </p:spTree>
    <p:extLst>
      <p:ext uri="{BB962C8B-B14F-4D97-AF65-F5344CB8AC3E}">
        <p14:creationId xmlns:p14="http://schemas.microsoft.com/office/powerpoint/2010/main" val="1292428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228600" indent="-228600">
              <a:buFont typeface="+mj-lt"/>
              <a:buAutoNum type="arabicPeriod"/>
            </a:pPr>
            <a:r>
              <a:rPr lang="et" sz="1200" kern="1200" dirty="0">
                <a:solidFill>
                  <a:schemeClr val="tx1"/>
                </a:solidFill>
                <a:effectLst/>
                <a:ea typeface="+mn-ea"/>
                <a:cs typeface="+mn-cs"/>
              </a:rPr>
              <a:t>NÄE VAJADUST</a:t>
            </a:r>
          </a:p>
          <a:p>
            <a:r>
              <a:rPr lang="et" sz="1200" kern="1200" dirty="0">
                <a:solidFill>
                  <a:schemeClr val="tx1"/>
                </a:solidFill>
                <a:effectLst/>
                <a:ea typeface="+mn-ea"/>
                <a:cs typeface="+mn-cs"/>
              </a:rPr>
              <a:t>Öeldakse, et tõeline juut on alati mures kahe asja pärast: juudi rahva ja Jeruusalemma linna pärast. Need olid Nehemja kaks küsimust.</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Nad ütlesid mulle: „Need, kes pagendusest ellu jäid ja maale tagasi on tulnud, on suures hädas ja häbis. Jeruusalemma müür on maha kistud ja selle väravad tulega põletatud.” – Nehemja 1:3</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Kui märkad inimlikku kimbatust, mis sind liigutab, puudutatakse sinus mingit vaimset närvi. Vaikselt koged esimest sammu. See on nägemuse sünni külviprotsess. Kolmas salm on vastus Nehemja südamel olevale küsimusele. Neid sõnu kuuldes näeb ta olukorda Jeruusalemmas. Ta pole tegelikult kunagi Jeruusalemmas käinud, kuid ta „näeb“ linna oma mõtetes. Ta näeb inimesi, kes elavad hirmus ja ebakindluses. Ta näeb purunenud müüre. Tema emotsioonid on liigutatud.</a:t>
            </a:r>
          </a:p>
          <a:p>
            <a:br>
              <a:rPr lang="en-US" sz="1200" kern="1200" dirty="0">
                <a:solidFill>
                  <a:schemeClr val="tx1"/>
                </a:solidFill>
                <a:effectLs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16</a:t>
            </a:fld>
            <a:endParaRPr lang="en-US"/>
          </a:p>
        </p:txBody>
      </p:sp>
    </p:spTree>
    <p:extLst>
      <p:ext uri="{BB962C8B-B14F-4D97-AF65-F5344CB8AC3E}">
        <p14:creationId xmlns:p14="http://schemas.microsoft.com/office/powerpoint/2010/main" val="396598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228600" indent="-228600">
              <a:buFont typeface="+mj-lt"/>
              <a:buAutoNum type="arabicPeriod"/>
            </a:pPr>
            <a:r>
              <a:rPr lang="et" sz="1200" kern="1200" dirty="0">
                <a:solidFill>
                  <a:schemeClr val="tx1"/>
                </a:solidFill>
                <a:effectLst/>
                <a:ea typeface="+mn-ea"/>
                <a:cs typeface="+mn-cs"/>
              </a:rPr>
              <a:t>NÄE VAJADUST</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VISIOON ON…</a:t>
            </a:r>
          </a:p>
          <a:p>
            <a:r>
              <a:rPr lang="et" sz="1200" kern="1200" dirty="0">
                <a:solidFill>
                  <a:schemeClr val="tx1"/>
                </a:solidFill>
                <a:effectLst/>
                <a:ea typeface="+mn-ea"/>
                <a:cs typeface="+mn-cs"/>
              </a:rPr>
              <a:t>Sündinud inimkogemuses</a:t>
            </a:r>
          </a:p>
          <a:p>
            <a:r>
              <a:rPr lang="et" sz="1200" kern="1200" dirty="0">
                <a:solidFill>
                  <a:schemeClr val="tx1"/>
                </a:solidFill>
                <a:effectLst/>
                <a:ea typeface="+mn-ea"/>
                <a:cs typeface="+mn-cs"/>
              </a:rPr>
              <a:t>Inimese vajaduse põhjal</a:t>
            </a:r>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17</a:t>
            </a:fld>
            <a:endParaRPr lang="en-US"/>
          </a:p>
        </p:txBody>
      </p:sp>
    </p:spTree>
    <p:extLst>
      <p:ext uri="{BB962C8B-B14F-4D97-AF65-F5344CB8AC3E}">
        <p14:creationId xmlns:p14="http://schemas.microsoft.com/office/powerpoint/2010/main" val="26053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1582F32-D544-42B4-B340-105BB2A95A3E}" type="slidenum">
              <a:rPr lang="en-US" smtClean="0">
                <a:solidFill>
                  <a:prstClr val="black"/>
                </a:solidFill>
              </a:rPr>
              <a:pPr/>
              <a:t>18</a:t>
            </a:fld>
            <a:endParaRPr lang="en-US">
              <a:solidFill>
                <a:prstClr val="black"/>
              </a:solidFill>
            </a:endParaRPr>
          </a:p>
        </p:txBody>
      </p:sp>
      <p:sp>
        <p:nvSpPr>
          <p:cNvPr id="55299" name="Slide Image Placeholder 1"/>
          <p:cNvSpPr>
            <a:spLocks noGrp="1" noRot="1" noChangeAspect="1" noTextEdit="1"/>
          </p:cNvSpPr>
          <p:nvPr>
            <p:ph type="sldImg"/>
          </p:nvPr>
        </p:nvSpPr>
        <p:spPr>
          <a:xfrm>
            <a:off x="381000" y="685800"/>
            <a:ext cx="6096000" cy="3429000"/>
          </a:xfrm>
          <a:ln/>
        </p:spPr>
      </p:sp>
      <p:sp>
        <p:nvSpPr>
          <p:cNvPr id="55300" name="Notes Placeholder 2"/>
          <p:cNvSpPr>
            <a:spLocks noGrp="1"/>
          </p:cNvSpPr>
          <p:nvPr>
            <p:ph type="body" idx="1"/>
          </p:nvPr>
        </p:nvSpPr>
        <p:spPr>
          <a:noFill/>
          <a:ln/>
        </p:spPr>
        <p:txBody>
          <a:bodyPr/>
          <a:lstStyle/>
          <a:p>
            <a:r>
              <a:rPr lang="et" sz="1200" kern="1200" dirty="0">
                <a:solidFill>
                  <a:schemeClr val="tx1"/>
                </a:solidFill>
                <a:effectLst/>
                <a:ea typeface="+mn-ea"/>
                <a:cs typeface="+mn-cs"/>
              </a:rPr>
              <a:t>2. TUNNE VAJADUST</a:t>
            </a:r>
          </a:p>
          <a:p>
            <a:endParaRPr lang="en-US" sz="1200" kern="1200" dirty="0">
              <a:solidFill>
                <a:schemeClr val="tx1"/>
              </a:solidFill>
              <a:effectLst/>
              <a:ea typeface="+mn-ea"/>
              <a:cs typeface="+mn-cs"/>
            </a:endParaRPr>
          </a:p>
        </p:txBody>
      </p:sp>
      <p:sp>
        <p:nvSpPr>
          <p:cNvPr id="553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E73254-4840-4CF3-8C5C-2A648F57E92B}" type="slidenum">
              <a:rPr lang="en-US" sz="1200">
                <a:solidFill>
                  <a:prstClr val="black"/>
                </a:solidFill>
              </a:rPr>
              <a:pPr algn="r"/>
              <a:t>18</a:t>
            </a:fld>
            <a:endParaRPr lang="en-US" sz="1200">
              <a:solidFill>
                <a:prstClr val="black"/>
              </a:solidFill>
            </a:endParaRPr>
          </a:p>
        </p:txBody>
      </p:sp>
    </p:spTree>
    <p:extLst>
      <p:ext uri="{BB962C8B-B14F-4D97-AF65-F5344CB8AC3E}">
        <p14:creationId xmlns:p14="http://schemas.microsoft.com/office/powerpoint/2010/main" val="213861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2. TUNNE VAJADUST</a:t>
            </a:r>
          </a:p>
          <a:p>
            <a:r>
              <a:rPr lang="et" sz="1200" kern="1200" dirty="0">
                <a:solidFill>
                  <a:schemeClr val="tx1"/>
                </a:solidFill>
                <a:effectLst/>
                <a:ea typeface="+mn-ea"/>
                <a:cs typeface="+mn-cs"/>
              </a:rPr>
              <a:t>Kui ma seda kuulsin, istusin ma maha ja nutsin. – Nehemja 1:4a</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Esmalt näed sa vajadust ja seejärel hakkad seda tundma. Sa hakkad teadlikult oma südant avama ja vajaduse enda sisse paigutama. Nende vajadusest saab sinu vajadus. Sinus hakkavad kasvama nägemuse seemned ja need seemned on teiste inimeste tõelised vajadused.</a:t>
            </a:r>
          </a:p>
          <a:p>
            <a:r>
              <a:rPr lang="et" sz="1200" kern="1200" dirty="0">
                <a:solidFill>
                  <a:schemeClr val="tx1"/>
                </a:solidFill>
                <a:effectLst/>
                <a:ea typeface="+mn-ea"/>
                <a:cs typeface="+mn-cs"/>
              </a:rPr>
              <a:t>Igaüks näeb palju vajadusi, aga vahel sünnitavad seemned sügaval südames midagi, millel on püsiv jõud. Vajadus näib olevat sulle külge hüpanud ja nüüd läheb see kõikjale, kuhu sa lähed. See on peaaegu keemiline reaktsioon teatud vajaduse ja Jumala loodud olemuse vahel.</a:t>
            </a:r>
          </a:p>
          <a:p>
            <a:r>
              <a:rPr lang="et" sz="1200" kern="1200" dirty="0">
                <a:solidFill>
                  <a:schemeClr val="tx1"/>
                </a:solidFill>
                <a:effectLst/>
                <a:ea typeface="+mn-ea"/>
                <a:cs typeface="+mn-cs"/>
              </a:rPr>
              <a:t>See uudis avaldas Nehemjale sügavat mõju. See oli täpselt vastupidine sellele, mida ta oli lootnud kuulda. See puudutas teda emotsionaalselt ning ta istus maha ja nuttis. Tema süda murdus Jeruusalemma ja olukorra pärast, millega inimesed silmitsi seisid.</a:t>
            </a:r>
          </a:p>
          <a:p>
            <a:br>
              <a:rPr lang="en-US" sz="1200" kern="1200" dirty="0">
                <a:solidFill>
                  <a:schemeClr val="tx1"/>
                </a:solidFill>
                <a:effectLst/>
                <a:ea typeface="+mn-ea"/>
                <a:cs typeface="+mn-cs"/>
              </a:rPr>
            </a:b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19</a:t>
            </a:fld>
            <a:endParaRPr lang="en-US"/>
          </a:p>
        </p:txBody>
      </p:sp>
    </p:spTree>
    <p:extLst>
      <p:ext uri="{BB962C8B-B14F-4D97-AF65-F5344CB8AC3E}">
        <p14:creationId xmlns:p14="http://schemas.microsoft.com/office/powerpoint/2010/main" val="60072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295267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2. TUNNE VAJADUST</a:t>
            </a:r>
          </a:p>
          <a:p>
            <a:r>
              <a:rPr lang="et" sz="1200" kern="1200" dirty="0">
                <a:solidFill>
                  <a:schemeClr val="tx1"/>
                </a:solidFill>
                <a:effectLst/>
                <a:ea typeface="+mn-ea"/>
                <a:cs typeface="+mn-cs"/>
              </a:rPr>
              <a:t>VISIONÄÄRSED JUHID ON VALMIS…</a:t>
            </a:r>
          </a:p>
          <a:p>
            <a:r>
              <a:rPr lang="et" sz="1200" kern="1200" dirty="0">
                <a:solidFill>
                  <a:schemeClr val="tx1"/>
                </a:solidFill>
                <a:effectLst/>
                <a:ea typeface="+mn-ea"/>
                <a:cs typeface="+mn-cs"/>
              </a:rPr>
              <a:t>Pani vajaduse teadlikult südamesse</a:t>
            </a:r>
          </a:p>
          <a:p>
            <a:r>
              <a:rPr lang="et" sz="1200" kern="1200" dirty="0">
                <a:solidFill>
                  <a:schemeClr val="tx1"/>
                </a:solidFill>
                <a:effectLst/>
                <a:ea typeface="+mn-ea"/>
                <a:cs typeface="+mn-cs"/>
              </a:rPr>
              <a:t>Tunne valu isiklikult.</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20</a:t>
            </a:fld>
            <a:endParaRPr lang="en-US"/>
          </a:p>
        </p:txBody>
      </p:sp>
    </p:spTree>
    <p:extLst>
      <p:ext uri="{BB962C8B-B14F-4D97-AF65-F5344CB8AC3E}">
        <p14:creationId xmlns:p14="http://schemas.microsoft.com/office/powerpoint/2010/main" val="2139977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1582F32-D544-42B4-B340-105BB2A95A3E}" type="slidenum">
              <a:rPr lang="en-US" smtClean="0">
                <a:solidFill>
                  <a:prstClr val="black"/>
                </a:solidFill>
              </a:rPr>
              <a:pPr/>
              <a:t>21</a:t>
            </a:fld>
            <a:endParaRPr lang="en-US">
              <a:solidFill>
                <a:prstClr val="black"/>
              </a:solidFill>
            </a:endParaRPr>
          </a:p>
        </p:txBody>
      </p:sp>
      <p:sp>
        <p:nvSpPr>
          <p:cNvPr id="55299" name="Slide Image Placeholder 1"/>
          <p:cNvSpPr>
            <a:spLocks noGrp="1" noRot="1" noChangeAspect="1" noTextEdit="1"/>
          </p:cNvSpPr>
          <p:nvPr>
            <p:ph type="sldImg"/>
          </p:nvPr>
        </p:nvSpPr>
        <p:spPr>
          <a:xfrm>
            <a:off x="381000" y="685800"/>
            <a:ext cx="6096000" cy="3429000"/>
          </a:xfrm>
          <a:ln/>
        </p:spPr>
      </p:sp>
      <p:sp>
        <p:nvSpPr>
          <p:cNvPr id="55300" name="Notes Placeholder 2"/>
          <p:cNvSpPr>
            <a:spLocks noGrp="1"/>
          </p:cNvSpPr>
          <p:nvPr>
            <p:ph type="body" idx="1"/>
          </p:nvPr>
        </p:nvSpPr>
        <p:spPr>
          <a:noFill/>
          <a:ln/>
        </p:spPr>
        <p:txBody>
          <a:bodyPr/>
          <a:lstStyle/>
          <a:p>
            <a:r>
              <a:rPr lang="et" sz="1200" kern="1200" dirty="0">
                <a:solidFill>
                  <a:schemeClr val="tx1"/>
                </a:solidFill>
                <a:effectLst/>
                <a:ea typeface="+mn-ea"/>
                <a:cs typeface="+mn-cs"/>
              </a:rPr>
              <a:t>3. VAJADUSEGA SEOTUS</a:t>
            </a:r>
          </a:p>
          <a:p>
            <a:endParaRPr lang="en-US" sz="1200" kern="1200" dirty="0">
              <a:solidFill>
                <a:schemeClr val="tx1"/>
              </a:solidFill>
              <a:effectLst/>
              <a:ea typeface="+mn-ea"/>
              <a:cs typeface="+mn-cs"/>
            </a:endParaRPr>
          </a:p>
        </p:txBody>
      </p:sp>
      <p:sp>
        <p:nvSpPr>
          <p:cNvPr id="553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E73254-4840-4CF3-8C5C-2A648F57E92B}" type="slidenum">
              <a:rPr lang="en-US" sz="1200">
                <a:solidFill>
                  <a:prstClr val="black"/>
                </a:solidFill>
              </a:rPr>
              <a:pPr algn="r"/>
              <a:t>21</a:t>
            </a:fld>
            <a:endParaRPr lang="en-US" sz="1200">
              <a:solidFill>
                <a:prstClr val="black"/>
              </a:solidFill>
            </a:endParaRPr>
          </a:p>
        </p:txBody>
      </p:sp>
    </p:spTree>
    <p:extLst>
      <p:ext uri="{BB962C8B-B14F-4D97-AF65-F5344CB8AC3E}">
        <p14:creationId xmlns:p14="http://schemas.microsoft.com/office/powerpoint/2010/main" val="4036750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3. VAJADUSEGA SEOTUS</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Mõned päevad ma leinasin... – Nehemja 1:4b</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Vajaduse teadvustamine kasvab sinus tugevaks. Tunded ei kao; tegelikult need süvenevad. Sel hetkel on vajadus sinus peaaegu nagu põletav valu. Ometi on sinu reaktsioon paradoksaalne. Selle asemel, et vajaduse valu eest põgeneda, tõmbab see sind tegelikult ligi. Püha Vaim seob sind vajadusega. See toimub sageli teatud aja jooksul. Vajadusega sidumine on nagu Jumal, kes liimib vajaduse ja sinu südame vahele.</a:t>
            </a:r>
          </a:p>
          <a:p>
            <a:br>
              <a:rPr lang="en-US" sz="1200" kern="1200" dirty="0">
                <a:solidFill>
                  <a:schemeClr val="tx1"/>
                </a:solidFill>
                <a:effectLst/>
                <a:ea typeface="+mn-ea"/>
                <a:cs typeface="+mn-cs"/>
              </a:rPr>
            </a:br>
            <a:endParaRPr lang="en-US" sz="1200" kern="1200" dirty="0">
              <a:solidFill>
                <a:schemeClr val="tx1"/>
              </a:solidFill>
              <a:effectLs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22</a:t>
            </a:fld>
            <a:endParaRPr lang="en-US"/>
          </a:p>
        </p:txBody>
      </p:sp>
    </p:spTree>
    <p:extLst>
      <p:ext uri="{BB962C8B-B14F-4D97-AF65-F5344CB8AC3E}">
        <p14:creationId xmlns:p14="http://schemas.microsoft.com/office/powerpoint/2010/main" val="4057602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3. VAJADUSEGA SEOTUS</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JUMALA SIDEMED…</a:t>
            </a:r>
          </a:p>
          <a:p>
            <a:r>
              <a:rPr lang="et" sz="1200" kern="1200" dirty="0">
                <a:solidFill>
                  <a:schemeClr val="tx1"/>
                </a:solidFill>
                <a:effectLst/>
                <a:ea typeface="+mn-ea"/>
                <a:cs typeface="+mn-cs"/>
              </a:rPr>
              <a:t>Valitud sulased peavad tooma Jumala kuningriigi maa peale.</a:t>
            </a:r>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23</a:t>
            </a:fld>
            <a:endParaRPr lang="en-US"/>
          </a:p>
        </p:txBody>
      </p:sp>
    </p:spTree>
    <p:extLst>
      <p:ext uri="{BB962C8B-B14F-4D97-AF65-F5344CB8AC3E}">
        <p14:creationId xmlns:p14="http://schemas.microsoft.com/office/powerpoint/2010/main" val="2293657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1582F32-D544-42B4-B340-105BB2A95A3E}" type="slidenum">
              <a:rPr lang="en-US" smtClean="0">
                <a:solidFill>
                  <a:prstClr val="black"/>
                </a:solidFill>
              </a:rPr>
              <a:pPr/>
              <a:t>24</a:t>
            </a:fld>
            <a:endParaRPr lang="en-US">
              <a:solidFill>
                <a:prstClr val="black"/>
              </a:solidFill>
            </a:endParaRPr>
          </a:p>
        </p:txBody>
      </p:sp>
      <p:sp>
        <p:nvSpPr>
          <p:cNvPr id="55299" name="Slide Image Placeholder 1"/>
          <p:cNvSpPr>
            <a:spLocks noGrp="1" noRot="1" noChangeAspect="1" noTextEdit="1"/>
          </p:cNvSpPr>
          <p:nvPr>
            <p:ph type="sldImg"/>
          </p:nvPr>
        </p:nvSpPr>
        <p:spPr>
          <a:xfrm>
            <a:off x="381000" y="685800"/>
            <a:ext cx="6096000" cy="3429000"/>
          </a:xfrm>
          <a:ln/>
        </p:spPr>
      </p:sp>
      <p:sp>
        <p:nvSpPr>
          <p:cNvPr id="55300" name="Notes Placeholder 2"/>
          <p:cNvSpPr>
            <a:spLocks noGrp="1"/>
          </p:cNvSpPr>
          <p:nvPr>
            <p:ph type="body" idx="1"/>
          </p:nvPr>
        </p:nvSpPr>
        <p:spPr>
          <a:noFill/>
          <a:ln/>
        </p:spPr>
        <p:txBody>
          <a:bodyPr/>
          <a:lstStyle/>
          <a:p>
            <a:r>
              <a:rPr lang="et" sz="1200" kern="1200" dirty="0">
                <a:solidFill>
                  <a:schemeClr val="tx1"/>
                </a:solidFill>
                <a:effectLst/>
                <a:ea typeface="+mn-ea"/>
                <a:cs typeface="+mn-cs"/>
              </a:rPr>
              <a:t>4. TUNNE VAJADUSE PÄRAST KOORMUST</a:t>
            </a:r>
          </a:p>
        </p:txBody>
      </p:sp>
      <p:sp>
        <p:nvSpPr>
          <p:cNvPr id="553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E73254-4840-4CF3-8C5C-2A648F57E92B}" type="slidenum">
              <a:rPr lang="en-US" sz="1200">
                <a:solidFill>
                  <a:prstClr val="black"/>
                </a:solidFill>
              </a:rPr>
              <a:pPr algn="r"/>
              <a:t>24</a:t>
            </a:fld>
            <a:endParaRPr lang="en-US" sz="1200">
              <a:solidFill>
                <a:prstClr val="black"/>
              </a:solidFill>
            </a:endParaRPr>
          </a:p>
        </p:txBody>
      </p:sp>
    </p:spTree>
    <p:extLst>
      <p:ext uri="{BB962C8B-B14F-4D97-AF65-F5344CB8AC3E}">
        <p14:creationId xmlns:p14="http://schemas.microsoft.com/office/powerpoint/2010/main" val="3549567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4. TUNNE VAJADUSE PÄRAST KOORMUST</a:t>
            </a:r>
          </a:p>
          <a:p>
            <a:br>
              <a:rPr lang="en-US" sz="1200" kern="1200" dirty="0">
                <a:solidFill>
                  <a:schemeClr val="tx1"/>
                </a:solidFill>
                <a:effectLst/>
                <a:ea typeface="+mn-ea"/>
                <a:cs typeface="+mn-cs"/>
              </a:rPr>
            </a:br>
            <a:r>
              <a:rPr lang="et" sz="1200" kern="1200" dirty="0">
                <a:solidFill>
                  <a:schemeClr val="tx1"/>
                </a:solidFill>
                <a:effectLst/>
                <a:ea typeface="+mn-ea"/>
                <a:cs typeface="+mn-cs"/>
              </a:rPr>
              <a:t>... ja paastusid ning palvetasid taeva Jumala ees. — Nehemja 1:4.c</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Mingil hetkel ületad piiri objektiivsest vaatlusest hingelise igatsuseni, et midagi tuleb ette võtta. Sa leinad nähtu pärast. Koorm on raske ja sa ei pääse selle eest. Su meele tagaosas on mõte, et midagi tuleb ette võtta. Ikka ja jälle näed oma mällu graveeritud inimliku vajaduse hetktõmmist, kuni hakkad pildil omaenda nägu nägema. Sa mõtled sellele, et oled see, kes tegutseb.</a:t>
            </a:r>
          </a:p>
          <a:p>
            <a:br>
              <a:rPr lang="en-US" sz="1200" kern="1200" dirty="0">
                <a:solidFill>
                  <a:schemeClr val="tx1"/>
                </a:solidFill>
                <a:effectLst/>
                <a:ea typeface="+mn-ea"/>
                <a:cs typeface="+mn-cs"/>
              </a:rPr>
            </a:b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25</a:t>
            </a:fld>
            <a:endParaRPr lang="en-US"/>
          </a:p>
        </p:txBody>
      </p:sp>
    </p:spTree>
    <p:extLst>
      <p:ext uri="{BB962C8B-B14F-4D97-AF65-F5344CB8AC3E}">
        <p14:creationId xmlns:p14="http://schemas.microsoft.com/office/powerpoint/2010/main" val="1548477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t" sz="1200" kern="1200" dirty="0">
                <a:solidFill>
                  <a:schemeClr val="tx1"/>
                </a:solidFill>
                <a:effectLst/>
                <a:ea typeface="+mn-ea"/>
                <a:cs typeface="+mn-cs"/>
              </a:rPr>
              <a:t>4. TUNNE VAJADUSTE KOORMUST…</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KOORMUSED…</a:t>
            </a:r>
          </a:p>
          <a:p>
            <a:r>
              <a:rPr lang="et" sz="1200" kern="1200" dirty="0">
                <a:solidFill>
                  <a:schemeClr val="tx1"/>
                </a:solidFill>
                <a:effectLst/>
                <a:ea typeface="+mn-ea"/>
                <a:cs typeface="+mn-cs"/>
              </a:rPr>
              <a:t>Suured nägemused sünnist</a:t>
            </a:r>
          </a:p>
          <a:p>
            <a:r>
              <a:rPr lang="et" sz="1200" kern="1200" dirty="0">
                <a:solidFill>
                  <a:schemeClr val="tx1"/>
                </a:solidFill>
                <a:effectLst/>
                <a:ea typeface="+mn-ea"/>
                <a:cs typeface="+mn-cs"/>
              </a:rPr>
              <a:t>Paku visioonile kirge</a:t>
            </a:r>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26</a:t>
            </a:fld>
            <a:endParaRPr lang="en-US"/>
          </a:p>
        </p:txBody>
      </p:sp>
    </p:spTree>
    <p:extLst>
      <p:ext uri="{BB962C8B-B14F-4D97-AF65-F5344CB8AC3E}">
        <p14:creationId xmlns:p14="http://schemas.microsoft.com/office/powerpoint/2010/main" val="2729208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27</a:t>
            </a:fld>
            <a:endParaRPr lang="en-US"/>
          </a:p>
        </p:txBody>
      </p:sp>
    </p:spTree>
    <p:extLst>
      <p:ext uri="{BB962C8B-B14F-4D97-AF65-F5344CB8AC3E}">
        <p14:creationId xmlns:p14="http://schemas.microsoft.com/office/powerpoint/2010/main" val="4034707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1582F32-D544-42B4-B340-105BB2A95A3E}" type="slidenum">
              <a:rPr lang="en-US" smtClean="0">
                <a:solidFill>
                  <a:prstClr val="black"/>
                </a:solidFill>
              </a:rPr>
              <a:pPr/>
              <a:t>28</a:t>
            </a:fld>
            <a:endParaRPr lang="en-US">
              <a:solidFill>
                <a:prstClr val="black"/>
              </a:solidFill>
            </a:endParaRPr>
          </a:p>
        </p:txBody>
      </p:sp>
      <p:sp>
        <p:nvSpPr>
          <p:cNvPr id="55299" name="Slide Image Placeholder 1"/>
          <p:cNvSpPr>
            <a:spLocks noGrp="1" noRot="1" noChangeAspect="1" noTextEdit="1"/>
          </p:cNvSpPr>
          <p:nvPr>
            <p:ph type="sldImg"/>
          </p:nvPr>
        </p:nvSpPr>
        <p:spPr>
          <a:xfrm>
            <a:off x="381000" y="685800"/>
            <a:ext cx="6096000" cy="3429000"/>
          </a:xfrm>
          <a:ln/>
        </p:spPr>
      </p:sp>
      <p:sp>
        <p:nvSpPr>
          <p:cNvPr id="55300" name="Notes Placeholder 2"/>
          <p:cNvSpPr>
            <a:spLocks noGrp="1"/>
          </p:cNvSpPr>
          <p:nvPr>
            <p:ph type="body" idx="1"/>
          </p:nvPr>
        </p:nvSpPr>
        <p:spPr>
          <a:noFill/>
          <a:ln/>
        </p:spPr>
        <p:txBody>
          <a:bodyPr/>
          <a:lstStyle/>
          <a:p>
            <a:r>
              <a:rPr lang="et" sz="1200" kern="1200" dirty="0">
                <a:solidFill>
                  <a:schemeClr val="tx1"/>
                </a:solidFill>
                <a:effectLst/>
                <a:ea typeface="+mn-ea"/>
                <a:cs typeface="+mn-cs"/>
              </a:rPr>
              <a:t>5. USKU, ET SA SUUDAD VAJADUST RAKENDADA</a:t>
            </a:r>
          </a:p>
        </p:txBody>
      </p:sp>
      <p:sp>
        <p:nvSpPr>
          <p:cNvPr id="553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E73254-4840-4CF3-8C5C-2A648F57E92B}" type="slidenum">
              <a:rPr lang="en-US" sz="1200">
                <a:solidFill>
                  <a:prstClr val="black"/>
                </a:solidFill>
              </a:rPr>
              <a:pPr algn="r"/>
              <a:t>28</a:t>
            </a:fld>
            <a:endParaRPr lang="en-US" sz="1200">
              <a:solidFill>
                <a:prstClr val="black"/>
              </a:solidFill>
            </a:endParaRPr>
          </a:p>
        </p:txBody>
      </p:sp>
    </p:spTree>
    <p:extLst>
      <p:ext uri="{BB962C8B-B14F-4D97-AF65-F5344CB8AC3E}">
        <p14:creationId xmlns:p14="http://schemas.microsoft.com/office/powerpoint/2010/main" val="2296412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5. USKU, ET SA SUUDAD VAJADUST RAKENDADA</a:t>
            </a:r>
          </a:p>
          <a:p>
            <a:r>
              <a:rPr lang="et" sz="1200" kern="1200" dirty="0">
                <a:solidFill>
                  <a:schemeClr val="tx1"/>
                </a:solidFill>
                <a:effectLst/>
                <a:ea typeface="+mn-ea"/>
                <a:cs typeface="+mn-cs"/>
              </a:rPr>
              <a:t>Sa võiksid välja astuda, et vajadust rahuldada, aga kas sa seda teed? Oled kriitilises punktis. Kui see on tõeline visioon, mille sündimine on keeruline, siis tunned sisemist vastutust vajaduse eest. Sa tunned vastutust ja pakilisust midagi ette võtta. Koorma ümber on pehmelt mähitud vaikne ja püsiv kindlustunne, et Jumal kutsub sind tegutsema.</a:t>
            </a:r>
          </a:p>
          <a:p>
            <a:br>
              <a:rPr lang="en-US" sz="1200" kern="1200" dirty="0">
                <a:solidFill>
                  <a:schemeClr val="tx1"/>
                </a:solidFill>
                <a:effectLst/>
                <a:ea typeface="+mn-ea"/>
                <a:cs typeface="+mn-cs"/>
              </a:rPr>
            </a:br>
            <a:endParaRPr lang="en-US" sz="1200" kern="1200" dirty="0">
              <a:solidFill>
                <a:schemeClr val="tx1"/>
              </a:solidFill>
              <a:effectLst/>
              <a:ea typeface="+mn-ea"/>
              <a:cs typeface="+mn-cs"/>
            </a:endParaRPr>
          </a:p>
          <a:p>
            <a:r>
              <a:rPr lang="et" sz="1200" kern="1200" dirty="0">
                <a:solidFill>
                  <a:schemeClr val="tx1"/>
                </a:solidFill>
                <a:effectLst/>
                <a:ea typeface="+mn-ea"/>
                <a:cs typeface="+mn-cs"/>
              </a:rPr>
              <a:t>SEE SAMM…</a:t>
            </a:r>
          </a:p>
          <a:p>
            <a:r>
              <a:rPr lang="et" sz="1200" kern="1200" dirty="0">
                <a:solidFill>
                  <a:schemeClr val="tx1"/>
                </a:solidFill>
                <a:effectLst/>
                <a:ea typeface="+mn-ea"/>
                <a:cs typeface="+mn-cs"/>
              </a:rPr>
              <a:t>Nõuab kuulekust</a:t>
            </a:r>
          </a:p>
          <a:p>
            <a:r>
              <a:rPr lang="et" sz="1200" kern="1200" dirty="0">
                <a:solidFill>
                  <a:schemeClr val="tx1"/>
                </a:solidFill>
                <a:effectLst/>
                <a:ea typeface="+mn-ea"/>
                <a:cs typeface="+mn-cs"/>
              </a:rPr>
              <a:t>Nõuab usus tegutsemist</a:t>
            </a:r>
          </a:p>
          <a:p>
            <a:r>
              <a:rPr lang="et" sz="1200" kern="1200" dirty="0">
                <a:solidFill>
                  <a:schemeClr val="tx1"/>
                </a:solidFill>
                <a:effectLst/>
                <a:ea typeface="+mn-ea"/>
                <a:cs typeface="+mn-cs"/>
              </a:rPr>
              <a:t>Tunnustab Jumala väge</a:t>
            </a:r>
          </a:p>
          <a:p>
            <a:r>
              <a:rPr lang="et" sz="1200" kern="1200" dirty="0">
                <a:solidFill>
                  <a:schemeClr val="tx1"/>
                </a:solidFill>
                <a:effectLst/>
                <a:ea typeface="+mn-ea"/>
                <a:cs typeface="+mn-cs"/>
              </a:rPr>
              <a:t>Kinnitab teie vastutust Jumala ja inimeste ees</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29</a:t>
            </a:fld>
            <a:endParaRPr lang="en-US"/>
          </a:p>
        </p:txBody>
      </p:sp>
    </p:spTree>
    <p:extLst>
      <p:ext uri="{BB962C8B-B14F-4D97-AF65-F5344CB8AC3E}">
        <p14:creationId xmlns:p14="http://schemas.microsoft.com/office/powerpoint/2010/main" val="385548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a:t>
            </a:fld>
            <a:endParaRPr lang="en-US"/>
          </a:p>
        </p:txBody>
      </p:sp>
    </p:spTree>
    <p:extLst>
      <p:ext uri="{BB962C8B-B14F-4D97-AF65-F5344CB8AC3E}">
        <p14:creationId xmlns:p14="http://schemas.microsoft.com/office/powerpoint/2010/main" val="1361303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6. VAJADUSE RAHULDAMISEKS ESIMENE MEETME ASJAKOHANE</a:t>
            </a:r>
          </a:p>
          <a:p>
            <a:br>
              <a:rPr lang="en-US" sz="1200" kern="1200" dirty="0">
                <a:solidFill>
                  <a:schemeClr val="tx1"/>
                </a:solidFill>
                <a:effectLst/>
                <a:ea typeface="+mn-ea"/>
                <a:cs typeface="+mn-cs"/>
              </a:rPr>
            </a:br>
            <a:r>
              <a:rPr lang="et" sz="1200" kern="1200" dirty="0">
                <a:solidFill>
                  <a:schemeClr val="tx1"/>
                </a:solidFill>
                <a:effectLst/>
                <a:ea typeface="+mn-ea"/>
                <a:cs typeface="+mn-cs"/>
              </a:rPr>
              <a:t>See võib olla sinu poolt vaid väike tegu, aga kõige olulisem on see, et sa midagi ette võtaksid. Sa ületad nähtamatu piiri uskumuse ja teo vahel. Nüüd on selge, et sina oled see inimene, see on visioon ja nüüd on see aeg. See on põhjus, miks sind siia maa peale on pandud.</a:t>
            </a:r>
          </a:p>
          <a:p>
            <a:br>
              <a:rPr lang="en-US" sz="1200" kern="1200" dirty="0">
                <a:solidFill>
                  <a:schemeClr val="tx1"/>
                </a:solidFill>
                <a:effectLst/>
                <a:ea typeface="+mn-ea"/>
                <a:cs typeface="+mn-cs"/>
              </a:rPr>
            </a:b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30</a:t>
            </a:fld>
            <a:endParaRPr lang="en-US"/>
          </a:p>
        </p:txBody>
      </p:sp>
    </p:spTree>
    <p:extLst>
      <p:ext uri="{BB962C8B-B14F-4D97-AF65-F5344CB8AC3E}">
        <p14:creationId xmlns:p14="http://schemas.microsoft.com/office/powerpoint/2010/main" val="3607509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6. VAJADUSE RAHULDAMISEKS TEOSTA ESIMENE MEETM. PÄRAST SELLE SAMMU TEOSTUMIST ON JUHT…</a:t>
            </a:r>
          </a:p>
          <a:p>
            <a:r>
              <a:rPr lang="et" sz="1200" kern="1200" dirty="0">
                <a:solidFill>
                  <a:schemeClr val="tx1"/>
                </a:solidFill>
                <a:effectLst/>
                <a:ea typeface="+mn-ea"/>
                <a:cs typeface="+mn-cs"/>
              </a:rPr>
              <a:t>Käivitab visiooni</a:t>
            </a:r>
          </a:p>
          <a:p>
            <a:r>
              <a:rPr lang="et" sz="1200" kern="1200" dirty="0">
                <a:solidFill>
                  <a:schemeClr val="tx1"/>
                </a:solidFill>
                <a:effectLst/>
                <a:ea typeface="+mn-ea"/>
                <a:cs typeface="+mn-cs"/>
              </a:rPr>
              <a:t>Astub ususammu, mis hõlmab riski</a:t>
            </a:r>
          </a:p>
          <a:p>
            <a:r>
              <a:rPr lang="et" sz="1200" kern="1200" dirty="0">
                <a:solidFill>
                  <a:schemeClr val="tx1"/>
                </a:solidFill>
                <a:effectLst/>
                <a:ea typeface="+mn-ea"/>
                <a:cs typeface="+mn-cs"/>
              </a:rPr>
              <a:t>Liigub privaatsfäärist avalikku sfääri</a:t>
            </a:r>
          </a:p>
          <a:p>
            <a:r>
              <a:rPr lang="et" sz="1200" kern="1200" dirty="0">
                <a:solidFill>
                  <a:schemeClr val="tx1"/>
                </a:solidFill>
                <a:effectLst/>
                <a:ea typeface="+mn-ea"/>
                <a:cs typeface="+mn-cs"/>
              </a:rPr>
              <a:t>Liigub oma suurema elueesmärgi täitmise poole</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31</a:t>
            </a:fld>
            <a:endParaRPr lang="en-US"/>
          </a:p>
        </p:txBody>
      </p:sp>
    </p:spTree>
    <p:extLst>
      <p:ext uri="{BB962C8B-B14F-4D97-AF65-F5344CB8AC3E}">
        <p14:creationId xmlns:p14="http://schemas.microsoft.com/office/powerpoint/2010/main" val="845376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32</a:t>
            </a:fld>
            <a:endParaRPr lang="en-US"/>
          </a:p>
        </p:txBody>
      </p:sp>
    </p:spTree>
    <p:extLst>
      <p:ext uri="{BB962C8B-B14F-4D97-AF65-F5344CB8AC3E}">
        <p14:creationId xmlns:p14="http://schemas.microsoft.com/office/powerpoint/2010/main" val="38508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33</a:t>
            </a:fld>
            <a:endParaRPr lang="en-US"/>
          </a:p>
        </p:txBody>
      </p:sp>
    </p:spTree>
    <p:extLst>
      <p:ext uri="{BB962C8B-B14F-4D97-AF65-F5344CB8AC3E}">
        <p14:creationId xmlns:p14="http://schemas.microsoft.com/office/powerpoint/2010/main" val="3111810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JÄRELDUS</a:t>
            </a:r>
          </a:p>
          <a:p>
            <a:r>
              <a:rPr lang="et" sz="1200" kern="1200" dirty="0">
                <a:solidFill>
                  <a:schemeClr val="tx1"/>
                </a:solidFill>
                <a:effectLst/>
                <a:ea typeface="+mn-ea"/>
                <a:cs typeface="+mn-cs"/>
              </a:rPr>
              <a:t>Iga juht peaks vastama kahele järgmisele küsimusele:</a:t>
            </a:r>
          </a:p>
          <a:p>
            <a:pPr marL="228600" indent="-228600">
              <a:buFont typeface="+mj-lt"/>
              <a:buAutoNum type="arabicPeriod"/>
            </a:pPr>
            <a:r>
              <a:rPr lang="et" sz="1200" kern="1200" dirty="0">
                <a:solidFill>
                  <a:schemeClr val="tx1"/>
                </a:solidFill>
                <a:effectLst/>
                <a:ea typeface="+mn-ea"/>
                <a:cs typeface="+mn-cs"/>
              </a:rPr>
              <a:t>Mis on minu eesmärk?</a:t>
            </a:r>
          </a:p>
          <a:p>
            <a:pPr marL="228600" indent="-228600">
              <a:buFont typeface="+mj-lt"/>
              <a:buAutoNum type="arabicPeriod"/>
            </a:pPr>
            <a:r>
              <a:rPr lang="et" sz="1200" kern="1200" dirty="0">
                <a:solidFill>
                  <a:schemeClr val="tx1"/>
                </a:solidFill>
                <a:effectLst/>
                <a:ea typeface="+mn-ea"/>
                <a:cs typeface="+mn-cs"/>
              </a:rPr>
              <a:t>Mis on minu visioon?</a:t>
            </a:r>
          </a:p>
          <a:p>
            <a:br>
              <a:rPr lang="en-US" sz="1200" kern="1200" dirty="0">
                <a:solidFill>
                  <a:schemeClr val="tx1"/>
                </a:solidFill>
                <a:effectLst/>
                <a:ea typeface="+mn-ea"/>
                <a:cs typeface="+mn-cs"/>
              </a:rPr>
            </a:br>
            <a:endParaRPr lang="en-US" sz="1200" kern="1200" dirty="0">
              <a:solidFill>
                <a:schemeClr val="tx1"/>
              </a:solidFill>
              <a:effectLst/>
              <a:ea typeface="+mn-ea"/>
              <a:cs typeface="+mn-cs"/>
            </a:endParaRPr>
          </a:p>
          <a:p>
            <a:r>
              <a:rPr lang="et" sz="1200" kern="1200" dirty="0">
                <a:solidFill>
                  <a:schemeClr val="tx1"/>
                </a:solidFill>
                <a:effectLst/>
                <a:ea typeface="+mn-ea"/>
                <a:cs typeface="+mn-cs"/>
              </a:rPr>
              <a:t>Kui sa suudad neile küsimustele vastata, siis… Su elu on igaveseks muutumas.</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34</a:t>
            </a:fld>
            <a:endParaRPr lang="en-US"/>
          </a:p>
        </p:txBody>
      </p:sp>
    </p:spTree>
    <p:extLst>
      <p:ext uri="{BB962C8B-B14F-4D97-AF65-F5344CB8AC3E}">
        <p14:creationId xmlns:p14="http://schemas.microsoft.com/office/powerpoint/2010/main" val="204866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MIS ON VISIOON?</a:t>
            </a:r>
          </a:p>
          <a:p>
            <a:r>
              <a:rPr lang="et" sz="1200" kern="1200" dirty="0">
                <a:solidFill>
                  <a:schemeClr val="tx1"/>
                </a:solidFill>
                <a:effectLst/>
                <a:ea typeface="+mn-ea"/>
                <a:cs typeface="+mn-cs"/>
              </a:rPr>
              <a:t>Teenimisvisioon on selge vaimne pilt eelistatavast tulevikust, mille Jumal on andnud oma valitud teenijatele, ning see põhineb täpsel arusaamal Jumalast, iseendast ja oludest.2 —George </a:t>
            </a:r>
            <a:r>
              <a:rPr lang="et" sz="1200" kern="1200" dirty="0" err="1">
                <a:solidFill>
                  <a:schemeClr val="tx1"/>
                </a:solidFill>
                <a:effectLst/>
                <a:ea typeface="+mn-ea"/>
                <a:cs typeface="+mn-cs"/>
              </a:rPr>
              <a:t>Barna</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Visioon on selge vaimne pilt, mis suunab inimesi tulevikku sirutama. Tõeline nägemus äratab emotsioone. See on nägemine sellest, mis veel pole, ja millegi visualiseerimine enne, kui see tegelikult olemas on. Püha Vaimu väe läbi annab Jumal kristlikele juhtidele nägemuse, et nad saaksid luua seda, mis pole veel reaalsus.</a:t>
            </a:r>
          </a:p>
          <a:p>
            <a:r>
              <a:rPr lang="et" sz="1200" u="none" strike="noStrike" kern="1200" baseline="0" dirty="0">
                <a:solidFill>
                  <a:schemeClr val="tx1"/>
                </a:solidFill>
                <a:ea typeface="+mn-ea"/>
                <a:cs typeface="+mn-cs"/>
              </a:rPr>
              <a:t> </a:t>
            </a:r>
            <a:endParaRPr lang="en-US" sz="1200" dirty="0">
              <a:effectLst/>
              <a:latin typeface="Times New Roman"/>
              <a:ea typeface="Times New Roman"/>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117579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t" sz="1200" u="none" strike="noStrike" kern="1200" baseline="0" dirty="0">
                <a:solidFill>
                  <a:schemeClr val="tx1"/>
                </a:solidFill>
                <a:ea typeface="+mn-ea"/>
                <a:cs typeface="+mn-cs"/>
              </a:rPr>
              <a:t>MILLINE ON NÄGEMINE? KOLM ANALOOGIAT</a:t>
            </a:r>
          </a:p>
          <a:p>
            <a:r>
              <a:rPr lang="et" sz="1200" kern="1200" dirty="0">
                <a:solidFill>
                  <a:schemeClr val="tx1"/>
                </a:solidFill>
                <a:effectLst/>
                <a:ea typeface="+mn-ea"/>
                <a:cs typeface="+mn-cs"/>
              </a:rPr>
              <a:t>Kotka silm</a:t>
            </a:r>
          </a:p>
          <a:p>
            <a:r>
              <a:rPr lang="et" sz="1200" kern="1200" dirty="0">
                <a:solidFill>
                  <a:schemeClr val="tx1"/>
                </a:solidFill>
                <a:effectLst/>
                <a:ea typeface="+mn-ea"/>
                <a:cs typeface="+mn-cs"/>
              </a:rPr>
              <a:t>Kotkas näeb kaugemale kui teised loomad. Samal moel näevad visionääridest juhid kaugemale hooldusmentaliteedist ja näevad ette missiooni, mis muudab Kristuse apostlikku elu.</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5</a:t>
            </a:fld>
            <a:endParaRPr lang="en-US"/>
          </a:p>
        </p:txBody>
      </p:sp>
    </p:spTree>
    <p:extLst>
      <p:ext uri="{BB962C8B-B14F-4D97-AF65-F5344CB8AC3E}">
        <p14:creationId xmlns:p14="http://schemas.microsoft.com/office/powerpoint/2010/main" val="179130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t" sz="1200" u="none" strike="noStrike" kern="1200" baseline="0" dirty="0">
                <a:solidFill>
                  <a:schemeClr val="tx1"/>
                </a:solidFill>
                <a:ea typeface="+mn-ea"/>
                <a:cs typeface="+mn-cs"/>
              </a:rPr>
              <a:t>MILLINE ON NÄGEMINE? KOLM ANALOOGIAT</a:t>
            </a:r>
            <a:endParaRPr lang="en-US" sz="1200" dirty="0">
              <a:effectLst/>
              <a:latin typeface="Times New Roman"/>
              <a:ea typeface="Times New Roman"/>
            </a:endParaRPr>
          </a:p>
          <a:p>
            <a:r>
              <a:rPr lang="et" sz="1200" kern="1200" dirty="0">
                <a:solidFill>
                  <a:schemeClr val="tx1"/>
                </a:solidFill>
                <a:effectLst/>
                <a:ea typeface="+mn-ea"/>
                <a:cs typeface="+mn-cs"/>
              </a:rPr>
              <a:t>LUUP</a:t>
            </a:r>
          </a:p>
          <a:p>
            <a:r>
              <a:rPr lang="et" sz="1200" kern="1200" dirty="0">
                <a:solidFill>
                  <a:schemeClr val="tx1"/>
                </a:solidFill>
                <a:effectLst/>
                <a:ea typeface="+mn-ea"/>
                <a:cs typeface="+mn-cs"/>
              </a:rPr>
              <a:t>Luup toob objektid selgemini fookusesse. Jumalalt tulev nägemus võimaldab juhil näha suurema selguse ja fookusega.</a:t>
            </a:r>
          </a:p>
          <a:p>
            <a:r>
              <a:rPr lang="et" sz="1200" kern="120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6</a:t>
            </a:fld>
            <a:endParaRPr lang="en-US"/>
          </a:p>
        </p:txBody>
      </p:sp>
    </p:spTree>
    <p:extLst>
      <p:ext uri="{BB962C8B-B14F-4D97-AF65-F5344CB8AC3E}">
        <p14:creationId xmlns:p14="http://schemas.microsoft.com/office/powerpoint/2010/main" val="395800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t" sz="1200" u="none" strike="noStrike" kern="1200" baseline="0" dirty="0">
                <a:solidFill>
                  <a:schemeClr val="tx1"/>
                </a:solidFill>
                <a:ea typeface="+mn-ea"/>
                <a:cs typeface="+mn-cs"/>
              </a:rPr>
              <a:t>MILLINE ON NÄGEMINE? KOLM ANALOOGIAT</a:t>
            </a:r>
          </a:p>
          <a:p>
            <a:r>
              <a:rPr lang="et" sz="1200" kern="1200" dirty="0">
                <a:solidFill>
                  <a:schemeClr val="tx1"/>
                </a:solidFill>
                <a:effectLst/>
                <a:ea typeface="+mn-ea"/>
                <a:cs typeface="+mn-cs"/>
              </a:rPr>
              <a:t>Jõe kaldad</a:t>
            </a:r>
          </a:p>
          <a:p>
            <a:r>
              <a:rPr lang="et" sz="1200" kern="1200" dirty="0">
                <a:solidFill>
                  <a:schemeClr val="tx1"/>
                </a:solidFill>
                <a:effectLst/>
                <a:ea typeface="+mn-ea"/>
                <a:cs typeface="+mn-cs"/>
              </a:rPr>
              <a:t>Jõe kaldad annavad veele suuna. Nägemine annab suuna ja hoiab meid liikumas suunas, kuhu Jumal meid viia tahab.</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7</a:t>
            </a:fld>
            <a:endParaRPr lang="en-US"/>
          </a:p>
        </p:txBody>
      </p:sp>
    </p:spTree>
    <p:extLst>
      <p:ext uri="{BB962C8B-B14F-4D97-AF65-F5344CB8AC3E}">
        <p14:creationId xmlns:p14="http://schemas.microsoft.com/office/powerpoint/2010/main" val="207768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NÄGEMISE EELISED</a:t>
            </a:r>
          </a:p>
          <a:p>
            <a:r>
              <a:rPr lang="et" sz="1200" kern="1200" dirty="0">
                <a:solidFill>
                  <a:schemeClr val="tx1"/>
                </a:solidFill>
                <a:effectLst/>
                <a:ea typeface="+mn-ea"/>
                <a:cs typeface="+mn-cs"/>
              </a:rPr>
              <a:t>Nägemine pakub vähemalt üheksa positiivset eelist:</a:t>
            </a:r>
          </a:p>
          <a:p>
            <a:pPr marL="228600" indent="-228600">
              <a:buFont typeface="+mj-lt"/>
              <a:buAutoNum type="arabicPeriod"/>
            </a:pPr>
            <a:r>
              <a:rPr lang="et" sz="1200" kern="1200" dirty="0">
                <a:solidFill>
                  <a:schemeClr val="tx1"/>
                </a:solidFill>
                <a:effectLst/>
                <a:ea typeface="+mn-ea"/>
                <a:cs typeface="+mn-cs"/>
              </a:rPr>
              <a:t>nägemus selgitab eesmärki,</a:t>
            </a:r>
          </a:p>
          <a:p>
            <a:pPr marL="228600" indent="-228600">
              <a:buFont typeface="+mj-lt"/>
              <a:buAutoNum type="arabicPeriod"/>
            </a:pPr>
            <a:r>
              <a:rPr lang="et" sz="1200" kern="1200" dirty="0">
                <a:solidFill>
                  <a:schemeClr val="tx1"/>
                </a:solidFill>
                <a:effectLst/>
                <a:ea typeface="+mn-ea"/>
                <a:cs typeface="+mn-cs"/>
              </a:rPr>
              <a:t>seab selged prioriteedid,</a:t>
            </a:r>
          </a:p>
          <a:p>
            <a:pPr marL="228600" indent="-228600">
              <a:buFont typeface="+mj-lt"/>
              <a:buAutoNum type="arabicPeriod"/>
            </a:pPr>
            <a:r>
              <a:rPr lang="et" sz="1200" kern="1200" dirty="0">
                <a:solidFill>
                  <a:schemeClr val="tx1"/>
                </a:solidFill>
                <a:effectLst/>
                <a:ea typeface="+mn-ea"/>
                <a:cs typeface="+mn-cs"/>
              </a:rPr>
              <a:t>seab tipptaseme standardid,</a:t>
            </a:r>
          </a:p>
          <a:p>
            <a:pPr marL="228600" indent="-228600">
              <a:buFont typeface="+mj-lt"/>
              <a:buAutoNum type="arabicPeriod"/>
            </a:pPr>
            <a:r>
              <a:rPr lang="et" sz="1200" kern="1200" dirty="0">
                <a:solidFill>
                  <a:schemeClr val="tx1"/>
                </a:solidFill>
                <a:effectLst/>
                <a:ea typeface="+mn-ea"/>
                <a:cs typeface="+mn-cs"/>
              </a:rPr>
              <a:t>äratab ootust,</a:t>
            </a:r>
          </a:p>
          <a:p>
            <a:pPr marL="228600" indent="-228600">
              <a:buFont typeface="+mj-lt"/>
              <a:buAutoNum type="arabicPeriod"/>
            </a:pPr>
            <a:r>
              <a:rPr lang="et" sz="1200" kern="1200" dirty="0">
                <a:solidFill>
                  <a:schemeClr val="tx1"/>
                </a:solidFill>
                <a:effectLst/>
                <a:ea typeface="+mn-ea"/>
                <a:cs typeface="+mn-cs"/>
              </a:rPr>
              <a:t>motiveerib pühendumist,</a:t>
            </a:r>
          </a:p>
          <a:p>
            <a:pPr marL="228600" indent="-228600">
              <a:buFont typeface="+mj-lt"/>
              <a:buAutoNum type="arabicPeriod"/>
            </a:pPr>
            <a:r>
              <a:rPr lang="et" sz="1200" kern="1200" dirty="0">
                <a:solidFill>
                  <a:schemeClr val="tx1"/>
                </a:solidFill>
                <a:effectLst/>
                <a:ea typeface="+mn-ea"/>
                <a:cs typeface="+mn-cs"/>
              </a:rPr>
              <a:t>maksimeerib tootlikkust,</a:t>
            </a:r>
          </a:p>
          <a:p>
            <a:pPr marL="228600" indent="-228600">
              <a:buFont typeface="+mj-lt"/>
              <a:buAutoNum type="arabicPeriod"/>
            </a:pPr>
            <a:r>
              <a:rPr lang="et" sz="1200" kern="1200" dirty="0">
                <a:solidFill>
                  <a:schemeClr val="tx1"/>
                </a:solidFill>
                <a:effectLst/>
                <a:ea typeface="+mn-ea"/>
                <a:cs typeface="+mn-cs"/>
              </a:rPr>
              <a:t>avardab silmaringi,</a:t>
            </a:r>
          </a:p>
          <a:p>
            <a:pPr marL="228600" indent="-228600">
              <a:buFont typeface="+mj-lt"/>
              <a:buAutoNum type="arabicPeriod"/>
            </a:pPr>
            <a:r>
              <a:rPr lang="et" sz="1200" kern="1200" dirty="0">
                <a:solidFill>
                  <a:schemeClr val="tx1"/>
                </a:solidFill>
                <a:effectLst/>
                <a:ea typeface="+mn-ea"/>
                <a:cs typeface="+mn-cs"/>
              </a:rPr>
              <a:t>õhutab kirge ja</a:t>
            </a:r>
          </a:p>
          <a:p>
            <a:pPr marL="228600" indent="-228600">
              <a:buFont typeface="+mj-lt"/>
              <a:buAutoNum type="arabicPeriod"/>
            </a:pPr>
            <a:r>
              <a:rPr lang="et" sz="1200" kern="1200" dirty="0">
                <a:solidFill>
                  <a:schemeClr val="tx1"/>
                </a:solidFill>
                <a:effectLst/>
                <a:ea typeface="+mn-ea"/>
                <a:cs typeface="+mn-cs"/>
              </a:rPr>
              <a:t>annab keskendumisvõime oma täieliku potentsiaali saavutamiseks.</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8</a:t>
            </a:fld>
            <a:endParaRPr lang="en-US"/>
          </a:p>
        </p:txBody>
      </p:sp>
    </p:spTree>
    <p:extLst>
      <p:ext uri="{BB962C8B-B14F-4D97-AF65-F5344CB8AC3E}">
        <p14:creationId xmlns:p14="http://schemas.microsoft.com/office/powerpoint/2010/main" val="282749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NÄGEMISE EELISED</a:t>
            </a:r>
          </a:p>
          <a:p>
            <a:r>
              <a:rPr lang="et" sz="1200" kern="1200" dirty="0">
                <a:solidFill>
                  <a:schemeClr val="tx1"/>
                </a:solidFill>
                <a:effectLst/>
                <a:ea typeface="+mn-ea"/>
                <a:cs typeface="+mn-cs"/>
              </a:rPr>
              <a:t>Nägemine pakub vähemalt üheksa positiivset eelist:</a:t>
            </a:r>
          </a:p>
          <a:p>
            <a:pPr marL="228600" indent="-228600">
              <a:buFont typeface="+mj-lt"/>
              <a:buAutoNum type="arabicPeriod"/>
            </a:pPr>
            <a:r>
              <a:rPr lang="et" sz="1200" kern="1200" dirty="0">
                <a:solidFill>
                  <a:schemeClr val="tx1"/>
                </a:solidFill>
                <a:effectLst/>
                <a:ea typeface="+mn-ea"/>
                <a:cs typeface="+mn-cs"/>
              </a:rPr>
              <a:t>nägemus selgitab eesmärki,</a:t>
            </a:r>
          </a:p>
          <a:p>
            <a:pPr marL="228600" indent="-228600">
              <a:buFont typeface="+mj-lt"/>
              <a:buAutoNum type="arabicPeriod"/>
            </a:pPr>
            <a:r>
              <a:rPr lang="et" sz="1200" kern="1200" dirty="0">
                <a:solidFill>
                  <a:schemeClr val="tx1"/>
                </a:solidFill>
                <a:effectLst/>
                <a:ea typeface="+mn-ea"/>
                <a:cs typeface="+mn-cs"/>
              </a:rPr>
              <a:t>seab selged prioriteedid,</a:t>
            </a:r>
          </a:p>
          <a:p>
            <a:pPr marL="228600" indent="-228600">
              <a:buFont typeface="+mj-lt"/>
              <a:buAutoNum type="arabicPeriod"/>
            </a:pPr>
            <a:r>
              <a:rPr lang="et" sz="1200" kern="1200" dirty="0">
                <a:solidFill>
                  <a:schemeClr val="tx1"/>
                </a:solidFill>
                <a:effectLst/>
                <a:ea typeface="+mn-ea"/>
                <a:cs typeface="+mn-cs"/>
              </a:rPr>
              <a:t>seab tipptaseme standardid,</a:t>
            </a:r>
          </a:p>
          <a:p>
            <a:pPr marL="228600" indent="-228600">
              <a:buFont typeface="+mj-lt"/>
              <a:buAutoNum type="arabicPeriod"/>
            </a:pPr>
            <a:r>
              <a:rPr lang="et" sz="1200" kern="1200" dirty="0">
                <a:solidFill>
                  <a:schemeClr val="tx1"/>
                </a:solidFill>
                <a:effectLst/>
                <a:ea typeface="+mn-ea"/>
                <a:cs typeface="+mn-cs"/>
              </a:rPr>
              <a:t>äratab ootust,</a:t>
            </a:r>
          </a:p>
          <a:p>
            <a:pPr marL="228600" indent="-228600">
              <a:buFont typeface="+mj-lt"/>
              <a:buAutoNum type="arabicPeriod"/>
            </a:pPr>
            <a:r>
              <a:rPr lang="et" sz="1200" kern="1200" dirty="0">
                <a:solidFill>
                  <a:schemeClr val="tx1"/>
                </a:solidFill>
                <a:effectLst/>
                <a:ea typeface="+mn-ea"/>
                <a:cs typeface="+mn-cs"/>
              </a:rPr>
              <a:t>motiveerib pühendumist,</a:t>
            </a:r>
          </a:p>
          <a:p>
            <a:pPr marL="228600" indent="-228600">
              <a:buFont typeface="+mj-lt"/>
              <a:buAutoNum type="arabicPeriod"/>
            </a:pPr>
            <a:r>
              <a:rPr lang="et" sz="1200" kern="1200" dirty="0">
                <a:solidFill>
                  <a:schemeClr val="tx1"/>
                </a:solidFill>
                <a:effectLst/>
                <a:ea typeface="+mn-ea"/>
                <a:cs typeface="+mn-cs"/>
              </a:rPr>
              <a:t>maksimeerib tootlikkust,</a:t>
            </a:r>
          </a:p>
          <a:p>
            <a:pPr marL="228600" indent="-228600">
              <a:buFont typeface="+mj-lt"/>
              <a:buAutoNum type="arabicPeriod"/>
            </a:pPr>
            <a:r>
              <a:rPr lang="et" sz="1200" kern="1200" dirty="0">
                <a:solidFill>
                  <a:schemeClr val="tx1"/>
                </a:solidFill>
                <a:effectLst/>
                <a:ea typeface="+mn-ea"/>
                <a:cs typeface="+mn-cs"/>
              </a:rPr>
              <a:t>avardab silmaringi,</a:t>
            </a:r>
          </a:p>
          <a:p>
            <a:pPr marL="228600" indent="-228600">
              <a:buFont typeface="+mj-lt"/>
              <a:buAutoNum type="arabicPeriod"/>
            </a:pPr>
            <a:r>
              <a:rPr lang="et" sz="1200" kern="1200" dirty="0">
                <a:solidFill>
                  <a:schemeClr val="tx1"/>
                </a:solidFill>
                <a:effectLst/>
                <a:ea typeface="+mn-ea"/>
                <a:cs typeface="+mn-cs"/>
              </a:rPr>
              <a:t>õhutab kirge ja</a:t>
            </a:r>
          </a:p>
          <a:p>
            <a:pPr marL="228600" indent="-228600">
              <a:buFont typeface="+mj-lt"/>
              <a:buAutoNum type="arabicPeriod"/>
            </a:pPr>
            <a:r>
              <a:rPr lang="et" sz="1200" kern="1200" dirty="0">
                <a:solidFill>
                  <a:schemeClr val="tx1"/>
                </a:solidFill>
                <a:effectLst/>
                <a:ea typeface="+mn-ea"/>
                <a:cs typeface="+mn-cs"/>
              </a:rPr>
              <a:t>annab keskendumisvõime oma täieliku potentsiaali saavutamiseks.</a:t>
            </a:r>
          </a:p>
          <a:p>
            <a:r>
              <a:rPr lang="et" sz="1200" kern="1200" dirty="0">
                <a:solidFill>
                  <a:schemeClr val="tx1"/>
                </a:solidFill>
                <a:effectLst/>
                <a:ea typeface="+mn-ea"/>
                <a:cs typeface="+mn-cs"/>
              </a:rPr>
              <a:t>Kes on suurim visionäärist juht, keda sa tead? Mis teeb sellest inimesest visionäärist juhi?</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9</a:t>
            </a:fld>
            <a:endParaRPr lang="en-US"/>
          </a:p>
        </p:txBody>
      </p:sp>
    </p:spTree>
    <p:extLst>
      <p:ext uri="{BB962C8B-B14F-4D97-AF65-F5344CB8AC3E}">
        <p14:creationId xmlns:p14="http://schemas.microsoft.com/office/powerpoint/2010/main" val="2779154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27-Aug-25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27-Aug-25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27-Aug-25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27-Aug-25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27-Aug-25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27-Aug-25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27-Aug-25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27-Aug-25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27-Aug-25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27-Aug-25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27-Aug-25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27-Aug-25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4"/>
          <a:stretch/>
        </p:blipFill>
        <p:spPr>
          <a:xfrm>
            <a:off x="-138455" y="0"/>
            <a:ext cx="9280313" cy="5222874"/>
          </a:xfrm>
          <a:prstGeom prst="rect">
            <a:avLst/>
          </a:prstGeom>
        </p:spPr>
      </p:pic>
      <p:pic>
        <p:nvPicPr>
          <p:cNvPr id="7" name="Picture 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04959" y="1266007"/>
            <a:ext cx="914608" cy="106704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09041" y="2976447"/>
            <a:ext cx="914608" cy="1067043"/>
          </a:xfrm>
          <a:prstGeom prst="rect">
            <a:avLst/>
          </a:prstGeom>
        </p:spPr>
      </p:pic>
      <p:sp>
        <p:nvSpPr>
          <p:cNvPr id="22" name="Rectangle 21"/>
          <p:cNvSpPr/>
          <p:nvPr/>
        </p:nvSpPr>
        <p:spPr>
          <a:xfrm>
            <a:off x="-323850" y="3244779"/>
            <a:ext cx="9467850" cy="1672939"/>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17" name="TextBox 16"/>
          <p:cNvSpPr txBox="1"/>
          <p:nvPr/>
        </p:nvSpPr>
        <p:spPr>
          <a:xfrm>
            <a:off x="-13733" y="3468312"/>
            <a:ext cx="9030868" cy="871842"/>
          </a:xfrm>
          <a:prstGeom prst="rect">
            <a:avLst/>
          </a:prstGeom>
          <a:noFill/>
        </p:spPr>
        <p:txBody>
          <a:bodyPr wrap="square" rtlCol="0">
            <a:spAutoFit/>
          </a:bodyPr>
          <a:lstStyle/>
          <a:p>
            <a:pPr>
              <a:lnSpc>
                <a:spcPts val="6000"/>
              </a:lnSpc>
            </a:pPr>
            <a:r>
              <a:rPr lang="et" sz="6000" dirty="0">
                <a:solidFill>
                  <a:srgbClr val="0070C0"/>
                </a:solidFill>
                <a:latin typeface="Raleway" panose="020B0003030101060003" pitchFamily="34" charset="0"/>
                <a:cs typeface="Arial" panose="020B0604020202020204" pitchFamily="34" charset="0"/>
              </a:rPr>
              <a:t>VISIOONI VÕIM</a:t>
            </a:r>
            <a:endParaRPr lang="en-US" sz="6000" dirty="0">
              <a:solidFill>
                <a:srgbClr val="0070C0"/>
              </a:solidFill>
              <a:latin typeface="Raleway" panose="020B0003030101060003" pitchFamily="34" charset="0"/>
              <a:cs typeface="Arial" panose="020B0604020202020204" pitchFamily="34" charset="0"/>
            </a:endParaRPr>
          </a:p>
        </p:txBody>
      </p:sp>
      <p:sp>
        <p:nvSpPr>
          <p:cNvPr id="10" name="TextBox 9">
            <a:extLst>
              <a:ext uri="{FF2B5EF4-FFF2-40B4-BE49-F238E27FC236}">
                <a16:creationId xmlns:a16="http://schemas.microsoft.com/office/drawing/2014/main" id="{53DAF15F-6710-0940-9E68-43C6CD81A571}"/>
              </a:ext>
            </a:extLst>
          </p:cNvPr>
          <p:cNvSpPr txBox="1"/>
          <p:nvPr/>
        </p:nvSpPr>
        <p:spPr>
          <a:xfrm>
            <a:off x="138667" y="4027004"/>
            <a:ext cx="9044601" cy="792525"/>
          </a:xfrm>
          <a:prstGeom prst="rect">
            <a:avLst/>
          </a:prstGeom>
          <a:noFill/>
        </p:spPr>
        <p:txBody>
          <a:bodyPr wrap="square" rtlCol="0">
            <a:spAutoFit/>
          </a:bodyPr>
          <a:lstStyle/>
          <a:p>
            <a:pPr>
              <a:lnSpc>
                <a:spcPts val="6000"/>
              </a:lnSpc>
            </a:pPr>
            <a:r>
              <a:rPr lang="et" sz="3200" dirty="0">
                <a:solidFill>
                  <a:schemeClr val="bg1"/>
                </a:solidFill>
                <a:latin typeface="Source Sans Pro" panose="020B0503030403020204" pitchFamily="34" charset="0"/>
                <a:cs typeface="Arial" panose="020B0604020202020204" pitchFamily="34" charset="0"/>
              </a:rPr>
              <a:t>Jumala eluvisiooni tundmine</a:t>
            </a:r>
            <a:endParaRPr lang="en-US" sz="3200" dirty="0">
              <a:solidFill>
                <a:schemeClr val="bg1"/>
              </a:solidFill>
              <a:latin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09165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Source Sans Pro" panose="020B050303040302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330155" y="2132589"/>
            <a:ext cx="6836191" cy="1422017"/>
          </a:xfrm>
        </p:spPr>
        <p:txBody>
          <a:bodyPr>
            <a:normAutofit fontScale="90000"/>
          </a:bodyPr>
          <a:lstStyle/>
          <a:p>
            <a:pPr algn="l"/>
            <a:r>
              <a:rPr lang="et" b="1" dirty="0">
                <a:solidFill>
                  <a:schemeClr val="bg1"/>
                </a:solidFill>
                <a:latin typeface="Raleway" panose="020B0003030101060003" pitchFamily="34" charset="0"/>
                <a:cs typeface="Arial" panose="020B0604020202020204" pitchFamily="34" charset="0"/>
              </a:rPr>
              <a:t>VISIOONI </a:t>
            </a:r>
            <a:br>
              <a:rPr lang="pt-BR" b="1" dirty="0">
                <a:solidFill>
                  <a:schemeClr val="bg1"/>
                </a:solidFill>
                <a:latin typeface="Raleway" panose="020B0003030101060003" pitchFamily="34" charset="0"/>
                <a:cs typeface="Arial" panose="020B0604020202020204" pitchFamily="34" charset="0"/>
              </a:rPr>
            </a:br>
            <a:r>
              <a:rPr lang="et" b="1" dirty="0">
                <a:solidFill>
                  <a:schemeClr val="bg1"/>
                </a:solidFill>
                <a:latin typeface="Raleway" panose="020B0003030101060003" pitchFamily="34" charset="0"/>
                <a:cs typeface="Arial" panose="020B0604020202020204" pitchFamily="34" charset="0"/>
              </a:rPr>
              <a:t>SÜND</a:t>
            </a:r>
            <a:endParaRPr lang="en-US" sz="2700" b="1" dirty="0">
              <a:solidFill>
                <a:schemeClr val="bg1"/>
              </a:solidFill>
              <a:latin typeface="Raleway" panose="020B0003030101060003" pitchFamily="34" charset="0"/>
              <a:cs typeface="Arial" panose="020B0604020202020204" pitchFamily="34" charset="0"/>
            </a:endParaRPr>
          </a:p>
        </p:txBody>
      </p:sp>
      <p:sp>
        <p:nvSpPr>
          <p:cNvPr id="9" name="Rectangle 8"/>
          <p:cNvSpPr/>
          <p:nvPr/>
        </p:nvSpPr>
        <p:spPr>
          <a:xfrm>
            <a:off x="0" y="4035017"/>
            <a:ext cx="914400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39505" y="4033214"/>
            <a:ext cx="8664991" cy="61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t" sz="3000" dirty="0">
                <a:solidFill>
                  <a:schemeClr val="bg1"/>
                </a:solidFill>
                <a:latin typeface="Raleway" panose="020B0003030101060003" pitchFamily="34" charset="0"/>
                <a:cs typeface="Arial" panose="020B0604020202020204" pitchFamily="34" charset="0"/>
              </a:rPr>
              <a:t>ÕPPETUND NEHEMIJALT</a:t>
            </a:r>
            <a:endParaRPr lang="en-US" sz="3000" dirty="0">
              <a:solidFill>
                <a:schemeClr val="bg1"/>
              </a:solidFill>
              <a:latin typeface="Raleway" panose="020B0003030101060003" pitchFamily="34" charset="0"/>
              <a:cs typeface="Arial" panose="020B0604020202020204" pitchFamily="34" charset="0"/>
            </a:endParaRPr>
          </a:p>
        </p:txBody>
      </p:sp>
      <p:pic>
        <p:nvPicPr>
          <p:cNvPr id="10"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7105" t="3655" r="12148" b="35838"/>
          <a:stretch/>
        </p:blipFill>
        <p:spPr bwMode="auto">
          <a:xfrm>
            <a:off x="5104738" y="638103"/>
            <a:ext cx="3725876" cy="3394210"/>
          </a:xfrm>
          <a:prstGeom prst="rect">
            <a:avLst/>
          </a:prstGeom>
          <a:ln>
            <a:noFill/>
          </a:ln>
          <a:effectLst/>
        </p:spPr>
      </p:pic>
    </p:spTree>
    <p:extLst>
      <p:ext uri="{BB962C8B-B14F-4D97-AF65-F5344CB8AC3E}">
        <p14:creationId xmlns:p14="http://schemas.microsoft.com/office/powerpoint/2010/main" val="299669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Source Sans Pro" panose="020B0503030403020204" pitchFamily="34" charset="0"/>
            </a:endParaRPr>
          </a:p>
        </p:txBody>
      </p:sp>
      <p:sp>
        <p:nvSpPr>
          <p:cNvPr id="9" name="Rectangle 8"/>
          <p:cNvSpPr/>
          <p:nvPr/>
        </p:nvSpPr>
        <p:spPr>
          <a:xfrm>
            <a:off x="0" y="483399"/>
            <a:ext cx="914400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60769" y="2073349"/>
            <a:ext cx="5151203" cy="19335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dirty="0">
                <a:solidFill>
                  <a:schemeClr val="bg1"/>
                </a:solidFill>
                <a:latin typeface="Raleway" panose="020B0003030101060003" pitchFamily="34" charset="0"/>
                <a:cs typeface="Arial" panose="020B0604020202020204" pitchFamily="34" charset="0"/>
              </a:rPr>
              <a:t>NEBUKADNETSARI VALLUB JERUUSALEMMA</a:t>
            </a:r>
          </a:p>
          <a:p>
            <a:pPr algn="l"/>
            <a:endParaRPr lang="pt-BR" sz="3000" dirty="0">
              <a:solidFill>
                <a:schemeClr val="bg1"/>
              </a:solidFill>
              <a:latin typeface="Raleway" panose="020B00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60770" y="483399"/>
            <a:ext cx="9069572" cy="645487"/>
          </a:xfrm>
        </p:spPr>
        <p:txBody>
          <a:bodyPr>
            <a:normAutofit/>
          </a:bodyPr>
          <a:lstStyle/>
          <a:p>
            <a:pPr algn="l"/>
            <a:r>
              <a:rPr lang="et" sz="3200" b="1" dirty="0">
                <a:solidFill>
                  <a:schemeClr val="bg1"/>
                </a:solidFill>
                <a:latin typeface="Raleway" panose="020B0003030101060003" pitchFamily="34" charset="0"/>
                <a:cs typeface="Arial" panose="020B0604020202020204" pitchFamily="34" charset="0"/>
              </a:rPr>
              <a:t>AJALOOLINE TAUST</a:t>
            </a:r>
            <a:endParaRPr lang="en-US" sz="1200" b="1" dirty="0">
              <a:solidFill>
                <a:schemeClr val="bg1"/>
              </a:solidFill>
              <a:latin typeface="Raleway" panose="020B0003030101060003"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170" y="686379"/>
            <a:ext cx="3307181" cy="3973724"/>
          </a:xfrm>
          <a:prstGeom prst="rect">
            <a:avLst/>
          </a:prstGeom>
          <a:ln>
            <a:noFill/>
          </a:ln>
          <a:effectLst>
            <a:outerShdw blurRad="292100" dist="139700" dir="2700000" algn="tl" rotWithShape="0">
              <a:srgbClr val="333333">
                <a:alpha val="65000"/>
              </a:srgbClr>
            </a:outerShdw>
          </a:effectLst>
        </p:spPr>
      </p:pic>
      <p:sp>
        <p:nvSpPr>
          <p:cNvPr id="10" name="Title 3">
            <a:extLst>
              <a:ext uri="{FF2B5EF4-FFF2-40B4-BE49-F238E27FC236}">
                <a16:creationId xmlns:a16="http://schemas.microsoft.com/office/drawing/2014/main" id="{AB720AF8-BE38-E443-A488-6490B5098712}"/>
              </a:ext>
            </a:extLst>
          </p:cNvPr>
          <p:cNvSpPr txBox="1">
            <a:spLocks/>
          </p:cNvSpPr>
          <p:nvPr/>
        </p:nvSpPr>
        <p:spPr>
          <a:xfrm>
            <a:off x="335197" y="3684150"/>
            <a:ext cx="9069572" cy="6454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3200" dirty="0">
                <a:solidFill>
                  <a:schemeClr val="bg1"/>
                </a:solidFill>
                <a:latin typeface="Raleway" panose="020B0003030101060003" pitchFamily="34" charset="0"/>
                <a:cs typeface="Arial" panose="020B0604020202020204" pitchFamily="34" charset="0"/>
              </a:rPr>
              <a:t>586 eKr</a:t>
            </a:r>
            <a:endParaRPr lang="en-US" sz="1200" dirty="0">
              <a:solidFill>
                <a:schemeClr val="bg1"/>
              </a:solidFill>
              <a:latin typeface="Raleway" panose="020B0003030101060003" pitchFamily="34" charset="0"/>
              <a:cs typeface="Arial" panose="020B0604020202020204" pitchFamily="34" charset="0"/>
            </a:endParaRPr>
          </a:p>
        </p:txBody>
      </p:sp>
      <p:cxnSp>
        <p:nvCxnSpPr>
          <p:cNvPr id="6" name="Straight Connector 5"/>
          <p:cNvCxnSpPr/>
          <p:nvPr/>
        </p:nvCxnSpPr>
        <p:spPr>
          <a:xfrm>
            <a:off x="335198" y="3633555"/>
            <a:ext cx="507677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049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6" y="-212191"/>
            <a:ext cx="9154996" cy="535569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Source Sans Pro" panose="020B0503030403020204" pitchFamily="34" charset="0"/>
            </a:endParaRPr>
          </a:p>
        </p:txBody>
      </p:sp>
      <p:sp>
        <p:nvSpPr>
          <p:cNvPr id="9" name="Rectangle 8"/>
          <p:cNvSpPr/>
          <p:nvPr/>
        </p:nvSpPr>
        <p:spPr>
          <a:xfrm>
            <a:off x="0" y="483399"/>
            <a:ext cx="914400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335198" y="2043938"/>
            <a:ext cx="4789696" cy="10076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dirty="0">
                <a:solidFill>
                  <a:schemeClr val="bg1"/>
                </a:solidFill>
                <a:latin typeface="Raleway" panose="020B0003030101060003" pitchFamily="34" charset="0"/>
                <a:cs typeface="Arial" panose="020B0604020202020204" pitchFamily="34" charset="0"/>
              </a:rPr>
              <a:t>TAGASITULEK</a:t>
            </a:r>
          </a:p>
          <a:p>
            <a:pPr algn="l"/>
            <a:endParaRPr lang="pt-BR" sz="4000" dirty="0">
              <a:solidFill>
                <a:schemeClr val="bg1"/>
              </a:solidFill>
              <a:latin typeface="Raleway" panose="020B0003030101060003" pitchFamily="34" charset="0"/>
            </a:endParaRPr>
          </a:p>
          <a:p>
            <a:pPr algn="l"/>
            <a:endParaRPr lang="pt-BR" sz="3000" dirty="0">
              <a:solidFill>
                <a:schemeClr val="bg1"/>
              </a:solidFill>
              <a:latin typeface="Raleway" panose="020B00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74429" y="483399"/>
            <a:ext cx="9255913" cy="645487"/>
          </a:xfrm>
        </p:spPr>
        <p:txBody>
          <a:bodyPr>
            <a:normAutofit/>
          </a:bodyPr>
          <a:lstStyle/>
          <a:p>
            <a:pPr algn="l"/>
            <a:r>
              <a:rPr lang="et" sz="3200" b="1" dirty="0">
                <a:solidFill>
                  <a:schemeClr val="bg1"/>
                </a:solidFill>
                <a:latin typeface="Raleway" panose="020B0003030101060003" pitchFamily="34" charset="0"/>
                <a:cs typeface="Arial" panose="020B0604020202020204" pitchFamily="34" charset="0"/>
              </a:rPr>
              <a:t>AJALOOLINE TAUST</a:t>
            </a:r>
            <a:endParaRPr lang="en-US" sz="1200" b="1" dirty="0">
              <a:solidFill>
                <a:schemeClr val="bg1"/>
              </a:solidFill>
              <a:latin typeface="Raleway" panose="020B0003030101060003" pitchFamily="34" charset="0"/>
              <a:cs typeface="Arial" panose="020B0604020202020204" pitchFamily="34" charset="0"/>
            </a:endParaRPr>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74428" y="4321722"/>
            <a:ext cx="9069572" cy="6454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2800" dirty="0">
                <a:solidFill>
                  <a:schemeClr val="bg1"/>
                </a:solidFill>
                <a:latin typeface="Raleway" panose="020B0003030101060003" pitchFamily="34" charset="0"/>
                <a:cs typeface="Arial" panose="020B0604020202020204" pitchFamily="34" charset="0"/>
              </a:rPr>
              <a:t>586 eKr</a:t>
            </a:r>
            <a:endParaRPr lang="en-US" sz="2800" dirty="0">
              <a:solidFill>
                <a:schemeClr val="bg1"/>
              </a:solidFill>
              <a:latin typeface="Raleway" panose="020B0003030101060003" pitchFamily="34" charset="0"/>
              <a:cs typeface="Arial" panose="020B0604020202020204" pitchFamily="34" charset="0"/>
            </a:endParaRPr>
          </a:p>
        </p:txBody>
      </p:sp>
      <p:cxnSp>
        <p:nvCxnSpPr>
          <p:cNvPr id="6" name="Straight Connector 5"/>
          <p:cNvCxnSpPr/>
          <p:nvPr/>
        </p:nvCxnSpPr>
        <p:spPr>
          <a:xfrm>
            <a:off x="335198" y="2043937"/>
            <a:ext cx="507677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770" y="2198064"/>
            <a:ext cx="5468066" cy="2985433"/>
          </a:xfrm>
          <a:prstGeom prst="rect">
            <a:avLst/>
          </a:prstGeom>
        </p:spPr>
        <p:txBody>
          <a:bodyPr wrap="square">
            <a:spAutoFit/>
          </a:bodyPr>
          <a:lstStyle/>
          <a:p>
            <a:pPr>
              <a:spcAft>
                <a:spcPts val="2400"/>
              </a:spcAft>
            </a:pPr>
            <a:r>
              <a:rPr lang="et" sz="2800" dirty="0">
                <a:solidFill>
                  <a:schemeClr val="bg1"/>
                </a:solidFill>
                <a:latin typeface="Raleway" panose="020B0003030101060003" pitchFamily="34" charset="0"/>
                <a:ea typeface="Source Sans Pro" panose="020B0503030403020204" pitchFamily="34" charset="0"/>
                <a:cs typeface="Calibri" panose="020F0502020204030204" pitchFamily="34" charset="0"/>
              </a:rPr>
              <a:t>Serubbaabel</a:t>
            </a:r>
            <a:r>
              <a:rPr lang="et" sz="3200" dirty="0">
                <a:solidFill>
                  <a:schemeClr val="bg1"/>
                </a:solidFill>
                <a:latin typeface="Raleway" panose="020B0003030101060003" pitchFamily="34" charset="0"/>
                <a:ea typeface="Source Sans Pro" panose="020B0503030403020204" pitchFamily="34" charset="0"/>
                <a:cs typeface="Calibri" panose="020F0502020204030204" pitchFamily="34" charset="0"/>
              </a:rPr>
              <a:t> </a:t>
            </a:r>
            <a:r>
              <a:rPr lang="et" sz="2800" dirty="0">
                <a:solidFill>
                  <a:schemeClr val="bg1"/>
                </a:solidFill>
                <a:latin typeface="Raleway" panose="020B0003030101060003" pitchFamily="34" charset="0"/>
                <a:ea typeface="Source Sans Pro" panose="020B0503030403020204" pitchFamily="34" charset="0"/>
                <a:cs typeface="Calibri" panose="020F0502020204030204" pitchFamily="34" charset="0"/>
              </a:rPr>
              <a:t>TEMPLI TAASEHITAMINE</a:t>
            </a:r>
          </a:p>
          <a:p>
            <a:pPr>
              <a:spcAft>
                <a:spcPts val="2400"/>
              </a:spcAft>
            </a:pPr>
            <a:r>
              <a:rPr lang="et" sz="2800" dirty="0">
                <a:solidFill>
                  <a:schemeClr val="bg1"/>
                </a:solidFill>
                <a:latin typeface="Raleway" panose="020B0003030101060003" pitchFamily="34" charset="0"/>
                <a:ea typeface="Source Sans Pro" panose="020B0503030403020204" pitchFamily="34" charset="0"/>
                <a:cs typeface="Calibri" panose="020F0502020204030204" pitchFamily="34" charset="0"/>
              </a:rPr>
              <a:t>Esra taastab jumalateenistuse</a:t>
            </a:r>
          </a:p>
          <a:p>
            <a:pPr>
              <a:spcAft>
                <a:spcPts val="2400"/>
              </a:spcAft>
            </a:pPr>
            <a:r>
              <a:rPr lang="et" sz="2800" dirty="0">
                <a:solidFill>
                  <a:schemeClr val="bg1"/>
                </a:solidFill>
                <a:latin typeface="Raleway" panose="020B0003030101060003" pitchFamily="34" charset="0"/>
                <a:ea typeface="Source Sans Pro" panose="020B0503030403020204" pitchFamily="34" charset="0"/>
                <a:cs typeface="Calibri" panose="020F0502020204030204" pitchFamily="34" charset="0"/>
              </a:rPr>
              <a:t>Nehemja EHITAB MÜÜRE TAAS</a:t>
            </a:r>
            <a:r>
              <a:rPr lang="et" sz="3200" dirty="0">
                <a:solidFill>
                  <a:schemeClr val="bg1"/>
                </a:solidFill>
                <a:latin typeface="Source Sans Pro" panose="020B0503030403020204" pitchFamily="34" charset="0"/>
                <a:ea typeface="Source Sans Pro" panose="020B0503030403020204" pitchFamily="34" charset="0"/>
              </a:rPr>
              <a:t> </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58542" y="206006"/>
            <a:ext cx="2993143" cy="4731489"/>
          </a:xfrm>
          <a:prstGeom prst="rect">
            <a:avLst/>
          </a:prstGeom>
        </p:spPr>
      </p:pic>
    </p:spTree>
    <p:extLst>
      <p:ext uri="{BB962C8B-B14F-4D97-AF65-F5344CB8AC3E}">
        <p14:creationId xmlns:p14="http://schemas.microsoft.com/office/powerpoint/2010/main" val="3097066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ps.jpg"/>
          <p:cNvPicPr>
            <a:picLocks noChangeAspect="1"/>
          </p:cNvPicPr>
          <p:nvPr/>
        </p:nvPicPr>
        <p:blipFill rotWithShape="1">
          <a:blip r:embed="rId3" cstate="screen">
            <a:extLst>
              <a:ext uri="{28A0092B-C50C-407E-A947-70E740481C1C}">
                <a14:useLocalDpi xmlns:a14="http://schemas.microsoft.com/office/drawing/2010/main"/>
              </a:ext>
            </a:extLst>
          </a:blip>
          <a:srcRect b="23123"/>
          <a:stretch/>
        </p:blipFill>
        <p:spPr>
          <a:xfrm>
            <a:off x="-75288" y="-12792"/>
            <a:ext cx="4604759" cy="5153542"/>
          </a:xfrm>
          <a:prstGeom prst="rect">
            <a:avLst/>
          </a:prstGeom>
          <a:ln w="38100" cap="sq">
            <a:noFill/>
            <a:prstDash val="solid"/>
            <a:miter lim="800000"/>
          </a:ln>
          <a:effectLst/>
        </p:spPr>
      </p:pic>
      <p:sp>
        <p:nvSpPr>
          <p:cNvPr id="6" name="TextBox 5"/>
          <p:cNvSpPr txBox="1"/>
          <p:nvPr/>
        </p:nvSpPr>
        <p:spPr>
          <a:xfrm>
            <a:off x="4681538" y="766875"/>
            <a:ext cx="4133851" cy="1376980"/>
          </a:xfrm>
          <a:prstGeom prst="rect">
            <a:avLst/>
          </a:prstGeom>
          <a:noFill/>
        </p:spPr>
        <p:txBody>
          <a:bodyPr wrap="square" rtlCol="0">
            <a:spAutoFit/>
          </a:bodyPr>
          <a:lstStyle/>
          <a:p>
            <a:pPr algn="ctr">
              <a:lnSpc>
                <a:spcPts val="5000"/>
              </a:lnSpc>
            </a:pPr>
            <a:r>
              <a:rPr lang="et" sz="5300" dirty="0">
                <a:solidFill>
                  <a:srgbClr val="0070C0"/>
                </a:solidFill>
                <a:latin typeface="Raleway" panose="020B0003030101060003" pitchFamily="34" charset="0"/>
                <a:ea typeface="+mj-ea"/>
                <a:cs typeface="Arial" panose="020B0604020202020204" pitchFamily="34" charset="0"/>
              </a:rPr>
              <a:t>6</a:t>
            </a:r>
          </a:p>
          <a:p>
            <a:pPr algn="ctr">
              <a:lnSpc>
                <a:spcPts val="5000"/>
              </a:lnSpc>
            </a:pPr>
            <a:r>
              <a:rPr lang="et" sz="5300" dirty="0">
                <a:solidFill>
                  <a:srgbClr val="0070C0"/>
                </a:solidFill>
                <a:latin typeface="Raleway" panose="020B0003030101060003" pitchFamily="34" charset="0"/>
                <a:ea typeface="+mj-ea"/>
                <a:cs typeface="Arial" panose="020B0604020202020204" pitchFamily="34" charset="0"/>
              </a:rPr>
              <a:t>SAMMUD</a:t>
            </a:r>
          </a:p>
        </p:txBody>
      </p:sp>
      <p:sp>
        <p:nvSpPr>
          <p:cNvPr id="8" name="Rectangle 7"/>
          <p:cNvSpPr/>
          <p:nvPr/>
        </p:nvSpPr>
        <p:spPr>
          <a:xfrm>
            <a:off x="4967399" y="221614"/>
            <a:ext cx="3638550" cy="4563259"/>
          </a:xfrm>
          <a:prstGeom prst="rect">
            <a:avLst/>
          </a:prstGeom>
          <a:noFill/>
          <a:ln w="1905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lumMod val="25000"/>
                </a:schemeClr>
              </a:solidFill>
              <a:latin typeface="Source Sans Pro" panose="020B0503030403020204" pitchFamily="34" charset="0"/>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4890977" y="2030491"/>
            <a:ext cx="3714972" cy="253218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dirty="0">
                <a:solidFill>
                  <a:schemeClr val="bg2">
                    <a:lumMod val="25000"/>
                  </a:schemeClr>
                </a:solidFill>
                <a:latin typeface="Raleway" panose="020B0003030101060003" pitchFamily="34" charset="0"/>
                <a:cs typeface="Arial" panose="020B0604020202020204" pitchFamily="34" charset="0"/>
              </a:rPr>
              <a:t>SEES</a:t>
            </a:r>
          </a:p>
          <a:p>
            <a:pPr algn="ctr"/>
            <a:r>
              <a:rPr lang="et" dirty="0">
                <a:solidFill>
                  <a:schemeClr val="bg2">
                    <a:lumMod val="25000"/>
                  </a:schemeClr>
                </a:solidFill>
                <a:latin typeface="Raleway" panose="020B0003030101060003" pitchFamily="34" charset="0"/>
                <a:cs typeface="Arial" panose="020B0604020202020204" pitchFamily="34" charset="0"/>
              </a:rPr>
              <a:t>VISIOONI </a:t>
            </a:r>
            <a:endParaRPr lang="en-US" sz="2700" dirty="0">
              <a:solidFill>
                <a:schemeClr val="bg2">
                  <a:lumMod val="2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92679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232" y="1"/>
            <a:ext cx="9202232" cy="5163665"/>
          </a:xfrm>
          <a:prstGeom prst="rect">
            <a:avLst/>
          </a:prstGeom>
        </p:spPr>
      </p:pic>
      <p:sp>
        <p:nvSpPr>
          <p:cNvPr id="11" name="Rectangle 10"/>
          <p:cNvSpPr/>
          <p:nvPr/>
        </p:nvSpPr>
        <p:spPr>
          <a:xfrm>
            <a:off x="0" y="4092597"/>
            <a:ext cx="9144000" cy="925959"/>
          </a:xfrm>
          <a:prstGeom prst="rect">
            <a:avLst/>
          </a:prstGeom>
          <a:noFill/>
        </p:spPr>
        <p:txBody>
          <a:bodyPr wrap="square" lIns="91440" tIns="45720" rIns="91440" bIns="45720">
            <a:spAutoFit/>
          </a:bodyPr>
          <a:lstStyle/>
          <a:p>
            <a:pPr>
              <a:lnSpc>
                <a:spcPts val="5000"/>
              </a:lnSpc>
            </a:pPr>
            <a:r>
              <a:rPr lang="et" sz="11500" dirty="0">
                <a:solidFill>
                  <a:schemeClr val="bg1"/>
                </a:solidFill>
                <a:latin typeface="Raleway" panose="020B0003030101060003" pitchFamily="34" charset="0"/>
                <a:ea typeface="+mj-ea"/>
                <a:cs typeface="Arial" panose="020B0604020202020204" pitchFamily="34" charset="0"/>
              </a:rPr>
              <a:t>VAATA</a:t>
            </a:r>
          </a:p>
        </p:txBody>
      </p:sp>
      <p:sp>
        <p:nvSpPr>
          <p:cNvPr id="5" name="Rectangle 4"/>
          <p:cNvSpPr/>
          <p:nvPr/>
        </p:nvSpPr>
        <p:spPr>
          <a:xfrm>
            <a:off x="-58232" y="2810680"/>
            <a:ext cx="1357642"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4" name="Rectangle 3"/>
          <p:cNvSpPr/>
          <p:nvPr/>
        </p:nvSpPr>
        <p:spPr>
          <a:xfrm>
            <a:off x="224589" y="2810679"/>
            <a:ext cx="1443790" cy="738857"/>
          </a:xfrm>
          <a:prstGeom prst="rect">
            <a:avLst/>
          </a:prstGeom>
          <a:noFill/>
        </p:spPr>
        <p:txBody>
          <a:bodyPr wrap="square" lIns="91440" tIns="45720" rIns="91440" bIns="45720">
            <a:spAutoFit/>
          </a:bodyPr>
          <a:lstStyle/>
          <a:p>
            <a:pPr>
              <a:lnSpc>
                <a:spcPts val="5000"/>
              </a:lnSpc>
            </a:pPr>
            <a:r>
              <a:rPr lang="et" sz="5400" dirty="0">
                <a:solidFill>
                  <a:schemeClr val="bg1"/>
                </a:solidFill>
                <a:latin typeface="Raleway" panose="020B0003030101060003" pitchFamily="34" charset="0"/>
                <a:ea typeface="+mj-ea"/>
                <a:cs typeface="Arial" panose="020B0604020202020204" pitchFamily="34" charset="0"/>
              </a:rPr>
              <a:t>1</a:t>
            </a:r>
          </a:p>
        </p:txBody>
      </p:sp>
    </p:spTree>
    <p:extLst>
      <p:ext uri="{BB962C8B-B14F-4D97-AF65-F5344CB8AC3E}">
        <p14:creationId xmlns:p14="http://schemas.microsoft.com/office/powerpoint/2010/main" val="383965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5" name="Rectangle 4"/>
          <p:cNvSpPr/>
          <p:nvPr/>
        </p:nvSpPr>
        <p:spPr>
          <a:xfrm>
            <a:off x="4657060" y="164605"/>
            <a:ext cx="4348716" cy="4493538"/>
          </a:xfrm>
          <a:prstGeom prst="rect">
            <a:avLst/>
          </a:prstGeom>
        </p:spPr>
        <p:txBody>
          <a:bodyPr wrap="square">
            <a:spAutoFit/>
          </a:bodyPr>
          <a:lstStyle/>
          <a:p>
            <a:r>
              <a:rPr lang="et" sz="2600" dirty="0" err="1">
                <a:latin typeface="Source Sans Pro" panose="020B0503030403020204" pitchFamily="34" charset="0"/>
                <a:ea typeface="Source Sans Pro" panose="020B0503030403020204" pitchFamily="34" charset="0"/>
                <a:cs typeface="Calibri" panose="020F0502020204030204" pitchFamily="34" charset="0"/>
              </a:rPr>
              <a:t>Hakalja </a:t>
            </a:r>
            <a:r>
              <a:rPr lang="et" sz="2600" dirty="0">
                <a:latin typeface="Source Sans Pro" panose="020B0503030403020204" pitchFamily="34" charset="0"/>
                <a:ea typeface="Source Sans Pro" panose="020B0503030403020204" pitchFamily="34" charset="0"/>
                <a:cs typeface="Calibri" panose="020F0502020204030204" pitchFamily="34" charset="0"/>
              </a:rPr>
              <a:t>poja sõnad : Kahekümnendal aastal kislevikuus, kui ma olin Susa kindluses, tuli </a:t>
            </a:r>
            <a:r>
              <a:rPr lang="et" sz="2600" dirty="0" err="1">
                <a:latin typeface="Source Sans Pro" panose="020B0503030403020204" pitchFamily="34" charset="0"/>
                <a:ea typeface="Source Sans Pro" panose="020B0503030403020204" pitchFamily="34" charset="0"/>
                <a:cs typeface="Calibri" panose="020F0502020204030204" pitchFamily="34" charset="0"/>
              </a:rPr>
              <a:t>Hanani </a:t>
            </a:r>
            <a:r>
              <a:rPr lang="et" sz="2600" dirty="0">
                <a:latin typeface="Source Sans Pro" panose="020B0503030403020204" pitchFamily="34" charset="0"/>
                <a:ea typeface="Source Sans Pro" panose="020B0503030403020204" pitchFamily="34" charset="0"/>
                <a:cs typeface="Calibri" panose="020F0502020204030204" pitchFamily="34" charset="0"/>
              </a:rPr>
              <a:t>, üks mu vendadest, Juudast koos mõne teise mehega ja ma küsisin neilt pagendusest pääsenud juutide jäägi ja ka Jeruusalemma kohta.</a:t>
            </a:r>
          </a:p>
          <a:p>
            <a:r>
              <a:rPr lang="et" sz="2600" dirty="0">
                <a:latin typeface="Source Sans Pro" panose="020B0503030403020204" pitchFamily="34" charset="0"/>
                <a:ea typeface="Source Sans Pro" panose="020B0503030403020204" pitchFamily="34" charset="0"/>
                <a:cs typeface="Calibri" panose="020F0502020204030204" pitchFamily="34" charset="0"/>
              </a:rPr>
              <a:t>Nehemja 1:1–2</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56" y="1571837"/>
            <a:ext cx="4425822" cy="2483470"/>
          </a:xfrm>
          <a:prstGeom prst="rect">
            <a:avLst/>
          </a:prstGeom>
        </p:spPr>
      </p:pic>
      <p:sp>
        <p:nvSpPr>
          <p:cNvPr id="8" name="Rectangle 7"/>
          <p:cNvSpPr/>
          <p:nvPr/>
        </p:nvSpPr>
        <p:spPr>
          <a:xfrm>
            <a:off x="-5356" y="474664"/>
            <a:ext cx="2719071"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361693" y="443464"/>
            <a:ext cx="3378105" cy="707886"/>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VAATA</a:t>
            </a:r>
            <a:endParaRPr lang="en-US" sz="40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52633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5" name="Rectangle 4"/>
          <p:cNvSpPr/>
          <p:nvPr/>
        </p:nvSpPr>
        <p:spPr>
          <a:xfrm>
            <a:off x="4614530" y="925145"/>
            <a:ext cx="4348716" cy="3293209"/>
          </a:xfrm>
          <a:prstGeom prst="rect">
            <a:avLst/>
          </a:prstGeom>
        </p:spPr>
        <p:txBody>
          <a:bodyPr wrap="square">
            <a:spAutoFit/>
          </a:bodyPr>
          <a:lstStyle/>
          <a:p>
            <a:r>
              <a:rPr lang="et" sz="2600" dirty="0">
                <a:latin typeface="Source Sans Pro" panose="020B0503030403020204" pitchFamily="34" charset="0"/>
                <a:ea typeface="Source Sans Pro" panose="020B0503030403020204" pitchFamily="34" charset="0"/>
                <a:cs typeface="Calibri" panose="020F0502020204030204" pitchFamily="34" charset="0"/>
              </a:rPr>
              <a:t>Nad ütlesid mulle: „Need, kes pagendusest ellu jäid ja maale tagasi on tulnud, on suures hädas ja häbis. Jeruusalemma müür on maha kistud ja selle väravad tulega põletatud.”</a:t>
            </a:r>
          </a:p>
          <a:p>
            <a:r>
              <a:rPr lang="et" sz="2600" dirty="0">
                <a:latin typeface="Source Sans Pro" panose="020B0503030403020204" pitchFamily="34" charset="0"/>
                <a:ea typeface="Source Sans Pro" panose="020B0503030403020204" pitchFamily="34" charset="0"/>
                <a:cs typeface="Calibri" panose="020F0502020204030204" pitchFamily="34" charset="0"/>
              </a:rPr>
              <a:t>Nehemja 1:3</a:t>
            </a:r>
          </a:p>
        </p:txBody>
      </p:sp>
      <p:sp>
        <p:nvSpPr>
          <p:cNvPr id="6" name="Rectangle 5"/>
          <p:cNvSpPr/>
          <p:nvPr/>
        </p:nvSpPr>
        <p:spPr>
          <a:xfrm>
            <a:off x="-5356" y="474664"/>
            <a:ext cx="2719071"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TextBox 7"/>
          <p:cNvSpPr txBox="1"/>
          <p:nvPr/>
        </p:nvSpPr>
        <p:spPr>
          <a:xfrm>
            <a:off x="361693" y="443464"/>
            <a:ext cx="3378105" cy="707886"/>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VAATA</a:t>
            </a:r>
            <a:endParaRPr lang="en-US" sz="4000" dirty="0">
              <a:solidFill>
                <a:schemeClr val="bg1"/>
              </a:solidFill>
              <a:latin typeface="Raleway" panose="020B0003030101060003" pitchFamily="34" charset="0"/>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56" y="1571837"/>
            <a:ext cx="4425822" cy="2483470"/>
          </a:xfrm>
          <a:prstGeom prst="rect">
            <a:avLst/>
          </a:prstGeom>
        </p:spPr>
      </p:pic>
    </p:spTree>
    <p:extLst>
      <p:ext uri="{BB962C8B-B14F-4D97-AF65-F5344CB8AC3E}">
        <p14:creationId xmlns:p14="http://schemas.microsoft.com/office/powerpoint/2010/main" val="1933396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375387" y="1392390"/>
            <a:ext cx="3523900" cy="1938992"/>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VISIOON SÜNDIB</a:t>
            </a:r>
          </a:p>
          <a:p>
            <a:pPr algn="ctr"/>
            <a:r>
              <a:rPr lang="et" sz="4000" dirty="0">
                <a:solidFill>
                  <a:schemeClr val="accent5">
                    <a:lumMod val="75000"/>
                  </a:schemeClr>
                </a:solidFill>
                <a:latin typeface="Raleway" panose="020B0003030101060003" pitchFamily="34" charset="0"/>
                <a:cs typeface="Arial" panose="020B0604020202020204" pitchFamily="34" charset="0"/>
              </a:rPr>
              <a:t>KOGEMUS</a:t>
            </a:r>
            <a:endParaRPr lang="en-US" sz="4000" dirty="0">
              <a:solidFill>
                <a:schemeClr val="accent5">
                  <a:lumMod val="75000"/>
                </a:schemeClr>
              </a:solidFill>
              <a:latin typeface="Raleway" panose="020B0003030101060003" pitchFamily="34" charset="0"/>
              <a:cs typeface="Arial" panose="020B0604020202020204" pitchFamily="34" charset="0"/>
            </a:endParaRPr>
          </a:p>
        </p:txBody>
      </p:sp>
      <p:sp>
        <p:nvSpPr>
          <p:cNvPr id="6" name="TextBox 5"/>
          <p:cNvSpPr txBox="1"/>
          <p:nvPr/>
        </p:nvSpPr>
        <p:spPr>
          <a:xfrm>
            <a:off x="4591252" y="1392390"/>
            <a:ext cx="4127447" cy="2554545"/>
          </a:xfrm>
          <a:prstGeom prst="rect">
            <a:avLst/>
          </a:prstGeom>
          <a:noFill/>
        </p:spPr>
        <p:txBody>
          <a:bodyPr wrap="square" rtlCol="0">
            <a:spAutoFit/>
          </a:bodyPr>
          <a:lstStyle/>
          <a:p>
            <a:pPr algn="ctr"/>
            <a:r>
              <a:rPr lang="et" sz="4000" dirty="0">
                <a:solidFill>
                  <a:schemeClr val="bg2">
                    <a:lumMod val="25000"/>
                  </a:schemeClr>
                </a:solidFill>
                <a:latin typeface="Raleway" panose="020B0003030101060003" pitchFamily="34" charset="0"/>
                <a:cs typeface="Arial" panose="020B0604020202020204" pitchFamily="34" charset="0"/>
              </a:rPr>
              <a:t>VISIOONI PÕHINEB INIMESE </a:t>
            </a:r>
            <a:r>
              <a:rPr lang="et" sz="4000" dirty="0">
                <a:solidFill>
                  <a:schemeClr val="accent5">
                    <a:lumMod val="75000"/>
                  </a:schemeClr>
                </a:solidFill>
                <a:latin typeface="Raleway" panose="020B0003030101060003" pitchFamily="34" charset="0"/>
                <a:cs typeface="Arial" panose="020B0604020202020204" pitchFamily="34" charset="0"/>
              </a:rPr>
              <a:t>VAJADUSEL</a:t>
            </a:r>
            <a:endParaRPr lang="en-US" sz="4000" dirty="0">
              <a:solidFill>
                <a:schemeClr val="accent5">
                  <a:lumMod val="7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889008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213273" cy="5143500"/>
          </a:xfrm>
          <a:prstGeom prst="rect">
            <a:avLst/>
          </a:prstGeom>
        </p:spPr>
      </p:pic>
      <p:sp>
        <p:nvSpPr>
          <p:cNvPr id="4" name="Rectangle 3"/>
          <p:cNvSpPr/>
          <p:nvPr/>
        </p:nvSpPr>
        <p:spPr>
          <a:xfrm>
            <a:off x="0" y="945360"/>
            <a:ext cx="9144000" cy="925959"/>
          </a:xfrm>
          <a:prstGeom prst="rect">
            <a:avLst/>
          </a:prstGeom>
          <a:noFill/>
        </p:spPr>
        <p:txBody>
          <a:bodyPr wrap="square" lIns="91440" tIns="45720" rIns="91440" bIns="45720">
            <a:spAutoFit/>
          </a:bodyPr>
          <a:lstStyle/>
          <a:p>
            <a:pPr algn="r">
              <a:lnSpc>
                <a:spcPts val="5000"/>
              </a:lnSpc>
            </a:pPr>
            <a:r>
              <a:rPr lang="et" sz="11500" dirty="0">
                <a:solidFill>
                  <a:schemeClr val="bg2">
                    <a:lumMod val="25000"/>
                  </a:schemeClr>
                </a:solidFill>
                <a:latin typeface="Raleway" panose="020B0003030101060003" pitchFamily="34" charset="0"/>
                <a:ea typeface="+mj-ea"/>
                <a:cs typeface="Arial" panose="020B0604020202020204" pitchFamily="34" charset="0"/>
              </a:rPr>
              <a:t>TUNNE</a:t>
            </a:r>
          </a:p>
        </p:txBody>
      </p:sp>
      <p:sp>
        <p:nvSpPr>
          <p:cNvPr id="5" name="Rectangle 4"/>
          <p:cNvSpPr/>
          <p:nvPr/>
        </p:nvSpPr>
        <p:spPr>
          <a:xfrm>
            <a:off x="7834485" y="1615893"/>
            <a:ext cx="1357642"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6" name="Rectangle 5"/>
          <p:cNvSpPr/>
          <p:nvPr/>
        </p:nvSpPr>
        <p:spPr>
          <a:xfrm>
            <a:off x="7834485" y="1655648"/>
            <a:ext cx="1443790" cy="738857"/>
          </a:xfrm>
          <a:prstGeom prst="rect">
            <a:avLst/>
          </a:prstGeom>
          <a:noFill/>
        </p:spPr>
        <p:txBody>
          <a:bodyPr wrap="square" lIns="91440" tIns="45720" rIns="91440" bIns="45720">
            <a:spAutoFit/>
          </a:bodyPr>
          <a:lstStyle/>
          <a:p>
            <a:pPr algn="ctr">
              <a:lnSpc>
                <a:spcPts val="5000"/>
              </a:lnSpc>
            </a:pPr>
            <a:r>
              <a:rPr lang="et" sz="5400" dirty="0">
                <a:solidFill>
                  <a:schemeClr val="bg1"/>
                </a:solidFill>
                <a:latin typeface="Raleway" panose="020B0003030101060003" pitchFamily="34" charset="0"/>
                <a:ea typeface="+mj-ea"/>
                <a:cs typeface="Arial" panose="020B0604020202020204" pitchFamily="34" charset="0"/>
              </a:rPr>
              <a:t>2</a:t>
            </a:r>
          </a:p>
        </p:txBody>
      </p:sp>
    </p:spTree>
    <p:extLst>
      <p:ext uri="{BB962C8B-B14F-4D97-AF65-F5344CB8AC3E}">
        <p14:creationId xmlns:p14="http://schemas.microsoft.com/office/powerpoint/2010/main" val="829452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5" name="Rectangle 4"/>
          <p:cNvSpPr/>
          <p:nvPr/>
        </p:nvSpPr>
        <p:spPr>
          <a:xfrm>
            <a:off x="4593265" y="1417588"/>
            <a:ext cx="4348716" cy="2308324"/>
          </a:xfrm>
          <a:prstGeom prst="rect">
            <a:avLst/>
          </a:prstGeom>
        </p:spPr>
        <p:txBody>
          <a:bodyPr wrap="square">
            <a:spAutoFit/>
          </a:bodyPr>
          <a:lstStyle/>
          <a:p>
            <a:pPr algn="ctr"/>
            <a:r>
              <a:rPr lang="et" sz="3600" dirty="0">
                <a:latin typeface="Source Sans Pro" panose="020B0503030403020204" pitchFamily="34" charset="0"/>
                <a:ea typeface="Source Sans Pro" panose="020B0503030403020204" pitchFamily="34" charset="0"/>
              </a:rPr>
              <a:t>Kui ma seda kuulsin, istusin ma maha ja nutsin. </a:t>
            </a:r>
            <a:br>
              <a:rPr lang="en-US" sz="3600" dirty="0">
                <a:latin typeface="Source Sans Pro" panose="020B0503030403020204" pitchFamily="34" charset="0"/>
                <a:ea typeface="Source Sans Pro" panose="020B0503030403020204" pitchFamily="34" charset="0"/>
              </a:rPr>
            </a:br>
            <a:r>
              <a:rPr lang="et" sz="3600" dirty="0">
                <a:latin typeface="Source Sans Pro" panose="020B0503030403020204" pitchFamily="34" charset="0"/>
                <a:ea typeface="Source Sans Pro" panose="020B0503030403020204" pitchFamily="34" charset="0"/>
                <a:cs typeface="Calibri" panose="020F0502020204030204" pitchFamily="34" charset="0"/>
              </a:rPr>
              <a:t>Nehemja 1:4a</a:t>
            </a:r>
          </a:p>
        </p:txBody>
      </p:sp>
      <p:sp>
        <p:nvSpPr>
          <p:cNvPr id="8" name="Rectangle 7"/>
          <p:cNvSpPr/>
          <p:nvPr/>
        </p:nvSpPr>
        <p:spPr>
          <a:xfrm>
            <a:off x="-5356" y="474664"/>
            <a:ext cx="2719071"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361693" y="443464"/>
            <a:ext cx="3378105" cy="707886"/>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TUNNE</a:t>
            </a:r>
            <a:endParaRPr lang="en-US" sz="4000" dirty="0">
              <a:solidFill>
                <a:schemeClr val="bg1"/>
              </a:solidFill>
              <a:latin typeface="Raleway" panose="020B0003030101060003" pitchFamily="34" charset="0"/>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626013"/>
            <a:ext cx="4428500" cy="2721935"/>
          </a:xfrm>
          <a:prstGeom prst="rect">
            <a:avLst/>
          </a:prstGeom>
        </p:spPr>
      </p:pic>
    </p:spTree>
    <p:extLst>
      <p:ext uri="{BB962C8B-B14F-4D97-AF65-F5344CB8AC3E}">
        <p14:creationId xmlns:p14="http://schemas.microsoft.com/office/powerpoint/2010/main" val="50420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349"/>
            <a:ext cx="4511842" cy="51488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solidFill>
                <a:srgbClr val="E88659"/>
              </a:solidFill>
              <a:latin typeface="Source Sans Pro" panose="020B0503030403020204" pitchFamily="34" charset="0"/>
            </a:endParaRPr>
          </a:p>
        </p:txBody>
      </p:sp>
      <p:sp>
        <p:nvSpPr>
          <p:cNvPr id="5" name="Rectangle 4"/>
          <p:cNvSpPr/>
          <p:nvPr/>
        </p:nvSpPr>
        <p:spPr>
          <a:xfrm>
            <a:off x="0" y="2743199"/>
            <a:ext cx="4511842" cy="9083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393158" y="882502"/>
            <a:ext cx="3875046" cy="26248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t" sz="3600" dirty="0">
                <a:solidFill>
                  <a:schemeClr val="bg1"/>
                </a:solidFill>
                <a:latin typeface="Raleway" panose="020B0003030101060003" pitchFamily="34" charset="0"/>
                <a:cs typeface="Arial" panose="020B0604020202020204" pitchFamily="34" charset="0"/>
              </a:rPr>
              <a:t>KÕIK EFEKTIIVNE JUHTIMINE ALGAB SELLEST</a:t>
            </a:r>
          </a:p>
          <a:p>
            <a:pPr algn="ctr" fontAlgn="auto">
              <a:spcAft>
                <a:spcPts val="0"/>
              </a:spcAft>
            </a:pPr>
            <a:endParaRPr lang="pt-BR" sz="3600" dirty="0">
              <a:solidFill>
                <a:schemeClr val="bg1"/>
              </a:solidFill>
              <a:latin typeface="Raleway" panose="020B0003030101060003" pitchFamily="34" charset="0"/>
            </a:endParaRPr>
          </a:p>
          <a:p>
            <a:pPr algn="ctr" fontAlgn="auto">
              <a:spcAft>
                <a:spcPts val="0"/>
              </a:spcAft>
            </a:pPr>
            <a:r>
              <a:rPr lang="et" sz="4100" dirty="0">
                <a:solidFill>
                  <a:schemeClr val="bg1"/>
                </a:solidFill>
                <a:latin typeface="Raleway" panose="020B0003030101060003" pitchFamily="34" charset="0"/>
                <a:cs typeface="Arial" panose="020B0604020202020204" pitchFamily="34" charset="0"/>
              </a:rPr>
              <a:t>VISIOON!</a:t>
            </a:r>
            <a:endParaRPr lang="en-US" sz="4100" dirty="0">
              <a:solidFill>
                <a:schemeClr val="bg1"/>
              </a:solidFill>
              <a:latin typeface="Raleway" panose="020B0003030101060003"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11842" y="0"/>
            <a:ext cx="4657060" cy="5143500"/>
          </a:xfrm>
          <a:prstGeom prst="rect">
            <a:avLst/>
          </a:prstGeom>
        </p:spPr>
      </p:pic>
    </p:spTree>
    <p:extLst>
      <p:ext uri="{BB962C8B-B14F-4D97-AF65-F5344CB8AC3E}">
        <p14:creationId xmlns:p14="http://schemas.microsoft.com/office/powerpoint/2010/main" val="104391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27593" y="1089561"/>
            <a:ext cx="4295552" cy="3785652"/>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JUHID </a:t>
            </a:r>
            <a:r>
              <a:rPr lang="et" sz="4000" dirty="0">
                <a:solidFill>
                  <a:schemeClr val="accent5">
                    <a:lumMod val="75000"/>
                  </a:schemeClr>
                </a:solidFill>
                <a:latin typeface="Raleway" panose="020B0003030101060003" pitchFamily="34" charset="0"/>
                <a:cs typeface="Arial" panose="020B0604020202020204" pitchFamily="34" charset="0"/>
              </a:rPr>
              <a:t>TAHTLIKULT</a:t>
            </a:r>
          </a:p>
          <a:p>
            <a:pPr algn="ctr"/>
            <a:r>
              <a:rPr lang="et" sz="4000" dirty="0">
                <a:solidFill>
                  <a:schemeClr val="bg1"/>
                </a:solidFill>
                <a:latin typeface="Raleway" panose="020B0003030101060003" pitchFamily="34" charset="0"/>
                <a:cs typeface="Arial" panose="020B0604020202020204" pitchFamily="34" charset="0"/>
              </a:rPr>
              <a:t>PANE VAJADUS NENDE SÜDAMESE</a:t>
            </a:r>
          </a:p>
          <a:p>
            <a:pPr algn="ctr"/>
            <a:endParaRPr lang="en-US" sz="4000" dirty="0">
              <a:solidFill>
                <a:schemeClr val="accent5">
                  <a:lumMod val="75000"/>
                </a:schemeClr>
              </a:solidFill>
              <a:latin typeface="Raleway" panose="020B0003030101060003" pitchFamily="34" charset="0"/>
              <a:cs typeface="Arial" panose="020B0604020202020204" pitchFamily="34" charset="0"/>
            </a:endParaRPr>
          </a:p>
        </p:txBody>
      </p:sp>
      <p:sp>
        <p:nvSpPr>
          <p:cNvPr id="6" name="TextBox 5"/>
          <p:cNvSpPr txBox="1"/>
          <p:nvPr/>
        </p:nvSpPr>
        <p:spPr>
          <a:xfrm>
            <a:off x="4668254" y="1705114"/>
            <a:ext cx="4050445" cy="2554545"/>
          </a:xfrm>
          <a:prstGeom prst="rect">
            <a:avLst/>
          </a:prstGeom>
          <a:noFill/>
        </p:spPr>
        <p:txBody>
          <a:bodyPr wrap="square" rtlCol="0">
            <a:spAutoFit/>
          </a:bodyPr>
          <a:lstStyle/>
          <a:p>
            <a:pPr algn="ctr"/>
            <a:r>
              <a:rPr lang="et" sz="4000" dirty="0">
                <a:solidFill>
                  <a:schemeClr val="bg2">
                    <a:lumMod val="25000"/>
                  </a:schemeClr>
                </a:solidFill>
                <a:latin typeface="Raleway" panose="020B0003030101060003" pitchFamily="34" charset="0"/>
                <a:cs typeface="Arial" panose="020B0604020202020204" pitchFamily="34" charset="0"/>
              </a:rPr>
              <a:t>JUHID TUNEVAD VALU </a:t>
            </a:r>
            <a:r>
              <a:rPr lang="et" sz="4000" dirty="0">
                <a:solidFill>
                  <a:schemeClr val="accent5">
                    <a:lumMod val="75000"/>
                  </a:schemeClr>
                </a:solidFill>
                <a:latin typeface="Raleway" panose="020B0003030101060003" pitchFamily="34" charset="0"/>
                <a:cs typeface="Arial" panose="020B0604020202020204" pitchFamily="34" charset="0"/>
              </a:rPr>
              <a:t>ISIKLIKULT</a:t>
            </a:r>
            <a:endParaRPr lang="en-US" sz="4000" dirty="0">
              <a:solidFill>
                <a:schemeClr val="accent5">
                  <a:lumMod val="7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211836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434" y="-66674"/>
            <a:ext cx="9302434" cy="5213690"/>
          </a:xfrm>
          <a:prstGeom prst="rect">
            <a:avLst/>
          </a:prstGeom>
        </p:spPr>
      </p:pic>
      <p:sp>
        <p:nvSpPr>
          <p:cNvPr id="4" name="Rectangle 3"/>
          <p:cNvSpPr/>
          <p:nvPr/>
        </p:nvSpPr>
        <p:spPr>
          <a:xfrm>
            <a:off x="0" y="945360"/>
            <a:ext cx="9144000" cy="925959"/>
          </a:xfrm>
          <a:prstGeom prst="rect">
            <a:avLst/>
          </a:prstGeom>
          <a:noFill/>
        </p:spPr>
        <p:txBody>
          <a:bodyPr wrap="square" lIns="91440" tIns="45720" rIns="91440" bIns="45720">
            <a:spAutoFit/>
          </a:bodyPr>
          <a:lstStyle/>
          <a:p>
            <a:pPr algn="r">
              <a:lnSpc>
                <a:spcPts val="5000"/>
              </a:lnSpc>
            </a:pPr>
            <a:r>
              <a:rPr lang="et" sz="11500" dirty="0">
                <a:solidFill>
                  <a:srgbClr val="FCFCFC"/>
                </a:solidFill>
                <a:latin typeface="Raleway" panose="020B0003030101060003" pitchFamily="34" charset="0"/>
                <a:ea typeface="+mj-ea"/>
                <a:cs typeface="Arial" panose="020B0604020202020204" pitchFamily="34" charset="0"/>
              </a:rPr>
              <a:t>VÕLAKIRJA</a:t>
            </a:r>
          </a:p>
        </p:txBody>
      </p:sp>
      <p:sp>
        <p:nvSpPr>
          <p:cNvPr id="6" name="Rectangle 5"/>
          <p:cNvSpPr/>
          <p:nvPr/>
        </p:nvSpPr>
        <p:spPr>
          <a:xfrm>
            <a:off x="7834485" y="1703775"/>
            <a:ext cx="1357642"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7" name="Rectangle 6"/>
          <p:cNvSpPr/>
          <p:nvPr/>
        </p:nvSpPr>
        <p:spPr>
          <a:xfrm>
            <a:off x="7834485" y="1703774"/>
            <a:ext cx="1443790" cy="738857"/>
          </a:xfrm>
          <a:prstGeom prst="rect">
            <a:avLst/>
          </a:prstGeom>
          <a:noFill/>
        </p:spPr>
        <p:txBody>
          <a:bodyPr wrap="square" lIns="91440" tIns="45720" rIns="91440" bIns="45720">
            <a:spAutoFit/>
          </a:bodyPr>
          <a:lstStyle/>
          <a:p>
            <a:pPr algn="ctr">
              <a:lnSpc>
                <a:spcPts val="5000"/>
              </a:lnSpc>
            </a:pPr>
            <a:r>
              <a:rPr lang="et" sz="5400" dirty="0">
                <a:solidFill>
                  <a:schemeClr val="bg1"/>
                </a:solidFill>
                <a:latin typeface="Raleway" panose="020B0003030101060003" pitchFamily="34" charset="0"/>
                <a:ea typeface="+mj-ea"/>
                <a:cs typeface="Arial" panose="020B0604020202020204" pitchFamily="34" charset="0"/>
              </a:rPr>
              <a:t>3</a:t>
            </a:r>
          </a:p>
        </p:txBody>
      </p:sp>
    </p:spTree>
    <p:extLst>
      <p:ext uri="{BB962C8B-B14F-4D97-AF65-F5344CB8AC3E}">
        <p14:creationId xmlns:p14="http://schemas.microsoft.com/office/powerpoint/2010/main" val="583243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Rectangle 7"/>
          <p:cNvSpPr/>
          <p:nvPr/>
        </p:nvSpPr>
        <p:spPr>
          <a:xfrm>
            <a:off x="-5356" y="474664"/>
            <a:ext cx="2719071"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27777" y="432142"/>
            <a:ext cx="3378105" cy="707886"/>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VÕLAKIRJA</a:t>
            </a:r>
            <a:endParaRPr lang="en-US" sz="4000" dirty="0">
              <a:solidFill>
                <a:schemeClr val="bg1"/>
              </a:solidFill>
              <a:latin typeface="Raleway" panose="020B0003030101060003"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594813"/>
            <a:ext cx="4423144" cy="27056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958" y="2785732"/>
            <a:ext cx="3209024" cy="1804877"/>
          </a:xfrm>
          <a:prstGeom prst="rect">
            <a:avLst/>
          </a:prstGeom>
        </p:spPr>
      </p:pic>
      <p:sp>
        <p:nvSpPr>
          <p:cNvPr id="5" name="Rectangle 4"/>
          <p:cNvSpPr/>
          <p:nvPr/>
        </p:nvSpPr>
        <p:spPr>
          <a:xfrm>
            <a:off x="4593265" y="1417588"/>
            <a:ext cx="4348716" cy="1754326"/>
          </a:xfrm>
          <a:prstGeom prst="rect">
            <a:avLst/>
          </a:prstGeom>
        </p:spPr>
        <p:txBody>
          <a:bodyPr wrap="square">
            <a:spAutoFit/>
          </a:bodyPr>
          <a:lstStyle/>
          <a:p>
            <a:pPr algn="ctr"/>
            <a:r>
              <a:rPr lang="et" sz="3600" dirty="0">
                <a:latin typeface="Source Sans Pro" panose="020B0503030403020204" pitchFamily="34" charset="0"/>
                <a:ea typeface="Source Sans Pro" panose="020B0503030403020204" pitchFamily="34" charset="0"/>
                <a:cs typeface="Calibri" panose="020F0502020204030204" pitchFamily="34" charset="0"/>
              </a:rPr>
              <a:t>Mõned päevad ma leinasin…</a:t>
            </a:r>
          </a:p>
          <a:p>
            <a:pPr algn="ctr"/>
            <a:r>
              <a:rPr lang="et" sz="3600" dirty="0">
                <a:latin typeface="Source Sans Pro" panose="020B0503030403020204" pitchFamily="34" charset="0"/>
                <a:ea typeface="Source Sans Pro" panose="020B0503030403020204" pitchFamily="34" charset="0"/>
                <a:cs typeface="Calibri" panose="020F0502020204030204" pitchFamily="34" charset="0"/>
              </a:rPr>
              <a:t>Nehemja 1:4b</a:t>
            </a:r>
          </a:p>
        </p:txBody>
      </p:sp>
    </p:spTree>
    <p:extLst>
      <p:ext uri="{BB962C8B-B14F-4D97-AF65-F5344CB8AC3E}">
        <p14:creationId xmlns:p14="http://schemas.microsoft.com/office/powerpoint/2010/main" val="3632975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27592" y="1369476"/>
            <a:ext cx="4369980" cy="1938992"/>
          </a:xfrm>
          <a:prstGeom prst="rect">
            <a:avLst/>
          </a:prstGeom>
          <a:noFill/>
        </p:spPr>
        <p:txBody>
          <a:bodyPr wrap="square" rtlCol="0">
            <a:spAutoFit/>
          </a:bodyPr>
          <a:lstStyle/>
          <a:p>
            <a:pPr algn="ctr"/>
            <a:r>
              <a:rPr lang="et" sz="4000" dirty="0">
                <a:solidFill>
                  <a:schemeClr val="accent5">
                    <a:lumMod val="75000"/>
                  </a:schemeClr>
                </a:solidFill>
                <a:latin typeface="Raleway" panose="020B0003030101060003" pitchFamily="34" charset="0"/>
                <a:cs typeface="Arial" panose="020B0604020202020204" pitchFamily="34" charset="0"/>
              </a:rPr>
              <a:t>SEOB </a:t>
            </a:r>
            <a:r>
              <a:rPr lang="et" sz="4000" dirty="0">
                <a:solidFill>
                  <a:schemeClr val="bg1"/>
                </a:solidFill>
                <a:latin typeface="Raleway" panose="020B0003030101060003" pitchFamily="34" charset="0"/>
                <a:cs typeface="Arial" panose="020B0604020202020204" pitchFamily="34" charset="0"/>
              </a:rPr>
              <a:t>VALITUD TEENIJAD VAJADUSTEGA </a:t>
            </a:r>
            <a:r>
              <a:rPr lang="et" sz="4000" dirty="0">
                <a:solidFill>
                  <a:schemeClr val="accent5">
                    <a:lumMod val="75000"/>
                  </a:schemeClr>
                </a:solidFill>
                <a:latin typeface="Raleway" panose="020B0003030101060003" pitchFamily="34" charset="0"/>
                <a:cs typeface="Arial" panose="020B0604020202020204" pitchFamily="34" charset="0"/>
              </a:rPr>
              <a:t>...</a:t>
            </a:r>
          </a:p>
        </p:txBody>
      </p:sp>
      <p:sp>
        <p:nvSpPr>
          <p:cNvPr id="6" name="TextBox 5"/>
          <p:cNvSpPr txBox="1"/>
          <p:nvPr/>
        </p:nvSpPr>
        <p:spPr>
          <a:xfrm>
            <a:off x="4774021" y="1369476"/>
            <a:ext cx="3944678" cy="1938992"/>
          </a:xfrm>
          <a:prstGeom prst="rect">
            <a:avLst/>
          </a:prstGeom>
          <a:noFill/>
        </p:spPr>
        <p:txBody>
          <a:bodyPr wrap="square" rtlCol="0">
            <a:spAutoFit/>
          </a:bodyPr>
          <a:lstStyle/>
          <a:p>
            <a:pPr algn="ctr"/>
            <a:r>
              <a:rPr lang="et" sz="4000" dirty="0">
                <a:solidFill>
                  <a:schemeClr val="bg2">
                    <a:lumMod val="25000"/>
                  </a:schemeClr>
                </a:solidFill>
                <a:latin typeface="Raleway" panose="020B0003030101060003" pitchFamily="34" charset="0"/>
                <a:cs typeface="Arial" panose="020B0604020202020204" pitchFamily="34" charset="0"/>
              </a:rPr>
              <a:t>JUMALA KUNINGRIIGI MAA PEALE </a:t>
            </a:r>
            <a:endParaRPr lang="en-US" sz="4000" dirty="0">
              <a:solidFill>
                <a:schemeClr val="accent5">
                  <a:lumMod val="7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701915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
          <a:stretch/>
        </p:blipFill>
        <p:spPr>
          <a:xfrm>
            <a:off x="0" y="0"/>
            <a:ext cx="9144000" cy="5146158"/>
          </a:xfrm>
          <a:prstGeom prst="rect">
            <a:avLst/>
          </a:prstGeom>
        </p:spPr>
      </p:pic>
      <p:sp>
        <p:nvSpPr>
          <p:cNvPr id="4" name="Rectangle 3"/>
          <p:cNvSpPr/>
          <p:nvPr/>
        </p:nvSpPr>
        <p:spPr>
          <a:xfrm>
            <a:off x="127592" y="4217542"/>
            <a:ext cx="8888818" cy="867673"/>
          </a:xfrm>
          <a:prstGeom prst="rect">
            <a:avLst/>
          </a:prstGeom>
          <a:noFill/>
        </p:spPr>
        <p:txBody>
          <a:bodyPr wrap="square" lIns="91440" tIns="45720" rIns="91440" bIns="45720">
            <a:spAutoFit/>
          </a:bodyPr>
          <a:lstStyle/>
          <a:p>
            <a:pPr algn="r">
              <a:lnSpc>
                <a:spcPts val="5000"/>
              </a:lnSpc>
            </a:pPr>
            <a:r>
              <a:rPr lang="et" sz="9600" dirty="0">
                <a:solidFill>
                  <a:schemeClr val="bg1"/>
                </a:solidFill>
                <a:latin typeface="Raleway" panose="020B0003030101060003" pitchFamily="34" charset="0"/>
                <a:ea typeface="+mj-ea"/>
                <a:cs typeface="Arial" panose="020B0604020202020204" pitchFamily="34" charset="0"/>
              </a:rPr>
              <a:t>KOORMUS</a:t>
            </a:r>
          </a:p>
        </p:txBody>
      </p:sp>
      <p:sp>
        <p:nvSpPr>
          <p:cNvPr id="6" name="Rectangle 5"/>
          <p:cNvSpPr/>
          <p:nvPr/>
        </p:nvSpPr>
        <p:spPr>
          <a:xfrm>
            <a:off x="7834485" y="3003187"/>
            <a:ext cx="1357642"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7" name="Rectangle 6"/>
          <p:cNvSpPr/>
          <p:nvPr/>
        </p:nvSpPr>
        <p:spPr>
          <a:xfrm>
            <a:off x="7910685" y="3041791"/>
            <a:ext cx="1443790" cy="738857"/>
          </a:xfrm>
          <a:prstGeom prst="rect">
            <a:avLst/>
          </a:prstGeom>
          <a:noFill/>
        </p:spPr>
        <p:txBody>
          <a:bodyPr wrap="square" lIns="91440" tIns="45720" rIns="91440" bIns="45720">
            <a:spAutoFit/>
          </a:bodyPr>
          <a:lstStyle/>
          <a:p>
            <a:pPr algn="ctr">
              <a:lnSpc>
                <a:spcPts val="5000"/>
              </a:lnSpc>
            </a:pPr>
            <a:r>
              <a:rPr lang="et" sz="5400" dirty="0">
                <a:solidFill>
                  <a:schemeClr val="bg1"/>
                </a:solidFill>
                <a:latin typeface="Raleway" panose="020B0003030101060003" pitchFamily="34" charset="0"/>
                <a:ea typeface="+mj-ea"/>
                <a:cs typeface="Arial" panose="020B0604020202020204" pitchFamily="34" charset="0"/>
              </a:rPr>
              <a:t>4</a:t>
            </a:r>
          </a:p>
        </p:txBody>
      </p:sp>
    </p:spTree>
    <p:extLst>
      <p:ext uri="{BB962C8B-B14F-4D97-AF65-F5344CB8AC3E}">
        <p14:creationId xmlns:p14="http://schemas.microsoft.com/office/powerpoint/2010/main" val="1784221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Rectangle 7"/>
          <p:cNvSpPr/>
          <p:nvPr/>
        </p:nvSpPr>
        <p:spPr>
          <a:xfrm>
            <a:off x="-5356" y="474664"/>
            <a:ext cx="2719071"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59754" y="412264"/>
            <a:ext cx="3378105" cy="707886"/>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rPr>
              <a:t>KOORMUS</a:t>
            </a:r>
            <a:endParaRPr lang="en-US" sz="4000" dirty="0">
              <a:solidFill>
                <a:schemeClr val="bg1"/>
              </a:solidFill>
              <a:latin typeface="Raleway" panose="020B0003030101060003" pitchFamily="34" charset="0"/>
            </a:endParaRPr>
          </a:p>
        </p:txBody>
      </p:sp>
      <p:sp>
        <p:nvSpPr>
          <p:cNvPr id="5" name="Rectangle 4"/>
          <p:cNvSpPr/>
          <p:nvPr/>
        </p:nvSpPr>
        <p:spPr>
          <a:xfrm>
            <a:off x="4593265" y="1417588"/>
            <a:ext cx="4348716" cy="2308324"/>
          </a:xfrm>
          <a:prstGeom prst="rect">
            <a:avLst/>
          </a:prstGeom>
        </p:spPr>
        <p:txBody>
          <a:bodyPr wrap="square">
            <a:spAutoFit/>
          </a:bodyPr>
          <a:lstStyle/>
          <a:p>
            <a:pPr algn="ctr"/>
            <a:r>
              <a:rPr lang="et" sz="3600" dirty="0">
                <a:latin typeface="Source Sans Pro" panose="020B0503030403020204" pitchFamily="34" charset="0"/>
                <a:ea typeface="Source Sans Pro" panose="020B0503030403020204" pitchFamily="34" charset="0"/>
                <a:cs typeface="Calibri" panose="020F0502020204030204" pitchFamily="34" charset="0"/>
              </a:rPr>
              <a:t>...ja paastusid ja palvetasid taeva Jumala ees.</a:t>
            </a:r>
          </a:p>
          <a:p>
            <a:pPr algn="ctr"/>
            <a:r>
              <a:rPr lang="et" sz="3600" dirty="0">
                <a:latin typeface="Source Sans Pro" panose="020B0503030403020204" pitchFamily="34" charset="0"/>
                <a:ea typeface="Source Sans Pro" panose="020B0503030403020204" pitchFamily="34" charset="0"/>
                <a:cs typeface="Calibri" panose="020F0502020204030204" pitchFamily="34" charset="0"/>
              </a:rPr>
              <a:t>Nehemja 1:4c</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a:stretch/>
        </p:blipFill>
        <p:spPr>
          <a:xfrm>
            <a:off x="2" y="1431633"/>
            <a:ext cx="4423144" cy="2877965"/>
          </a:xfrm>
          <a:prstGeom prst="rect">
            <a:avLst/>
          </a:prstGeom>
        </p:spPr>
      </p:pic>
    </p:spTree>
    <p:extLst>
      <p:ext uri="{BB962C8B-B14F-4D97-AF65-F5344CB8AC3E}">
        <p14:creationId xmlns:p14="http://schemas.microsoft.com/office/powerpoint/2010/main" val="82121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27593" y="1369476"/>
            <a:ext cx="3987208" cy="2554545"/>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KOORMUSED...</a:t>
            </a:r>
          </a:p>
          <a:p>
            <a:pPr algn="ctr"/>
            <a:r>
              <a:rPr lang="et" sz="4000" dirty="0">
                <a:solidFill>
                  <a:schemeClr val="bg1"/>
                </a:solidFill>
                <a:latin typeface="Raleway" panose="020B0003030101060003" pitchFamily="34" charset="0"/>
                <a:cs typeface="Arial" panose="020B0604020202020204" pitchFamily="34" charset="0"/>
              </a:rPr>
              <a:t> </a:t>
            </a:r>
            <a:r>
              <a:rPr lang="et" sz="4000" dirty="0">
                <a:solidFill>
                  <a:schemeClr val="accent5">
                    <a:lumMod val="75000"/>
                  </a:schemeClr>
                </a:solidFill>
                <a:latin typeface="Raleway" panose="020B0003030101060003" pitchFamily="34" charset="0"/>
                <a:cs typeface="Arial" panose="020B0604020202020204" pitchFamily="34" charset="0"/>
              </a:rPr>
              <a:t>SÜNNIPIDU </a:t>
            </a:r>
            <a:r>
              <a:rPr lang="et" sz="4000" dirty="0">
                <a:solidFill>
                  <a:schemeClr val="bg1"/>
                </a:solidFill>
                <a:latin typeface="Raleway" panose="020B0003030101060003" pitchFamily="34" charset="0"/>
                <a:cs typeface="Arial" panose="020B0604020202020204" pitchFamily="34" charset="0"/>
              </a:rPr>
              <a:t>SUURED VISIOONID</a:t>
            </a:r>
            <a:endParaRPr lang="pt-BR" sz="4000" dirty="0">
              <a:solidFill>
                <a:schemeClr val="accent5">
                  <a:lumMod val="75000"/>
                </a:schemeClr>
              </a:solidFill>
              <a:latin typeface="Raleway" panose="020B0003030101060003" pitchFamily="34" charset="0"/>
              <a:cs typeface="Arial" panose="020B0604020202020204" pitchFamily="34" charset="0"/>
            </a:endParaRPr>
          </a:p>
        </p:txBody>
      </p:sp>
      <p:sp>
        <p:nvSpPr>
          <p:cNvPr id="6" name="TextBox 5"/>
          <p:cNvSpPr txBox="1"/>
          <p:nvPr/>
        </p:nvSpPr>
        <p:spPr>
          <a:xfrm>
            <a:off x="4774021" y="1369476"/>
            <a:ext cx="3944678" cy="1938992"/>
          </a:xfrm>
          <a:prstGeom prst="rect">
            <a:avLst/>
          </a:prstGeom>
          <a:noFill/>
        </p:spPr>
        <p:txBody>
          <a:bodyPr wrap="square" rtlCol="0">
            <a:spAutoFit/>
          </a:bodyPr>
          <a:lstStyle/>
          <a:p>
            <a:pPr algn="ctr"/>
            <a:r>
              <a:rPr lang="et" sz="4000" dirty="0">
                <a:solidFill>
                  <a:schemeClr val="bg2">
                    <a:lumMod val="25000"/>
                  </a:schemeClr>
                </a:solidFill>
                <a:latin typeface="Raleway" panose="020B0003030101060003" pitchFamily="34" charset="0"/>
                <a:cs typeface="Arial" panose="020B0604020202020204" pitchFamily="34" charset="0"/>
              </a:rPr>
              <a:t>KOORMUSED... PAKUB</a:t>
            </a:r>
          </a:p>
          <a:p>
            <a:pPr algn="ctr"/>
            <a:r>
              <a:rPr lang="et" sz="4000" dirty="0">
                <a:solidFill>
                  <a:schemeClr val="accent5">
                    <a:lumMod val="75000"/>
                  </a:schemeClr>
                </a:solidFill>
                <a:latin typeface="Raleway" panose="020B0003030101060003" pitchFamily="34" charset="0"/>
                <a:cs typeface="Arial" panose="020B0604020202020204" pitchFamily="34" charset="0"/>
              </a:rPr>
              <a:t>KIRG</a:t>
            </a:r>
            <a:endParaRPr lang="en-US" sz="4000" dirty="0">
              <a:solidFill>
                <a:schemeClr val="accent5">
                  <a:lumMod val="7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3786090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5030" y="1539055"/>
            <a:ext cx="7216469" cy="3939540"/>
          </a:xfrm>
          <a:prstGeom prst="rect">
            <a:avLst/>
          </a:prstGeom>
          <a:noFill/>
        </p:spPr>
        <p:txBody>
          <a:bodyPr wrap="square" rtlCol="0">
            <a:spAutoFit/>
          </a:bodyPr>
          <a:lstStyle/>
          <a:p>
            <a:r>
              <a:rPr lang="et" sz="4400" dirty="0">
                <a:latin typeface="Source Sans Pro" panose="020B0503030403020204" pitchFamily="34" charset="0"/>
                <a:ea typeface="Source Sans Pro" panose="020B0503030403020204" pitchFamily="34" charset="0"/>
                <a:cs typeface="Calibri" panose="020F0502020204030204" pitchFamily="34" charset="0"/>
              </a:rPr>
              <a:t>Kas sul on selge ettekujutus peamisest vajadusest, mida Jumal soovib, et sa täidaksid?</a:t>
            </a:r>
          </a:p>
          <a:p>
            <a:pPr algn="ctr"/>
            <a:endParaRPr lang="en-US" sz="3200" dirty="0">
              <a:latin typeface="Source Sans Pro" panose="020B0503030403020204" pitchFamily="34" charset="0"/>
              <a:ea typeface="Source Sans Pro" panose="020B0503030403020204" pitchFamily="34" charset="0"/>
              <a:cs typeface="Calibri" panose="020F0502020204030204" pitchFamily="34" charset="0"/>
            </a:endParaRPr>
          </a:p>
          <a:p>
            <a:pPr algn="ctr"/>
            <a:endParaRPr lang="en-US" sz="2200" dirty="0">
              <a:latin typeface="Source Sans Pro" panose="020B0503030403020204" pitchFamily="34" charset="0"/>
              <a:ea typeface="Source Sans Pro" panose="020B0503030403020204" pitchFamily="34" charset="0"/>
              <a:cs typeface="Calibri" panose="020F0502020204030204" pitchFamily="34" charset="0"/>
            </a:endParaRPr>
          </a:p>
          <a:p>
            <a:pPr algn="ctr"/>
            <a:endParaRPr lang="en-US" sz="2000" dirty="0"/>
          </a:p>
        </p:txBody>
      </p:sp>
    </p:spTree>
    <p:extLst>
      <p:ext uri="{BB962C8B-B14F-4D97-AF65-F5344CB8AC3E}">
        <p14:creationId xmlns:p14="http://schemas.microsoft.com/office/powerpoint/2010/main" val="193222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5664" cy="5143500"/>
          </a:xfrm>
          <a:prstGeom prst="rect">
            <a:avLst/>
          </a:prstGeom>
        </p:spPr>
      </p:pic>
      <p:sp>
        <p:nvSpPr>
          <p:cNvPr id="4" name="Rectangle 3"/>
          <p:cNvSpPr/>
          <p:nvPr/>
        </p:nvSpPr>
        <p:spPr>
          <a:xfrm>
            <a:off x="0" y="4039435"/>
            <a:ext cx="9144000" cy="1435329"/>
          </a:xfrm>
          <a:prstGeom prst="rect">
            <a:avLst/>
          </a:prstGeom>
          <a:noFill/>
        </p:spPr>
        <p:txBody>
          <a:bodyPr wrap="square" lIns="91440" tIns="45720" rIns="91440" bIns="45720">
            <a:spAutoFit/>
          </a:bodyPr>
          <a:lstStyle/>
          <a:p>
            <a:pPr algn="r">
              <a:lnSpc>
                <a:spcPts val="5000"/>
              </a:lnSpc>
            </a:pPr>
            <a:r>
              <a:rPr lang="et" sz="7200" dirty="0">
                <a:solidFill>
                  <a:srgbClr val="FCFCFC"/>
                </a:solidFill>
                <a:latin typeface="Raleway" panose="020B0003030101060003" pitchFamily="34" charset="0"/>
                <a:ea typeface="+mj-ea"/>
                <a:cs typeface="Arial" panose="020B0604020202020204" pitchFamily="34" charset="0"/>
              </a:rPr>
              <a:t>USKU, ET SA SUUDAD</a:t>
            </a:r>
          </a:p>
        </p:txBody>
      </p:sp>
      <p:sp>
        <p:nvSpPr>
          <p:cNvPr id="6" name="Rectangle 5"/>
          <p:cNvSpPr/>
          <p:nvPr/>
        </p:nvSpPr>
        <p:spPr>
          <a:xfrm>
            <a:off x="7834485" y="3003187"/>
            <a:ext cx="1357642"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7" name="Rectangle 6"/>
          <p:cNvSpPr/>
          <p:nvPr/>
        </p:nvSpPr>
        <p:spPr>
          <a:xfrm>
            <a:off x="7834485" y="3044511"/>
            <a:ext cx="1443790" cy="738857"/>
          </a:xfrm>
          <a:prstGeom prst="rect">
            <a:avLst/>
          </a:prstGeom>
          <a:noFill/>
        </p:spPr>
        <p:txBody>
          <a:bodyPr wrap="square" lIns="91440" tIns="45720" rIns="91440" bIns="45720">
            <a:spAutoFit/>
          </a:bodyPr>
          <a:lstStyle/>
          <a:p>
            <a:pPr algn="ctr">
              <a:lnSpc>
                <a:spcPts val="5000"/>
              </a:lnSpc>
            </a:pPr>
            <a:r>
              <a:rPr lang="et" sz="5400" dirty="0">
                <a:solidFill>
                  <a:schemeClr val="bg1"/>
                </a:solidFill>
                <a:latin typeface="Raleway" panose="020B0003030101060003" pitchFamily="34" charset="0"/>
                <a:ea typeface="+mj-ea"/>
                <a:cs typeface="Arial" panose="020B0604020202020204" pitchFamily="34" charset="0"/>
              </a:rPr>
              <a:t>5</a:t>
            </a:r>
          </a:p>
        </p:txBody>
      </p:sp>
    </p:spTree>
    <p:extLst>
      <p:ext uri="{BB962C8B-B14F-4D97-AF65-F5344CB8AC3E}">
        <p14:creationId xmlns:p14="http://schemas.microsoft.com/office/powerpoint/2010/main" val="175189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Rectangle 7"/>
          <p:cNvSpPr/>
          <p:nvPr/>
        </p:nvSpPr>
        <p:spPr>
          <a:xfrm>
            <a:off x="-2677" y="1377499"/>
            <a:ext cx="4096213" cy="22163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91652" y="1515722"/>
            <a:ext cx="4285187" cy="2585323"/>
          </a:xfrm>
          <a:prstGeom prst="rect">
            <a:avLst/>
          </a:prstGeom>
          <a:noFill/>
        </p:spPr>
        <p:txBody>
          <a:bodyPr wrap="square" rtlCol="0">
            <a:spAutoFit/>
          </a:bodyPr>
          <a:lstStyle/>
          <a:p>
            <a:pPr algn="ctr"/>
            <a:r>
              <a:rPr lang="et" sz="5400" dirty="0">
                <a:solidFill>
                  <a:schemeClr val="bg1"/>
                </a:solidFill>
                <a:latin typeface="Raleway" panose="020B0003030101060003" pitchFamily="34" charset="0"/>
                <a:cs typeface="Arial" panose="020B0604020202020204" pitchFamily="34" charset="0"/>
              </a:rPr>
              <a:t>VAJADUSE RAHULDAMINE</a:t>
            </a:r>
            <a:endParaRPr lang="en-US" sz="5400" dirty="0">
              <a:solidFill>
                <a:schemeClr val="bg1"/>
              </a:solidFill>
              <a:latin typeface="Raleway" panose="020B0003030101060003" pitchFamily="34" charset="0"/>
              <a:cs typeface="Arial" panose="020B0604020202020204" pitchFamily="34" charset="0"/>
            </a:endParaRPr>
          </a:p>
        </p:txBody>
      </p:sp>
      <p:sp>
        <p:nvSpPr>
          <p:cNvPr id="7" name="Rectangle 6"/>
          <p:cNvSpPr/>
          <p:nvPr/>
        </p:nvSpPr>
        <p:spPr>
          <a:xfrm>
            <a:off x="4441732" y="277271"/>
            <a:ext cx="4425822" cy="5755422"/>
          </a:xfrm>
          <a:prstGeom prst="rect">
            <a:avLst/>
          </a:prstGeom>
        </p:spPr>
        <p:txBody>
          <a:bodyPr wrap="square">
            <a:spAutoFit/>
          </a:bodyPr>
          <a:lstStyle/>
          <a:p>
            <a:pPr>
              <a:spcAft>
                <a:spcPts val="2400"/>
              </a:spcAft>
            </a:pPr>
            <a:r>
              <a:rPr lang="et" sz="320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Nõuab KUULEKUSLIKKUST</a:t>
            </a:r>
          </a:p>
          <a:p>
            <a:pPr>
              <a:spcAft>
                <a:spcPts val="2400"/>
              </a:spcAft>
            </a:pPr>
            <a:r>
              <a:rPr lang="et" sz="320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Nõuab usus tegutsemist</a:t>
            </a:r>
          </a:p>
          <a:p>
            <a:pPr>
              <a:spcAft>
                <a:spcPts val="2400"/>
              </a:spcAft>
            </a:pPr>
            <a:r>
              <a:rPr lang="et" sz="320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Tunnustab JUMALA VÄGE</a:t>
            </a:r>
          </a:p>
          <a:p>
            <a:pPr>
              <a:spcAft>
                <a:spcPts val="2400"/>
              </a:spcAft>
            </a:pPr>
            <a:r>
              <a:rPr lang="et" sz="320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Kinnitab TEIE VASTUTUST</a:t>
            </a:r>
          </a:p>
          <a:p>
            <a:pPr>
              <a:spcAft>
                <a:spcPts val="2400"/>
              </a:spcAft>
            </a:pPr>
            <a:endParaRPr lang="en-US" sz="320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00746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0423"/>
            <a:ext cx="9254534" cy="5315976"/>
          </a:xfrm>
          <a:prstGeom prst="rect">
            <a:avLst/>
          </a:prstGeom>
        </p:spPr>
      </p:pic>
      <p:sp>
        <p:nvSpPr>
          <p:cNvPr id="15" name="Rectangle 14"/>
          <p:cNvSpPr/>
          <p:nvPr/>
        </p:nvSpPr>
        <p:spPr>
          <a:xfrm>
            <a:off x="0" y="2456121"/>
            <a:ext cx="9254534" cy="2779432"/>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5" name="Rectangle 4"/>
          <p:cNvSpPr/>
          <p:nvPr/>
        </p:nvSpPr>
        <p:spPr>
          <a:xfrm>
            <a:off x="237903" y="2593090"/>
            <a:ext cx="8906097" cy="2505494"/>
          </a:xfrm>
          <a:prstGeom prst="rect">
            <a:avLst/>
          </a:prstGeom>
        </p:spPr>
        <p:txBody>
          <a:bodyPr wrap="square">
            <a:spAutoFit/>
          </a:bodyPr>
          <a:lstStyle/>
          <a:p>
            <a:pPr algn="ctr" eaLnBrk="1" hangingPunct="1">
              <a:lnSpc>
                <a:spcPts val="2800"/>
              </a:lnSpc>
              <a:spcBef>
                <a:spcPts val="0"/>
              </a:spcBef>
              <a:spcAft>
                <a:spcPts val="1000"/>
              </a:spcAft>
              <a:buNone/>
            </a:pPr>
            <a:r>
              <a:rPr lang="et" sz="3000" dirty="0">
                <a:solidFill>
                  <a:schemeClr val="accent1">
                    <a:lumMod val="75000"/>
                  </a:schemeClr>
                </a:solidFill>
                <a:latin typeface="Raleway" panose="020B0003030101060003" pitchFamily="34" charset="0"/>
                <a:ea typeface="Source Sans Pro" panose="020B0503030403020204" pitchFamily="34" charset="0"/>
                <a:cs typeface="Arial" panose="020B0604020202020204" pitchFamily="34" charset="0"/>
              </a:rPr>
              <a:t>PUUTUMISMEELE </a:t>
            </a:r>
            <a:r>
              <a:rPr lang="et" sz="3000" b="0" dirty="0">
                <a:latin typeface="Source Sans Pro" panose="020B0503030403020204" pitchFamily="34" charset="0"/>
                <a:ea typeface="Source Sans Pro" panose="020B0503030403020204" pitchFamily="34" charset="0"/>
                <a:cs typeface="Arial" panose="020B0604020202020204" pitchFamily="34" charset="0"/>
              </a:rPr>
              <a:t>piiridega.</a:t>
            </a:r>
          </a:p>
          <a:p>
            <a:pPr algn="ctr" eaLnBrk="1" hangingPunct="1">
              <a:lnSpc>
                <a:spcPts val="2800"/>
              </a:lnSpc>
              <a:spcBef>
                <a:spcPts val="0"/>
              </a:spcBef>
              <a:spcAft>
                <a:spcPts val="1000"/>
              </a:spcAft>
              <a:buNone/>
            </a:pPr>
            <a:r>
              <a:rPr lang="et" sz="3000" b="0" dirty="0">
                <a:latin typeface="Source Sans Pro" panose="020B0503030403020204" pitchFamily="34" charset="0"/>
                <a:ea typeface="Source Sans Pro" panose="020B0503030403020204" pitchFamily="34" charset="0"/>
                <a:cs typeface="Arial" panose="020B0604020202020204" pitchFamily="34" charset="0"/>
              </a:rPr>
              <a:t>Teadmatu inimese </a:t>
            </a:r>
            <a:br>
              <a:rPr lang="en-US" sz="3000" b="0" dirty="0">
                <a:latin typeface="Source Sans Pro" panose="020B0503030403020204" pitchFamily="34" charset="0"/>
                <a:ea typeface="Source Sans Pro" panose="020B0503030403020204" pitchFamily="34" charset="0"/>
                <a:cs typeface="Arial" panose="020B0604020202020204" pitchFamily="34" charset="0"/>
              </a:rPr>
            </a:br>
            <a:r>
              <a:rPr lang="et" sz="3000" b="0" dirty="0">
                <a:latin typeface="Source Sans Pro" panose="020B0503030403020204" pitchFamily="34" charset="0"/>
                <a:ea typeface="Source Sans Pro" panose="020B0503030403020204" pitchFamily="34" charset="0"/>
                <a:cs typeface="Arial" panose="020B0604020202020204" pitchFamily="34" charset="0"/>
              </a:rPr>
              <a:t>maailm tema </a:t>
            </a:r>
            <a:r>
              <a:rPr lang="et" sz="3000" dirty="0">
                <a:solidFill>
                  <a:schemeClr val="accent1">
                    <a:lumMod val="75000"/>
                  </a:schemeClr>
                </a:solidFill>
                <a:latin typeface="Raleway" panose="020B0003030101060003" pitchFamily="34" charset="0"/>
                <a:ea typeface="Source Sans Pro" panose="020B0503030403020204" pitchFamily="34" charset="0"/>
                <a:cs typeface="Arial" panose="020B0604020202020204" pitchFamily="34" charset="0"/>
              </a:rPr>
              <a:t>TEADMISTE piiride järgi</a:t>
            </a:r>
          </a:p>
          <a:p>
            <a:pPr algn="ctr" eaLnBrk="1" hangingPunct="1">
              <a:lnSpc>
                <a:spcPts val="2800"/>
              </a:lnSpc>
              <a:spcBef>
                <a:spcPts val="0"/>
              </a:spcBef>
              <a:spcAft>
                <a:spcPts val="1000"/>
              </a:spcAft>
              <a:buNone/>
            </a:pPr>
            <a:r>
              <a:rPr lang="et" sz="3000" b="0" dirty="0">
                <a:latin typeface="Source Sans Pro" panose="020B0503030403020204" pitchFamily="34" charset="0"/>
                <a:ea typeface="Source Sans Pro" panose="020B0503030403020204" pitchFamily="34" charset="0"/>
                <a:cs typeface="Arial" panose="020B0604020202020204" pitchFamily="34" charset="0"/>
              </a:rPr>
              <a:t>Suurepärase inimese </a:t>
            </a:r>
            <a:br>
              <a:rPr lang="en-US" sz="3000" b="0" dirty="0">
                <a:latin typeface="Source Sans Pro" panose="020B0503030403020204" pitchFamily="34" charset="0"/>
                <a:ea typeface="Source Sans Pro" panose="020B0503030403020204" pitchFamily="34" charset="0"/>
                <a:cs typeface="Arial" panose="020B0604020202020204" pitchFamily="34" charset="0"/>
              </a:rPr>
            </a:br>
            <a:r>
              <a:rPr lang="et" sz="3000" b="0" dirty="0">
                <a:latin typeface="Source Sans Pro" panose="020B0503030403020204" pitchFamily="34" charset="0"/>
                <a:ea typeface="Source Sans Pro" panose="020B0503030403020204" pitchFamily="34" charset="0"/>
                <a:cs typeface="Arial" panose="020B0604020202020204" pitchFamily="34" charset="0"/>
              </a:rPr>
              <a:t>maailm tema </a:t>
            </a:r>
            <a:r>
              <a:rPr lang="et" sz="3000" dirty="0">
                <a:solidFill>
                  <a:schemeClr val="accent1">
                    <a:lumMod val="75000"/>
                  </a:schemeClr>
                </a:solidFill>
                <a:latin typeface="Raleway" panose="020B0003030101060003" pitchFamily="34" charset="0"/>
                <a:ea typeface="Source Sans Pro" panose="020B0503030403020204" pitchFamily="34" charset="0"/>
                <a:cs typeface="Arial" panose="020B0604020202020204" pitchFamily="34" charset="0"/>
              </a:rPr>
              <a:t>VISIOONI piiride kaudu</a:t>
            </a:r>
          </a:p>
        </p:txBody>
      </p:sp>
      <p:sp>
        <p:nvSpPr>
          <p:cNvPr id="16" name="Rectangle 15"/>
          <p:cNvSpPr/>
          <p:nvPr/>
        </p:nvSpPr>
        <p:spPr>
          <a:xfrm>
            <a:off x="5943600" y="58494"/>
            <a:ext cx="3310934" cy="5648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6" name="TextBox 5"/>
          <p:cNvSpPr txBox="1"/>
          <p:nvPr/>
        </p:nvSpPr>
        <p:spPr>
          <a:xfrm>
            <a:off x="5643672" y="0"/>
            <a:ext cx="3500328" cy="623312"/>
          </a:xfrm>
          <a:prstGeom prst="rect">
            <a:avLst/>
          </a:prstGeom>
          <a:noFill/>
        </p:spPr>
        <p:txBody>
          <a:bodyPr wrap="square" rtlCol="0">
            <a:spAutoFit/>
          </a:bodyPr>
          <a:lstStyle/>
          <a:p>
            <a:pPr algn="r" fontAlgn="auto">
              <a:lnSpc>
                <a:spcPts val="4500"/>
              </a:lnSpc>
              <a:spcAft>
                <a:spcPts val="0"/>
              </a:spcAft>
            </a:pPr>
            <a:r>
              <a:rPr lang="et" sz="2800" dirty="0">
                <a:solidFill>
                  <a:schemeClr val="bg1"/>
                </a:solidFill>
                <a:latin typeface="Raleway" panose="020B0003030101060003" pitchFamily="34" charset="0"/>
                <a:ea typeface="+mj-ea"/>
                <a:cs typeface="Arial" panose="020B0604020202020204" pitchFamily="34" charset="0"/>
              </a:rPr>
              <a:t>PAUL HOVEY</a:t>
            </a:r>
          </a:p>
        </p:txBody>
      </p:sp>
    </p:spTree>
    <p:extLst>
      <p:ext uri="{BB962C8B-B14F-4D97-AF65-F5344CB8AC3E}">
        <p14:creationId xmlns:p14="http://schemas.microsoft.com/office/powerpoint/2010/main" val="3860892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084" y="0"/>
            <a:ext cx="9176084" cy="5293896"/>
          </a:xfrm>
          <a:prstGeom prst="rect">
            <a:avLst/>
          </a:prstGeom>
        </p:spPr>
      </p:pic>
      <p:sp>
        <p:nvSpPr>
          <p:cNvPr id="12" name="TextBox 11"/>
          <p:cNvSpPr txBox="1"/>
          <p:nvPr/>
        </p:nvSpPr>
        <p:spPr>
          <a:xfrm>
            <a:off x="5952474" y="184228"/>
            <a:ext cx="3191526" cy="3416320"/>
          </a:xfrm>
          <a:prstGeom prst="rect">
            <a:avLst/>
          </a:prstGeom>
          <a:noFill/>
        </p:spPr>
        <p:txBody>
          <a:bodyPr wrap="square" rtlCol="0">
            <a:spAutoFit/>
          </a:bodyPr>
          <a:lstStyle/>
          <a:p>
            <a:pPr algn="ctr"/>
            <a:r>
              <a:rPr lang="et" sz="5400" dirty="0">
                <a:solidFill>
                  <a:schemeClr val="bg2">
                    <a:lumMod val="25000"/>
                  </a:schemeClr>
                </a:solidFill>
                <a:latin typeface="Raleway" panose="020B0003030101060003" pitchFamily="34" charset="0"/>
                <a:cs typeface="Arial" panose="020B0604020202020204" pitchFamily="34" charset="0"/>
              </a:rPr>
              <a:t>ESIALGNE TEGEVUS</a:t>
            </a:r>
            <a:endParaRPr lang="en-US" sz="5400" dirty="0">
              <a:solidFill>
                <a:schemeClr val="bg2">
                  <a:lumMod val="25000"/>
                </a:schemeClr>
              </a:solidFill>
              <a:latin typeface="Raleway" panose="020B0003030101060003" pitchFamily="34" charset="0"/>
              <a:cs typeface="Arial" panose="020B0604020202020204" pitchFamily="34" charset="0"/>
            </a:endParaRPr>
          </a:p>
        </p:txBody>
      </p:sp>
      <p:sp>
        <p:nvSpPr>
          <p:cNvPr id="9" name="Rectangle 8"/>
          <p:cNvSpPr/>
          <p:nvPr/>
        </p:nvSpPr>
        <p:spPr>
          <a:xfrm>
            <a:off x="7850528" y="1938555"/>
            <a:ext cx="1357642"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0" name="Rectangle 9"/>
          <p:cNvSpPr/>
          <p:nvPr/>
        </p:nvSpPr>
        <p:spPr>
          <a:xfrm>
            <a:off x="7850528" y="1947578"/>
            <a:ext cx="1443790" cy="738857"/>
          </a:xfrm>
          <a:prstGeom prst="rect">
            <a:avLst/>
          </a:prstGeom>
          <a:noFill/>
        </p:spPr>
        <p:txBody>
          <a:bodyPr wrap="square" lIns="91440" tIns="45720" rIns="91440" bIns="45720">
            <a:spAutoFit/>
          </a:bodyPr>
          <a:lstStyle/>
          <a:p>
            <a:pPr algn="ctr">
              <a:lnSpc>
                <a:spcPts val="5000"/>
              </a:lnSpc>
            </a:pPr>
            <a:r>
              <a:rPr lang="et" sz="5400" dirty="0">
                <a:solidFill>
                  <a:schemeClr val="bg1"/>
                </a:solidFill>
                <a:latin typeface="Raleway" panose="020B0003030101060003" pitchFamily="34" charset="0"/>
                <a:ea typeface="+mj-ea"/>
                <a:cs typeface="Arial" panose="020B0604020202020204" pitchFamily="34" charset="0"/>
              </a:rPr>
              <a:t>6</a:t>
            </a:r>
          </a:p>
        </p:txBody>
      </p:sp>
    </p:spTree>
    <p:extLst>
      <p:ext uri="{BB962C8B-B14F-4D97-AF65-F5344CB8AC3E}">
        <p14:creationId xmlns:p14="http://schemas.microsoft.com/office/powerpoint/2010/main" val="235621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78" y="0"/>
            <a:ext cx="4425822"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Rectangle 7"/>
          <p:cNvSpPr/>
          <p:nvPr/>
        </p:nvSpPr>
        <p:spPr>
          <a:xfrm>
            <a:off x="-2677" y="1377499"/>
            <a:ext cx="4096213" cy="22163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2" name="TextBox 11"/>
          <p:cNvSpPr txBox="1"/>
          <p:nvPr/>
        </p:nvSpPr>
        <p:spPr>
          <a:xfrm>
            <a:off x="-191652" y="1515722"/>
            <a:ext cx="4285187" cy="1754326"/>
          </a:xfrm>
          <a:prstGeom prst="rect">
            <a:avLst/>
          </a:prstGeom>
          <a:noFill/>
        </p:spPr>
        <p:txBody>
          <a:bodyPr wrap="square" rtlCol="0">
            <a:spAutoFit/>
          </a:bodyPr>
          <a:lstStyle/>
          <a:p>
            <a:pPr algn="ctr"/>
            <a:r>
              <a:rPr lang="et" sz="5400" dirty="0">
                <a:solidFill>
                  <a:schemeClr val="bg1"/>
                </a:solidFill>
                <a:latin typeface="Raleway" panose="020B0003030101060003" pitchFamily="34" charset="0"/>
                <a:cs typeface="Arial" panose="020B0604020202020204" pitchFamily="34" charset="0"/>
              </a:rPr>
              <a:t>ESIALGNE TEGEVUS</a:t>
            </a:r>
            <a:endParaRPr lang="en-US" sz="5400" dirty="0">
              <a:solidFill>
                <a:schemeClr val="bg1"/>
              </a:solidFill>
              <a:latin typeface="Raleway" panose="020B0003030101060003" pitchFamily="34" charset="0"/>
              <a:cs typeface="Arial" panose="020B0604020202020204" pitchFamily="34" charset="0"/>
            </a:endParaRPr>
          </a:p>
        </p:txBody>
      </p:sp>
      <p:sp>
        <p:nvSpPr>
          <p:cNvPr id="6" name="Rectangle 5"/>
          <p:cNvSpPr/>
          <p:nvPr/>
        </p:nvSpPr>
        <p:spPr>
          <a:xfrm>
            <a:off x="4612118" y="761750"/>
            <a:ext cx="4170375" cy="3970318"/>
          </a:xfrm>
          <a:prstGeom prst="rect">
            <a:avLst/>
          </a:prstGeom>
        </p:spPr>
        <p:txBody>
          <a:bodyPr wrap="square">
            <a:spAutoFit/>
          </a:bodyPr>
          <a:lstStyle/>
          <a:p>
            <a:pPr>
              <a:spcAft>
                <a:spcPts val="2400"/>
              </a:spcAft>
            </a:pPr>
            <a:r>
              <a:rPr lang="et" sz="2800" dirty="0">
                <a:solidFill>
                  <a:schemeClr val="bg2">
                    <a:lumMod val="25000"/>
                  </a:schemeClr>
                </a:solidFill>
                <a:latin typeface="Source Sans Pro" panose="020B0503030403020204" pitchFamily="34" charset="0"/>
                <a:ea typeface="Source Sans Pro" panose="020B0503030403020204" pitchFamily="34" charset="0"/>
                <a:cs typeface="Arial" panose="020B0604020202020204" pitchFamily="34" charset="0"/>
              </a:rPr>
              <a:t>Käivitab VISIONi</a:t>
            </a:r>
          </a:p>
          <a:p>
            <a:pPr>
              <a:spcAft>
                <a:spcPts val="2400"/>
              </a:spcAft>
            </a:pPr>
            <a:r>
              <a:rPr lang="et" sz="2800" dirty="0">
                <a:solidFill>
                  <a:schemeClr val="bg2">
                    <a:lumMod val="25000"/>
                  </a:schemeClr>
                </a:solidFill>
                <a:latin typeface="Source Sans Pro" panose="020B0503030403020204" pitchFamily="34" charset="0"/>
                <a:ea typeface="Source Sans Pro" panose="020B0503030403020204" pitchFamily="34" charset="0"/>
                <a:cs typeface="Arial" panose="020B0604020202020204" pitchFamily="34" charset="0"/>
              </a:rPr>
              <a:t>Sisaldab RISKI</a:t>
            </a:r>
          </a:p>
          <a:p>
            <a:pPr>
              <a:spcAft>
                <a:spcPts val="2400"/>
              </a:spcAft>
            </a:pPr>
            <a:r>
              <a:rPr lang="et" sz="2800" dirty="0">
                <a:solidFill>
                  <a:schemeClr val="bg2">
                    <a:lumMod val="25000"/>
                  </a:schemeClr>
                </a:solidFill>
                <a:latin typeface="Source Sans Pro" panose="020B0503030403020204" pitchFamily="34" charset="0"/>
                <a:ea typeface="Source Sans Pro" panose="020B0503030403020204" pitchFamily="34" charset="0"/>
                <a:cs typeface="Arial" panose="020B0604020202020204" pitchFamily="34" charset="0"/>
              </a:rPr>
              <a:t>ERAKONTROLLIST AVALIKUKS</a:t>
            </a:r>
          </a:p>
          <a:p>
            <a:pPr>
              <a:spcAft>
                <a:spcPts val="2400"/>
              </a:spcAft>
            </a:pPr>
            <a:r>
              <a:rPr lang="et" sz="2800" dirty="0">
                <a:solidFill>
                  <a:schemeClr val="bg2">
                    <a:lumMod val="25000"/>
                  </a:schemeClr>
                </a:solidFill>
                <a:latin typeface="Source Sans Pro" panose="020B0503030403020204" pitchFamily="34" charset="0"/>
                <a:ea typeface="Source Sans Pro" panose="020B0503030403020204" pitchFamily="34" charset="0"/>
                <a:cs typeface="Arial" panose="020B0604020202020204" pitchFamily="34" charset="0"/>
              </a:rPr>
              <a:t>Liiku oma saatuse poole</a:t>
            </a:r>
          </a:p>
          <a:p>
            <a:pPr>
              <a:spcAft>
                <a:spcPts val="2400"/>
              </a:spcAft>
            </a:pPr>
            <a:endParaRPr lang="en-US" sz="320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9615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DD1B4-1839-35E8-79CD-EA7D8E9C5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354271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B7B16-6595-CBE8-EC30-EA6D0F877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05" y="0"/>
            <a:ext cx="6868391" cy="5143500"/>
          </a:xfrm>
          <a:prstGeom prst="rect">
            <a:avLst/>
          </a:prstGeom>
        </p:spPr>
      </p:pic>
    </p:spTree>
    <p:extLst>
      <p:ext uri="{BB962C8B-B14F-4D97-AF65-F5344CB8AC3E}">
        <p14:creationId xmlns:p14="http://schemas.microsoft.com/office/powerpoint/2010/main" val="357266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1" cy="5149517"/>
          </a:xfrm>
          <a:prstGeom prst="rect">
            <a:avLst/>
          </a:prstGeom>
        </p:spPr>
      </p:pic>
      <p:sp>
        <p:nvSpPr>
          <p:cNvPr id="21" name="TextBox 20"/>
          <p:cNvSpPr txBox="1"/>
          <p:nvPr/>
        </p:nvSpPr>
        <p:spPr>
          <a:xfrm>
            <a:off x="2825718" y="1785439"/>
            <a:ext cx="7493203" cy="523220"/>
          </a:xfrm>
          <a:prstGeom prst="rect">
            <a:avLst/>
          </a:prstGeom>
          <a:noFill/>
        </p:spPr>
        <p:txBody>
          <a:bodyPr wrap="square" rtlCol="0">
            <a:spAutoFit/>
          </a:bodyPr>
          <a:lstStyle/>
          <a:p>
            <a:pPr algn="ctr"/>
            <a:r>
              <a:rPr lang="et" sz="2800" dirty="0">
                <a:solidFill>
                  <a:schemeClr val="bg1"/>
                </a:solidFill>
                <a:latin typeface="Source Sans Pro" panose="020B0503030403020204" pitchFamily="34" charset="0"/>
                <a:ea typeface="Source Sans Pro" panose="020B0503030403020204" pitchFamily="34" charset="0"/>
              </a:rPr>
              <a:t>Kui sa oskad neile küsimustele vastata</a:t>
            </a:r>
            <a:endParaRPr lang="en-US" dirty="0">
              <a:solidFill>
                <a:schemeClr val="bg1"/>
              </a:solidFill>
              <a:latin typeface="Source Sans Pro" panose="020B0503030403020204" pitchFamily="34" charset="0"/>
            </a:endParaRPr>
          </a:p>
        </p:txBody>
      </p:sp>
      <p:sp>
        <p:nvSpPr>
          <p:cNvPr id="22" name="Rectangle 21"/>
          <p:cNvSpPr/>
          <p:nvPr/>
        </p:nvSpPr>
        <p:spPr>
          <a:xfrm>
            <a:off x="-485638" y="415569"/>
            <a:ext cx="5061376" cy="990139"/>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6" name="TextBox 5"/>
          <p:cNvSpPr txBox="1"/>
          <p:nvPr/>
        </p:nvSpPr>
        <p:spPr>
          <a:xfrm>
            <a:off x="7472" y="543934"/>
            <a:ext cx="4773075" cy="861774"/>
          </a:xfrm>
          <a:prstGeom prst="rect">
            <a:avLst/>
          </a:prstGeom>
          <a:noFill/>
        </p:spPr>
        <p:txBody>
          <a:bodyPr wrap="square" rtlCol="0">
            <a:spAutoFit/>
          </a:bodyPr>
          <a:lstStyle/>
          <a:p>
            <a:pPr algn="ctr">
              <a:lnSpc>
                <a:spcPts val="3000"/>
              </a:lnSpc>
            </a:pPr>
            <a:r>
              <a:rPr lang="et" sz="2800" dirty="0">
                <a:solidFill>
                  <a:schemeClr val="bg1"/>
                </a:solidFill>
                <a:latin typeface="Raleway" panose="020B0003030101060003" pitchFamily="34" charset="0"/>
                <a:ea typeface="+mj-ea"/>
                <a:cs typeface="Arial" panose="020B0604020202020204" pitchFamily="34" charset="0"/>
              </a:rPr>
              <a:t>MIS ON MINU EESMÄRK?</a:t>
            </a:r>
          </a:p>
          <a:p>
            <a:pPr algn="ctr">
              <a:lnSpc>
                <a:spcPts val="3000"/>
              </a:lnSpc>
            </a:pPr>
            <a:r>
              <a:rPr lang="et" sz="2800" dirty="0">
                <a:solidFill>
                  <a:schemeClr val="bg1"/>
                </a:solidFill>
                <a:latin typeface="Raleway" panose="020B0003030101060003" pitchFamily="34" charset="0"/>
                <a:cs typeface="Arial" panose="020B0604020202020204" pitchFamily="34" charset="0"/>
              </a:rPr>
              <a:t>MIS ON MINU </a:t>
            </a:r>
            <a:r>
              <a:rPr lang="et" sz="2800" dirty="0">
                <a:solidFill>
                  <a:schemeClr val="bg1"/>
                </a:solidFill>
                <a:latin typeface="Raleway" panose="020B0003030101060003" pitchFamily="34" charset="0"/>
                <a:ea typeface="+mj-ea"/>
                <a:cs typeface="Arial" panose="020B0604020202020204" pitchFamily="34" charset="0"/>
              </a:rPr>
              <a:t>VISIOON?</a:t>
            </a:r>
          </a:p>
        </p:txBody>
      </p:sp>
      <p:sp>
        <p:nvSpPr>
          <p:cNvPr id="23" name="Rectangle 22"/>
          <p:cNvSpPr/>
          <p:nvPr/>
        </p:nvSpPr>
        <p:spPr>
          <a:xfrm>
            <a:off x="4000640" y="2346503"/>
            <a:ext cx="5143361" cy="2462501"/>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20" name="TextBox 19"/>
          <p:cNvSpPr txBox="1"/>
          <p:nvPr/>
        </p:nvSpPr>
        <p:spPr>
          <a:xfrm>
            <a:off x="4138864" y="2394628"/>
            <a:ext cx="4866913" cy="2270493"/>
          </a:xfrm>
          <a:prstGeom prst="rect">
            <a:avLst/>
          </a:prstGeom>
          <a:noFill/>
        </p:spPr>
        <p:txBody>
          <a:bodyPr wrap="square" rtlCol="0">
            <a:spAutoFit/>
          </a:bodyPr>
          <a:lstStyle/>
          <a:p>
            <a:pPr algn="ctr">
              <a:lnSpc>
                <a:spcPts val="5000"/>
              </a:lnSpc>
              <a:spcAft>
                <a:spcPts val="1800"/>
              </a:spcAft>
            </a:pPr>
            <a:r>
              <a:rPr lang="et" sz="3600" dirty="0">
                <a:solidFill>
                  <a:schemeClr val="accent5">
                    <a:lumMod val="75000"/>
                  </a:schemeClr>
                </a:solidFill>
                <a:latin typeface="Raleway" panose="020B0003030101060003" pitchFamily="34" charset="0"/>
                <a:ea typeface="+mj-ea"/>
                <a:cs typeface="Arial" panose="020B0604020202020204" pitchFamily="34" charset="0"/>
              </a:rPr>
              <a:t>SU ELU ON MUUTUMAS</a:t>
            </a:r>
            <a:endParaRPr lang="pt-BR" sz="3200" dirty="0">
              <a:solidFill>
                <a:schemeClr val="accent5">
                  <a:lumMod val="75000"/>
                </a:schemeClr>
              </a:solidFill>
              <a:latin typeface="Raleway" panose="020B0003030101060003" pitchFamily="34" charset="0"/>
              <a:ea typeface="+mj-ea"/>
              <a:cs typeface="Arial" panose="020B0604020202020204" pitchFamily="34" charset="0"/>
            </a:endParaRPr>
          </a:p>
          <a:p>
            <a:pPr algn="ctr">
              <a:lnSpc>
                <a:spcPts val="5000"/>
              </a:lnSpc>
              <a:spcAft>
                <a:spcPts val="1800"/>
              </a:spcAft>
            </a:pPr>
            <a:r>
              <a:rPr lang="et" sz="6000" dirty="0">
                <a:solidFill>
                  <a:schemeClr val="accent5">
                    <a:lumMod val="75000"/>
                  </a:schemeClr>
                </a:solidFill>
                <a:latin typeface="Raleway" panose="020B0003030101060003" pitchFamily="34" charset="0"/>
                <a:ea typeface="+mj-ea"/>
                <a:cs typeface="Arial" panose="020B0604020202020204" pitchFamily="34" charset="0"/>
              </a:rPr>
              <a:t>IGAVESTI</a:t>
            </a:r>
            <a:endParaRPr lang="pt-BR" sz="3600" dirty="0">
              <a:solidFill>
                <a:schemeClr val="accent5">
                  <a:lumMod val="75000"/>
                </a:schemeClr>
              </a:solidFill>
              <a:latin typeface="Raleway" panose="020B0003030101060003" pitchFamily="34" charset="0"/>
              <a:ea typeface="+mj-ea"/>
              <a:cs typeface="Arial" panose="020B0604020202020204" pitchFamily="34" charset="0"/>
            </a:endParaRPr>
          </a:p>
        </p:txBody>
      </p:sp>
    </p:spTree>
    <p:extLst>
      <p:ext uri="{BB962C8B-B14F-4D97-AF65-F5344CB8AC3E}">
        <p14:creationId xmlns:p14="http://schemas.microsoft.com/office/powerpoint/2010/main" val="2954324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solidFill>
                <a:srgbClr val="E88659"/>
              </a:solidFill>
              <a:latin typeface="Source Sans Pro" panose="020B050303040302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36477" y="511108"/>
            <a:ext cx="7316251" cy="1422017"/>
          </a:xfrm>
        </p:spPr>
        <p:txBody>
          <a:bodyPr>
            <a:normAutofit fontScale="90000"/>
          </a:bodyPr>
          <a:lstStyle/>
          <a:p>
            <a:pPr algn="l"/>
            <a:r>
              <a:rPr lang="et" b="1" dirty="0">
                <a:solidFill>
                  <a:schemeClr val="bg1"/>
                </a:solidFill>
                <a:latin typeface="Raleway" panose="020B0003030101060003" pitchFamily="34" charset="0"/>
                <a:cs typeface="Arial" panose="020B0604020202020204" pitchFamily="34" charset="0"/>
              </a:rPr>
              <a:t>TEENISTUSE VISIOON ON</a:t>
            </a:r>
            <a:endParaRPr lang="en-US" sz="2700" b="1" dirty="0">
              <a:solidFill>
                <a:schemeClr val="bg1"/>
              </a:solidFill>
              <a:latin typeface="Raleway" panose="020B0003030101060003" pitchFamily="34" charset="0"/>
              <a:cs typeface="Arial" panose="020B0604020202020204" pitchFamily="34" charset="0"/>
            </a:endParaRPr>
          </a:p>
        </p:txBody>
      </p:sp>
      <p:sp>
        <p:nvSpPr>
          <p:cNvPr id="11" name="Rectangle 10"/>
          <p:cNvSpPr/>
          <p:nvPr/>
        </p:nvSpPr>
        <p:spPr>
          <a:xfrm>
            <a:off x="436477" y="1818391"/>
            <a:ext cx="5837784" cy="2169825"/>
          </a:xfrm>
          <a:prstGeom prst="rect">
            <a:avLst/>
          </a:prstGeom>
        </p:spPr>
        <p:txBody>
          <a:bodyPr wrap="square">
            <a:spAutoFit/>
          </a:bodyPr>
          <a:lstStyle/>
          <a:p>
            <a:r>
              <a:rPr lang="et" sz="27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Selge </a:t>
            </a:r>
            <a:r>
              <a:rPr lang="et" sz="2700" b="0" dirty="0">
                <a:solidFill>
                  <a:schemeClr val="accent1">
                    <a:lumMod val="60000"/>
                    <a:lumOff val="40000"/>
                  </a:schemeClr>
                </a:solidFill>
                <a:latin typeface="Source Sans Pro" panose="020B0503030403020204" pitchFamily="34" charset="0"/>
                <a:ea typeface="Source Sans Pro" panose="020B0503030403020204" pitchFamily="34" charset="0"/>
                <a:cs typeface="Calibri" panose="020F0502020204030204" pitchFamily="34" charset="0"/>
              </a:rPr>
              <a:t>kujutluspilt </a:t>
            </a:r>
            <a:r>
              <a:rPr lang="et" sz="27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eelistatavast </a:t>
            </a:r>
            <a:r>
              <a:rPr lang="et" sz="2700" b="0" dirty="0">
                <a:solidFill>
                  <a:schemeClr val="accent1">
                    <a:lumMod val="60000"/>
                    <a:lumOff val="40000"/>
                  </a:schemeClr>
                </a:solidFill>
                <a:latin typeface="Source Sans Pro" panose="020B0503030403020204" pitchFamily="34" charset="0"/>
                <a:ea typeface="Source Sans Pro" panose="020B0503030403020204" pitchFamily="34" charset="0"/>
                <a:cs typeface="Calibri" panose="020F0502020204030204" pitchFamily="34" charset="0"/>
              </a:rPr>
              <a:t>tulevikust, mille Jumal on andnud </a:t>
            </a:r>
            <a:r>
              <a:rPr lang="et" sz="27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oma valitud teenijatele ning mis põhineb täpsel </a:t>
            </a:r>
            <a:r>
              <a:rPr lang="et" sz="2700" b="0" dirty="0">
                <a:solidFill>
                  <a:schemeClr val="accent1">
                    <a:lumMod val="60000"/>
                    <a:lumOff val="40000"/>
                  </a:schemeClr>
                </a:solidFill>
                <a:latin typeface="Source Sans Pro" panose="020B0503030403020204" pitchFamily="34" charset="0"/>
                <a:ea typeface="Source Sans Pro" panose="020B0503030403020204" pitchFamily="34" charset="0"/>
                <a:cs typeface="Calibri" panose="020F0502020204030204" pitchFamily="34" charset="0"/>
              </a:rPr>
              <a:t>arusaamal </a:t>
            </a:r>
            <a:r>
              <a:rPr lang="et" sz="27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Jumalast, iseendast ja oludest.</a:t>
            </a:r>
          </a:p>
        </p:txBody>
      </p:sp>
      <p:sp>
        <p:nvSpPr>
          <p:cNvPr id="9" name="Rectangle 8"/>
          <p:cNvSpPr/>
          <p:nvPr/>
        </p:nvSpPr>
        <p:spPr>
          <a:xfrm>
            <a:off x="0" y="4035016"/>
            <a:ext cx="914400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4031409"/>
            <a:ext cx="8441707" cy="61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et" sz="3000" dirty="0">
                <a:solidFill>
                  <a:schemeClr val="bg1"/>
                </a:solidFill>
                <a:latin typeface="Raleway" panose="020B0003030101060003" pitchFamily="34" charset="0"/>
                <a:cs typeface="Arial" panose="020B0604020202020204" pitchFamily="34" charset="0"/>
              </a:rPr>
              <a:t>GEORGE BARNA</a:t>
            </a:r>
            <a:endParaRPr lang="en-US" sz="3000" dirty="0">
              <a:solidFill>
                <a:schemeClr val="bg1"/>
              </a:solidFill>
              <a:latin typeface="Raleway" panose="020B0003030101060003" pitchFamily="34" charset="0"/>
              <a:cs typeface="Arial" panose="020B0604020202020204" pitchFamily="34" charset="0"/>
            </a:endParaRPr>
          </a:p>
        </p:txBody>
      </p: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b="30225"/>
          <a:stretch/>
        </p:blipFill>
        <p:spPr bwMode="auto">
          <a:xfrm>
            <a:off x="6401846" y="1585366"/>
            <a:ext cx="2391284" cy="2446043"/>
          </a:xfrm>
          <a:prstGeom prst="rect">
            <a:avLst/>
          </a:prstGeom>
          <a:ln>
            <a:noFill/>
          </a:ln>
          <a:effectLst/>
        </p:spPr>
      </p:pic>
    </p:spTree>
    <p:extLst>
      <p:ext uri="{BB962C8B-B14F-4D97-AF65-F5344CB8AC3E}">
        <p14:creationId xmlns:p14="http://schemas.microsoft.com/office/powerpoint/2010/main" val="116320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67423"/>
          </a:xfrm>
          <a:prstGeom prst="rect">
            <a:avLst/>
          </a:prstGeom>
        </p:spPr>
      </p:pic>
      <p:sp>
        <p:nvSpPr>
          <p:cNvPr id="6" name="TextBox 5"/>
          <p:cNvSpPr txBox="1"/>
          <p:nvPr/>
        </p:nvSpPr>
        <p:spPr>
          <a:xfrm>
            <a:off x="4904048" y="135042"/>
            <a:ext cx="4786312" cy="605294"/>
          </a:xfrm>
          <a:prstGeom prst="rect">
            <a:avLst/>
          </a:prstGeom>
          <a:noFill/>
        </p:spPr>
        <p:txBody>
          <a:bodyPr wrap="square" rtlCol="0">
            <a:spAutoFit/>
          </a:bodyPr>
          <a:lstStyle/>
          <a:p>
            <a:pPr algn="ctr" fontAlgn="auto">
              <a:lnSpc>
                <a:spcPts val="4000"/>
              </a:lnSpc>
              <a:spcAft>
                <a:spcPts val="0"/>
              </a:spcAft>
            </a:pPr>
            <a:r>
              <a:rPr lang="et" sz="3600" dirty="0">
                <a:solidFill>
                  <a:schemeClr val="bg2">
                    <a:lumMod val="25000"/>
                  </a:schemeClr>
                </a:solidFill>
                <a:latin typeface="Raleway" panose="020B0003030101060003" pitchFamily="34" charset="0"/>
                <a:ea typeface="+mj-ea"/>
                <a:cs typeface="Arial" panose="020B0604020202020204" pitchFamily="34" charset="0"/>
              </a:rPr>
              <a:t>VISIOON ON NAGU</a:t>
            </a:r>
          </a:p>
        </p:txBody>
      </p:sp>
      <p:sp>
        <p:nvSpPr>
          <p:cNvPr id="7" name="TextBox 6"/>
          <p:cNvSpPr txBox="1"/>
          <p:nvPr/>
        </p:nvSpPr>
        <p:spPr>
          <a:xfrm>
            <a:off x="-546360" y="2999323"/>
            <a:ext cx="5638800" cy="2246256"/>
          </a:xfrm>
          <a:prstGeom prst="rect">
            <a:avLst/>
          </a:prstGeom>
          <a:noFill/>
        </p:spPr>
        <p:txBody>
          <a:bodyPr wrap="square" rtlCol="0">
            <a:spAutoFit/>
          </a:bodyPr>
          <a:lstStyle/>
          <a:p>
            <a:pPr algn="ctr" fontAlgn="auto">
              <a:lnSpc>
                <a:spcPts val="7000"/>
              </a:lnSpc>
              <a:spcAft>
                <a:spcPts val="3000"/>
              </a:spcAft>
            </a:pPr>
            <a:r>
              <a:rPr lang="et" sz="4000" dirty="0">
                <a:solidFill>
                  <a:schemeClr val="bg1"/>
                </a:solidFill>
                <a:latin typeface="Raleway" panose="020B0003030101060003" pitchFamily="34" charset="0"/>
                <a:ea typeface="+mj-ea"/>
                <a:cs typeface="Arial" panose="020B0604020202020204" pitchFamily="34" charset="0"/>
              </a:rPr>
              <a:t>SILM</a:t>
            </a:r>
          </a:p>
          <a:p>
            <a:pPr algn="ctr" fontAlgn="auto">
              <a:lnSpc>
                <a:spcPts val="6000"/>
              </a:lnSpc>
              <a:spcAft>
                <a:spcPts val="0"/>
              </a:spcAft>
            </a:pPr>
            <a:r>
              <a:rPr lang="et" sz="9600" dirty="0">
                <a:solidFill>
                  <a:schemeClr val="bg1"/>
                </a:solidFill>
                <a:latin typeface="Raleway" panose="020B0003030101060003" pitchFamily="34" charset="0"/>
                <a:ea typeface="+mj-ea"/>
                <a:cs typeface="Arial" panose="020B0604020202020204" pitchFamily="34" charset="0"/>
              </a:rPr>
              <a:t>KOTKAS</a:t>
            </a:r>
          </a:p>
        </p:txBody>
      </p:sp>
    </p:spTree>
    <p:extLst>
      <p:ext uri="{BB962C8B-B14F-4D97-AF65-F5344CB8AC3E}">
        <p14:creationId xmlns:p14="http://schemas.microsoft.com/office/powerpoint/2010/main" val="2629299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975"/>
            <a:ext cx="9144000" cy="5154133"/>
          </a:xfrm>
          <a:prstGeom prst="rect">
            <a:avLst/>
          </a:prstGeom>
        </p:spPr>
      </p:pic>
      <p:sp>
        <p:nvSpPr>
          <p:cNvPr id="7" name="TextBox 6"/>
          <p:cNvSpPr txBox="1"/>
          <p:nvPr/>
        </p:nvSpPr>
        <p:spPr>
          <a:xfrm>
            <a:off x="0" y="4150055"/>
            <a:ext cx="9339260" cy="738857"/>
          </a:xfrm>
          <a:prstGeom prst="rect">
            <a:avLst/>
          </a:prstGeom>
          <a:noFill/>
        </p:spPr>
        <p:txBody>
          <a:bodyPr wrap="square" rtlCol="0">
            <a:spAutoFit/>
          </a:bodyPr>
          <a:lstStyle/>
          <a:p>
            <a:pPr fontAlgn="auto">
              <a:lnSpc>
                <a:spcPts val="5000"/>
              </a:lnSpc>
              <a:spcAft>
                <a:spcPts val="0"/>
              </a:spcAft>
            </a:pPr>
            <a:r>
              <a:rPr lang="et" sz="4800" dirty="0">
                <a:solidFill>
                  <a:schemeClr val="bg1"/>
                </a:solidFill>
                <a:latin typeface="Raleway" panose="020B0003030101060003" pitchFamily="34" charset="0"/>
                <a:ea typeface="+mj-ea"/>
                <a:cs typeface="Arial" panose="020B0604020202020204" pitchFamily="34" charset="0"/>
              </a:rPr>
              <a:t>LUUP</a:t>
            </a:r>
          </a:p>
        </p:txBody>
      </p:sp>
      <p:sp>
        <p:nvSpPr>
          <p:cNvPr id="8" name="TextBox 7"/>
          <p:cNvSpPr txBox="1"/>
          <p:nvPr/>
        </p:nvSpPr>
        <p:spPr>
          <a:xfrm>
            <a:off x="129529" y="476408"/>
            <a:ext cx="9144000" cy="3200876"/>
          </a:xfrm>
          <a:prstGeom prst="rect">
            <a:avLst/>
          </a:prstGeom>
          <a:noFill/>
        </p:spPr>
        <p:txBody>
          <a:bodyPr wrap="square" rtlCol="0">
            <a:spAutoFit/>
          </a:bodyPr>
          <a:lstStyle/>
          <a:p>
            <a:pPr algn="ctr"/>
            <a:r>
              <a:rPr lang="et" sz="13800" dirty="0">
                <a:solidFill>
                  <a:schemeClr val="bg1"/>
                </a:solidFill>
                <a:latin typeface="Raleway" panose="020B0003030101060003" pitchFamily="34" charset="0"/>
                <a:cs typeface="Arial" panose="020B0604020202020204" pitchFamily="34" charset="0"/>
              </a:rPr>
              <a:t>VI</a:t>
            </a:r>
            <a:r>
              <a:rPr lang="et" sz="5400" dirty="0">
                <a:solidFill>
                  <a:schemeClr val="bg1"/>
                </a:solidFill>
                <a:latin typeface="Raleway" panose="020B0003030101060003" pitchFamily="34" charset="0"/>
                <a:cs typeface="Arial" panose="020B0604020202020204" pitchFamily="34" charset="0"/>
              </a:rPr>
              <a:t> </a:t>
            </a:r>
            <a:r>
              <a:rPr lang="et" sz="20200" dirty="0">
                <a:solidFill>
                  <a:schemeClr val="bg1"/>
                </a:solidFill>
                <a:latin typeface="Raleway" panose="020B0003030101060003" pitchFamily="34" charset="0"/>
                <a:cs typeface="Arial" panose="020B0604020202020204" pitchFamily="34" charset="0"/>
              </a:rPr>
              <a:t>SI</a:t>
            </a:r>
            <a:r>
              <a:rPr lang="et" sz="4800" dirty="0">
                <a:solidFill>
                  <a:schemeClr val="bg1"/>
                </a:solidFill>
                <a:latin typeface="Raleway" panose="020B0003030101060003" pitchFamily="34" charset="0"/>
                <a:cs typeface="Arial" panose="020B0604020202020204" pitchFamily="34" charset="0"/>
              </a:rPr>
              <a:t> </a:t>
            </a:r>
            <a:r>
              <a:rPr lang="et" sz="13800" dirty="0">
                <a:solidFill>
                  <a:schemeClr val="bg1"/>
                </a:solidFill>
                <a:latin typeface="Raleway" panose="020B0003030101060003" pitchFamily="34" charset="0"/>
                <a:cs typeface="Arial" panose="020B0604020202020204" pitchFamily="34" charset="0"/>
              </a:rPr>
              <a:t>oon</a:t>
            </a:r>
            <a:endParaRPr lang="en-US" sz="13800" dirty="0">
              <a:solidFill>
                <a:schemeClr val="bg1"/>
              </a:solidFill>
              <a:latin typeface="Raleway" panose="020B0003030101060003" pitchFamily="34" charset="0"/>
              <a:cs typeface="Arial" panose="020B0604020202020204" pitchFamily="34" charset="0"/>
            </a:endParaRPr>
          </a:p>
        </p:txBody>
      </p:sp>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672281">
            <a:off x="2673795" y="766228"/>
            <a:ext cx="5924302" cy="3830211"/>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741933" y="208982"/>
            <a:ext cx="4236602" cy="719071"/>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9" name="TextBox 8"/>
          <p:cNvSpPr txBox="1"/>
          <p:nvPr/>
        </p:nvSpPr>
        <p:spPr>
          <a:xfrm>
            <a:off x="4487217" y="302218"/>
            <a:ext cx="4786312" cy="605294"/>
          </a:xfrm>
          <a:prstGeom prst="rect">
            <a:avLst/>
          </a:prstGeom>
          <a:noFill/>
        </p:spPr>
        <p:txBody>
          <a:bodyPr wrap="square" rtlCol="0">
            <a:spAutoFit/>
          </a:bodyPr>
          <a:lstStyle/>
          <a:p>
            <a:pPr algn="ctr" fontAlgn="auto">
              <a:lnSpc>
                <a:spcPts val="4000"/>
              </a:lnSpc>
              <a:spcAft>
                <a:spcPts val="0"/>
              </a:spcAft>
            </a:pPr>
            <a:r>
              <a:rPr lang="et" sz="3600" dirty="0">
                <a:solidFill>
                  <a:schemeClr val="bg2">
                    <a:lumMod val="25000"/>
                  </a:schemeClr>
                </a:solidFill>
                <a:latin typeface="Raleway" panose="020B0003030101060003" pitchFamily="34" charset="0"/>
                <a:ea typeface="+mj-ea"/>
                <a:cs typeface="Arial" panose="020B0604020202020204" pitchFamily="34" charset="0"/>
              </a:rPr>
              <a:t>VISIOON ON NAGU</a:t>
            </a:r>
          </a:p>
        </p:txBody>
      </p:sp>
    </p:spTree>
    <p:extLst>
      <p:ext uri="{BB962C8B-B14F-4D97-AF65-F5344CB8AC3E}">
        <p14:creationId xmlns:p14="http://schemas.microsoft.com/office/powerpoint/2010/main" val="292797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05" y="-74149"/>
            <a:ext cx="9368589" cy="5261910"/>
          </a:xfrm>
          <a:prstGeom prst="rect">
            <a:avLst/>
          </a:prstGeom>
        </p:spPr>
      </p:pic>
      <p:sp>
        <p:nvSpPr>
          <p:cNvPr id="7" name="TextBox 6"/>
          <p:cNvSpPr txBox="1"/>
          <p:nvPr/>
        </p:nvSpPr>
        <p:spPr>
          <a:xfrm>
            <a:off x="3125971" y="290436"/>
            <a:ext cx="9339260" cy="738857"/>
          </a:xfrm>
          <a:prstGeom prst="rect">
            <a:avLst/>
          </a:prstGeom>
          <a:noFill/>
        </p:spPr>
        <p:txBody>
          <a:bodyPr wrap="square" rtlCol="0">
            <a:spAutoFit/>
          </a:bodyPr>
          <a:lstStyle/>
          <a:p>
            <a:pPr fontAlgn="auto">
              <a:lnSpc>
                <a:spcPts val="5000"/>
              </a:lnSpc>
              <a:spcAft>
                <a:spcPts val="0"/>
              </a:spcAft>
            </a:pPr>
            <a:r>
              <a:rPr lang="et" sz="4800" dirty="0">
                <a:solidFill>
                  <a:schemeClr val="bg1"/>
                </a:solidFill>
                <a:latin typeface="Raleway" panose="020B0003030101060003" pitchFamily="34" charset="0"/>
                <a:ea typeface="+mj-ea"/>
                <a:cs typeface="Arial" panose="020B0604020202020204" pitchFamily="34" charset="0"/>
              </a:rPr>
              <a:t>Jõe kaldad</a:t>
            </a:r>
          </a:p>
        </p:txBody>
      </p:sp>
      <p:sp>
        <p:nvSpPr>
          <p:cNvPr id="10" name="Rectangle 9"/>
          <p:cNvSpPr/>
          <p:nvPr/>
        </p:nvSpPr>
        <p:spPr>
          <a:xfrm>
            <a:off x="0" y="4279698"/>
            <a:ext cx="4502880" cy="719071"/>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9" name="TextBox 8"/>
          <p:cNvSpPr txBox="1"/>
          <p:nvPr/>
        </p:nvSpPr>
        <p:spPr>
          <a:xfrm>
            <a:off x="-614250" y="4377433"/>
            <a:ext cx="4786312" cy="605294"/>
          </a:xfrm>
          <a:prstGeom prst="rect">
            <a:avLst/>
          </a:prstGeom>
          <a:noFill/>
        </p:spPr>
        <p:txBody>
          <a:bodyPr wrap="square" rtlCol="0">
            <a:spAutoFit/>
          </a:bodyPr>
          <a:lstStyle/>
          <a:p>
            <a:pPr algn="ctr" fontAlgn="auto">
              <a:lnSpc>
                <a:spcPts val="4000"/>
              </a:lnSpc>
              <a:spcAft>
                <a:spcPts val="0"/>
              </a:spcAft>
            </a:pPr>
            <a:r>
              <a:rPr lang="et" sz="3600" dirty="0">
                <a:solidFill>
                  <a:schemeClr val="bg2">
                    <a:lumMod val="25000"/>
                  </a:schemeClr>
                </a:solidFill>
                <a:latin typeface="Raleway" panose="020B0003030101060003" pitchFamily="34" charset="0"/>
                <a:ea typeface="+mj-ea"/>
                <a:cs typeface="Arial" panose="020B0604020202020204" pitchFamily="34" charset="0"/>
              </a:rPr>
              <a:t>VISIOON ON NAGU</a:t>
            </a:r>
          </a:p>
        </p:txBody>
      </p:sp>
    </p:spTree>
    <p:extLst>
      <p:ext uri="{BB962C8B-B14F-4D97-AF65-F5344CB8AC3E}">
        <p14:creationId xmlns:p14="http://schemas.microsoft.com/office/powerpoint/2010/main" val="123459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07"/>
          <a:stretch/>
        </p:blipFill>
        <p:spPr>
          <a:xfrm>
            <a:off x="-42529" y="0"/>
            <a:ext cx="4476307" cy="5143500"/>
          </a:xfrm>
          <a:prstGeom prst="rect">
            <a:avLst/>
          </a:prstGeom>
        </p:spPr>
      </p:pic>
      <p:sp>
        <p:nvSpPr>
          <p:cNvPr id="12" name="TextBox 11"/>
          <p:cNvSpPr txBox="1"/>
          <p:nvPr/>
        </p:nvSpPr>
        <p:spPr>
          <a:xfrm>
            <a:off x="630368" y="2036693"/>
            <a:ext cx="3378105" cy="1323439"/>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Nägemise eelised</a:t>
            </a:r>
            <a:endParaRPr lang="en-US" sz="4000" dirty="0">
              <a:solidFill>
                <a:schemeClr val="bg1"/>
              </a:solidFill>
              <a:latin typeface="Raleway" panose="020B0003030101060003" pitchFamily="34" charset="0"/>
              <a:cs typeface="Arial" panose="020B0604020202020204" pitchFamily="34" charset="0"/>
            </a:endParaRPr>
          </a:p>
        </p:txBody>
      </p:sp>
      <p:sp>
        <p:nvSpPr>
          <p:cNvPr id="5" name="Rectangle 4"/>
          <p:cNvSpPr/>
          <p:nvPr/>
        </p:nvSpPr>
        <p:spPr>
          <a:xfrm>
            <a:off x="4582987" y="764786"/>
            <a:ext cx="5468066" cy="3477875"/>
          </a:xfrm>
          <a:prstGeom prst="rect">
            <a:avLst/>
          </a:prstGeom>
        </p:spPr>
        <p:txBody>
          <a:bodyPr wrap="square">
            <a:spAutoFit/>
          </a:bodyPr>
          <a:lstStyle/>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Selgitab EESMÄRKI</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Selged PRIORITEEDID</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TIPPTARNIADE STANDARDID</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Inspireerib ootusi</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Motiveerib PÜHENDUMUST</a:t>
            </a:r>
          </a:p>
        </p:txBody>
      </p:sp>
      <p:sp>
        <p:nvSpPr>
          <p:cNvPr id="10" name="L-Shape 9">
            <a:extLst>
              <a:ext uri="{FF2B5EF4-FFF2-40B4-BE49-F238E27FC236}">
                <a16:creationId xmlns:a16="http://schemas.microsoft.com/office/drawing/2014/main" id="{5B08FA2B-FBAD-6B40-9906-0819DBD977F3}"/>
              </a:ext>
            </a:extLst>
          </p:cNvPr>
          <p:cNvSpPr/>
          <p:nvPr/>
        </p:nvSpPr>
        <p:spPr>
          <a:xfrm rot="13400322">
            <a:off x="4290649" y="900349"/>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1" name="L-Shape 10">
            <a:extLst>
              <a:ext uri="{FF2B5EF4-FFF2-40B4-BE49-F238E27FC236}">
                <a16:creationId xmlns:a16="http://schemas.microsoft.com/office/drawing/2014/main" id="{2FE295C1-6A58-C548-AA6C-DF1C7AF2C3F4}"/>
              </a:ext>
            </a:extLst>
          </p:cNvPr>
          <p:cNvSpPr/>
          <p:nvPr/>
        </p:nvSpPr>
        <p:spPr>
          <a:xfrm rot="13400322">
            <a:off x="4290649" y="1632803"/>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3" name="L-Shape 12">
            <a:extLst>
              <a:ext uri="{FF2B5EF4-FFF2-40B4-BE49-F238E27FC236}">
                <a16:creationId xmlns:a16="http://schemas.microsoft.com/office/drawing/2014/main" id="{40F670EC-EECF-DD40-B77D-0E25CF75AD11}"/>
              </a:ext>
            </a:extLst>
          </p:cNvPr>
          <p:cNvSpPr/>
          <p:nvPr/>
        </p:nvSpPr>
        <p:spPr>
          <a:xfrm rot="13400322">
            <a:off x="4290649" y="2382701"/>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4" name="L-Shape 13">
            <a:extLst>
              <a:ext uri="{FF2B5EF4-FFF2-40B4-BE49-F238E27FC236}">
                <a16:creationId xmlns:a16="http://schemas.microsoft.com/office/drawing/2014/main" id="{13E83C32-A424-7F48-BF59-1B018B55FD8C}"/>
              </a:ext>
            </a:extLst>
          </p:cNvPr>
          <p:cNvSpPr/>
          <p:nvPr/>
        </p:nvSpPr>
        <p:spPr>
          <a:xfrm rot="13400322">
            <a:off x="4290649" y="3088811"/>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5" name="L-Shape 14">
            <a:extLst>
              <a:ext uri="{FF2B5EF4-FFF2-40B4-BE49-F238E27FC236}">
                <a16:creationId xmlns:a16="http://schemas.microsoft.com/office/drawing/2014/main" id="{9EE0A8C7-B84C-8C47-A31D-694E6953C0E9}"/>
              </a:ext>
            </a:extLst>
          </p:cNvPr>
          <p:cNvSpPr/>
          <p:nvPr/>
        </p:nvSpPr>
        <p:spPr>
          <a:xfrm rot="13400322">
            <a:off x="4290649" y="3817681"/>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Tree>
    <p:extLst>
      <p:ext uri="{BB962C8B-B14F-4D97-AF65-F5344CB8AC3E}">
        <p14:creationId xmlns:p14="http://schemas.microsoft.com/office/powerpoint/2010/main" val="950171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5"/>
          <a:stretch/>
        </p:blipFill>
        <p:spPr>
          <a:xfrm>
            <a:off x="-350876" y="-2658"/>
            <a:ext cx="4359349" cy="5146158"/>
          </a:xfrm>
          <a:prstGeom prst="rect">
            <a:avLst/>
          </a:prstGeom>
        </p:spPr>
      </p:pic>
      <p:sp>
        <p:nvSpPr>
          <p:cNvPr id="12" name="TextBox 11"/>
          <p:cNvSpPr txBox="1"/>
          <p:nvPr/>
        </p:nvSpPr>
        <p:spPr>
          <a:xfrm>
            <a:off x="630368" y="2036693"/>
            <a:ext cx="3378105" cy="1323439"/>
          </a:xfrm>
          <a:prstGeom prst="rect">
            <a:avLst/>
          </a:prstGeom>
          <a:noFill/>
        </p:spPr>
        <p:txBody>
          <a:bodyPr wrap="square" rtlCol="0">
            <a:spAutoFit/>
          </a:bodyPr>
          <a:lstStyle/>
          <a:p>
            <a:pPr algn="ctr"/>
            <a:r>
              <a:rPr lang="et" sz="4000" dirty="0">
                <a:solidFill>
                  <a:schemeClr val="bg1"/>
                </a:solidFill>
                <a:latin typeface="Raleway" panose="020B0003030101060003" pitchFamily="34" charset="0"/>
                <a:cs typeface="Arial" panose="020B0604020202020204" pitchFamily="34" charset="0"/>
              </a:rPr>
              <a:t>Nägemise eelised</a:t>
            </a:r>
            <a:endParaRPr lang="en-US" sz="4000" dirty="0">
              <a:solidFill>
                <a:schemeClr val="bg1"/>
              </a:solidFill>
              <a:latin typeface="Raleway" panose="020B0003030101060003" pitchFamily="34" charset="0"/>
              <a:cs typeface="Arial" panose="020B0604020202020204" pitchFamily="34" charset="0"/>
            </a:endParaRPr>
          </a:p>
        </p:txBody>
      </p:sp>
      <p:sp>
        <p:nvSpPr>
          <p:cNvPr id="5" name="Rectangle 4"/>
          <p:cNvSpPr/>
          <p:nvPr/>
        </p:nvSpPr>
        <p:spPr>
          <a:xfrm>
            <a:off x="4473850" y="922556"/>
            <a:ext cx="5468066" cy="2800767"/>
          </a:xfrm>
          <a:prstGeom prst="rect">
            <a:avLst/>
          </a:prstGeom>
        </p:spPr>
        <p:txBody>
          <a:bodyPr wrap="square">
            <a:spAutoFit/>
          </a:bodyPr>
          <a:lstStyle/>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Maksimeerib tootlikkust</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Laiendab HORISONTI</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Kütused KIRG</a:t>
            </a:r>
          </a:p>
          <a:p>
            <a:pPr>
              <a:spcAft>
                <a:spcPts val="2400"/>
              </a:spcAft>
            </a:pPr>
            <a:r>
              <a:rPr lang="et" sz="2800" dirty="0">
                <a:latin typeface="Source Sans Pro" panose="020B0503030403020204" pitchFamily="34" charset="0"/>
                <a:ea typeface="Source Sans Pro" panose="020B0503030403020204" pitchFamily="34" charset="0"/>
                <a:cs typeface="Calibri" panose="020F0502020204030204" pitchFamily="34" charset="0"/>
              </a:rPr>
              <a:t>Täielik potentsiaal</a:t>
            </a:r>
            <a:r>
              <a:rPr lang="et" sz="3200" dirty="0">
                <a:latin typeface="Source Sans Pro" panose="020B0503030403020204" pitchFamily="34" charset="0"/>
                <a:ea typeface="Source Sans Pro" panose="020B0503030403020204" pitchFamily="34" charset="0"/>
              </a:rPr>
              <a:t> </a:t>
            </a:r>
          </a:p>
        </p:txBody>
      </p:sp>
      <p:sp>
        <p:nvSpPr>
          <p:cNvPr id="6" name="L-Shape 5"/>
          <p:cNvSpPr/>
          <p:nvPr/>
        </p:nvSpPr>
        <p:spPr>
          <a:xfrm rot="13400322">
            <a:off x="4136494" y="1065260"/>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7" name="L-Shape 6"/>
          <p:cNvSpPr/>
          <p:nvPr/>
        </p:nvSpPr>
        <p:spPr>
          <a:xfrm rot="13400322">
            <a:off x="4136494" y="1872358"/>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8" name="L-Shape 7"/>
          <p:cNvSpPr/>
          <p:nvPr/>
        </p:nvSpPr>
        <p:spPr>
          <a:xfrm rot="13400322">
            <a:off x="4136494" y="2530168"/>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9" name="L-Shape 8"/>
          <p:cNvSpPr/>
          <p:nvPr/>
        </p:nvSpPr>
        <p:spPr>
          <a:xfrm rot="13400322">
            <a:off x="4136494" y="3254939"/>
            <a:ext cx="227996" cy="214061"/>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Tree>
    <p:extLst>
      <p:ext uri="{BB962C8B-B14F-4D97-AF65-F5344CB8AC3E}">
        <p14:creationId xmlns:p14="http://schemas.microsoft.com/office/powerpoint/2010/main" val="415558862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x00d5_ppej_x00f5_ud xmlns="9b7eda01-e9a4-4c14-b8e7-67c3ed025913">
      <UserInfo>
        <DisplayName/>
        <AccountId xsi:nil="true"/>
        <AccountType/>
      </UserInfo>
    </_x00d5_ppej_x00f5_ud>
    <g48226ef056249c0855ac903cec8c0a5 xmlns="9b7eda01-e9a4-4c14-b8e7-67c3ed025913">
      <Terms xmlns="http://schemas.microsoft.com/office/infopath/2007/PartnerControls"/>
    </g48226ef056249c0855ac903cec8c0a5>
    <TaxCatchAll xmlns="dc3d8f7b-553c-4788-ac9b-b0b5129d100a" xsi:nil="true"/>
    <dcb42d4a27764dd491cec908c3d417dd xmlns="9b7eda01-e9a4-4c14-b8e7-67c3ed025913">
      <Terms xmlns="http://schemas.microsoft.com/office/infopath/2007/PartnerControls"/>
    </dcb42d4a27764dd491cec908c3d417dd>
    <cf3df9ee314b4e4fb3374f9aca658b74 xmlns="9b7eda01-e9a4-4c14-b8e7-67c3ed025913">
      <Terms xmlns="http://schemas.microsoft.com/office/infopath/2007/PartnerControls"/>
    </cf3df9ee314b4e4fb3374f9aca658b74>
    <_dlc_DocId xmlns="dc3d8f7b-553c-4788-ac9b-b0b5129d100a">YMQW55X7W7F4-849112479-2200</_dlc_DocId>
    <_dlc_DocIdUrl xmlns="dc3d8f7b-553c-4788-ac9b-b0b5129d100a">
      <Url>https://emkts.sharepoint.com/sites/oppematerjalid/_layouts/15/DocIdRedir.aspx?ID=YMQW55X7W7F4-849112479-2200</Url>
      <Description>YMQW55X7W7F4-849112479-2200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D9E14CFCD7A68A42B94C7CA96E38A883" ma:contentTypeVersion="13" ma:contentTypeDescription="Loo uus dokument" ma:contentTypeScope="" ma:versionID="9bda962ee0424baccb67b1c120527f94">
  <xsd:schema xmlns:xsd="http://www.w3.org/2001/XMLSchema" xmlns:xs="http://www.w3.org/2001/XMLSchema" xmlns:p="http://schemas.microsoft.com/office/2006/metadata/properties" xmlns:ns2="9b7eda01-e9a4-4c14-b8e7-67c3ed025913" xmlns:ns3="dc3d8f7b-553c-4788-ac9b-b0b5129d100a" targetNamespace="http://schemas.microsoft.com/office/2006/metadata/properties" ma:root="true" ma:fieldsID="41ec1f8d1948dc7375498d916c54f509" ns2:_="" ns3:_="">
    <xsd:import namespace="9b7eda01-e9a4-4c14-b8e7-67c3ed025913"/>
    <xsd:import namespace="dc3d8f7b-553c-4788-ac9b-b0b5129d100a"/>
    <xsd:element name="properties">
      <xsd:complexType>
        <xsd:sequence>
          <xsd:element name="documentManagement">
            <xsd:complexType>
              <xsd:all>
                <xsd:element ref="ns2:_x00d5_ppej_x00f5_ud" minOccurs="0"/>
                <xsd:element ref="ns2:MediaServiceMetadata" minOccurs="0"/>
                <xsd:element ref="ns2:MediaServiceFastMetadata" minOccurs="0"/>
                <xsd:element ref="ns2:dcb42d4a27764dd491cec908c3d417dd" minOccurs="0"/>
                <xsd:element ref="ns3:TaxCatchAll" minOccurs="0"/>
                <xsd:element ref="ns2:cf3df9ee314b4e4fb3374f9aca658b74" minOccurs="0"/>
                <xsd:element ref="ns2:g48226ef056249c0855ac903cec8c0a5"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eda01-e9a4-4c14-b8e7-67c3ed025913" elementFormDefault="qualified">
    <xsd:import namespace="http://schemas.microsoft.com/office/2006/documentManagement/types"/>
    <xsd:import namespace="http://schemas.microsoft.com/office/infopath/2007/PartnerControls"/>
    <xsd:element name="_x00d5_ppej_x00f5_ud" ma:index="4" nillable="true" ma:displayName="Õppejõud" ma:format="Dropdown" ma:list="UserInfo" ma:SharePointGroup="0" ma:internalName="_x00d5_ppej_x00f5_u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cb42d4a27764dd491cec908c3d417dd" ma:index="10" nillable="true" ma:taxonomy="true" ma:internalName="dcb42d4a27764dd491cec908c3d417dd" ma:taxonomyFieldName="_x00d5_ppeaine" ma:displayName="Õppeaine" ma:default="" ma:fieldId="{dcb42d4a-2776-4dd4-91ce-c908c3d417dd}" ma:sspId="5e5b2194-a0da-4f95-853d-eca474e42886" ma:termSetId="b5a3a6ec-7d0d-4bf1-a5b9-ae7fc7592189" ma:anchorId="00000000-0000-0000-0000-000000000000" ma:open="false" ma:isKeyword="false">
      <xsd:complexType>
        <xsd:sequence>
          <xsd:element ref="pc:Terms" minOccurs="0" maxOccurs="1"/>
        </xsd:sequence>
      </xsd:complexType>
    </xsd:element>
    <xsd:element name="cf3df9ee314b4e4fb3374f9aca658b74" ma:index="12" nillable="true" ma:taxonomy="true" ma:internalName="cf3df9ee314b4e4fb3374f9aca658b74" ma:taxonomyFieldName="Keel" ma:displayName="Keel" ma:default="" ma:fieldId="{cf3df9ee-314b-4e4f-b337-4f9aca658b74}" ma:taxonomyMulti="true" ma:sspId="5e5b2194-a0da-4f95-853d-eca474e42886" ma:termSetId="2ecc8cc2-6d35-4cec-bc4e-bfdcb86e3a38" ma:anchorId="00000000-0000-0000-0000-000000000000" ma:open="false" ma:isKeyword="false">
      <xsd:complexType>
        <xsd:sequence>
          <xsd:element ref="pc:Terms" minOccurs="0" maxOccurs="1"/>
        </xsd:sequence>
      </xsd:complexType>
    </xsd:element>
    <xsd:element name="g48226ef056249c0855ac903cec8c0a5" ma:index="13" nillable="true" ma:taxonomy="true" ma:internalName="g48226ef056249c0855ac903cec8c0a5" ma:taxonomyFieldName="Semester" ma:displayName="Semester" ma:default="" ma:fieldId="{048226ef-0562-49c0-855a-c903cec8c0a5}" ma:sspId="5e5b2194-a0da-4f95-853d-eca474e42886" ma:termSetId="5732debb-8977-457c-94e5-220becb6307f" ma:anchorId="00000000-0000-0000-0000-000000000000" ma:open="fals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3d8f7b-553c-4788-ac9b-b0b5129d100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a57cbc8-da55-49e7-90cd-521504aba406}" ma:internalName="TaxCatchAll" ma:showField="CatchAllData" ma:web="dc3d8f7b-553c-4788-ac9b-b0b5129d100a">
      <xsd:complexType>
        <xsd:complexContent>
          <xsd:extension base="dms:MultiChoiceLookup">
            <xsd:sequence>
              <xsd:element name="Value" type="dms:Lookup" maxOccurs="unbounded" minOccurs="0" nillable="true"/>
            </xsd:sequence>
          </xsd:extension>
        </xsd:complexContent>
      </xsd:complexType>
    </xsd:element>
    <xsd:element name="_dlc_DocId" ma:index="20" nillable="true" ma:displayName="Dokumendi ID väärtus" ma:description="Sellele üksusele määratud dokumendi ID väärtus." ma:indexed="true" ma:internalName="_dlc_DocId" ma:readOnly="true">
      <xsd:simpleType>
        <xsd:restriction base="dms:Text"/>
      </xsd:simpleType>
    </xsd:element>
    <xsd:element name="_dlc_DocIdUrl" ma:index="21" nillable="true" ma:displayName="Dokumendi ID" ma:description="Püsilink sellele dokumendile."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Sisutüüp"/>
        <xsd:element ref="dc:title" minOccurs="0" maxOccurs="1" ma:index="5"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EA6909-E48C-41AC-91A5-FA14A912DF58}">
  <ds:schemaRefs>
    <ds:schemaRef ds:uri="http://schemas.microsoft.com/sharepoint/v3/contenttype/forms"/>
  </ds:schemaRefs>
</ds:datastoreItem>
</file>

<file path=customXml/itemProps2.xml><?xml version="1.0" encoding="utf-8"?>
<ds:datastoreItem xmlns:ds="http://schemas.openxmlformats.org/officeDocument/2006/customXml" ds:itemID="{6B7C7C79-E8D8-4AEB-B98E-4E43C1F56CA9}">
  <ds:schemaRefs>
    <ds:schemaRef ds:uri="http://schemas.microsoft.com/sharepoint/events"/>
  </ds:schemaRefs>
</ds:datastoreItem>
</file>

<file path=customXml/itemProps3.xml><?xml version="1.0" encoding="utf-8"?>
<ds:datastoreItem xmlns:ds="http://schemas.openxmlformats.org/officeDocument/2006/customXml" ds:itemID="{9B31D603-CDB7-4FA0-BDEB-1868709D66FD}">
  <ds:schemaRefs>
    <ds:schemaRef ds:uri="http://schemas.microsoft.com/office/2006/metadata/properties"/>
    <ds:schemaRef ds:uri="http://schemas.microsoft.com/office/infopath/2007/PartnerControls"/>
    <ds:schemaRef ds:uri="9b7eda01-e9a4-4c14-b8e7-67c3ed025913"/>
    <ds:schemaRef ds:uri="dc3d8f7b-553c-4788-ac9b-b0b5129d100a"/>
  </ds:schemaRefs>
</ds:datastoreItem>
</file>

<file path=customXml/itemProps4.xml><?xml version="1.0" encoding="utf-8"?>
<ds:datastoreItem xmlns:ds="http://schemas.openxmlformats.org/officeDocument/2006/customXml" ds:itemID="{D846CFC5-F737-4508-8373-5CE62E884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7eda01-e9a4-4c14-b8e7-67c3ed025913"/>
    <ds:schemaRef ds:uri="dc3d8f7b-553c-4788-ac9b-b0b5129d10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23880</TotalTime>
  <Words>1738</Words>
  <Application>Microsoft Office PowerPoint</Application>
  <PresentationFormat>On-screen Show (16:9)</PresentationFormat>
  <Paragraphs>262</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Calibri Light</vt:lpstr>
      <vt:lpstr>Source Sans Pro</vt:lpstr>
      <vt:lpstr>Franklin Gothic Demi</vt:lpstr>
      <vt:lpstr>Arial</vt:lpstr>
      <vt:lpstr>Times New Roman</vt:lpstr>
      <vt:lpstr>Raleway</vt:lpstr>
      <vt:lpstr>Custom Design</vt:lpstr>
      <vt:lpstr>PowerPoint Presentation</vt:lpstr>
      <vt:lpstr>PowerPoint Presentation</vt:lpstr>
      <vt:lpstr>PowerPoint Presentation</vt:lpstr>
      <vt:lpstr>TEENISTUSE VISIOON ON</vt:lpstr>
      <vt:lpstr>PowerPoint Presentation</vt:lpstr>
      <vt:lpstr>PowerPoint Presentation</vt:lpstr>
      <vt:lpstr>PowerPoint Presentation</vt:lpstr>
      <vt:lpstr>PowerPoint Presentation</vt:lpstr>
      <vt:lpstr>PowerPoint Presentation</vt:lpstr>
      <vt:lpstr>VISIOONI  SÜND</vt:lpstr>
      <vt:lpstr>AJALOOLINE TAUST</vt:lpstr>
      <vt:lpstr>AJALOOLINE TAUST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Mark Nelson</cp:lastModifiedBy>
  <cp:revision>488</cp:revision>
  <dcterms:created xsi:type="dcterms:W3CDTF">2003-05-12T14:11:04Z</dcterms:created>
  <dcterms:modified xsi:type="dcterms:W3CDTF">2025-08-27T12:37:23Z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817816257</vt:i4>
  </property>
  <property fmtid="{D5CDD505-2E9C-101B-9397-08002B2CF9AE}" pid="3" name="_NewReviewCycle">
    <vt:lpwstr/>
  </property>
  <property fmtid="{D5CDD505-2E9C-101B-9397-08002B2CF9AE}" pid="4" name="_EmailSubject">
    <vt:lpwstr>goal</vt:lpwstr>
  </property>
  <property fmtid="{D5CDD505-2E9C-101B-9397-08002B2CF9AE}" pid="5" name="_AuthorEmail">
    <vt:lpwstr>juliana.o.trindade@exxonmobil.com</vt:lpwstr>
  </property>
  <property fmtid="{D5CDD505-2E9C-101B-9397-08002B2CF9AE}" pid="6" name="_AuthorEmailDisplayName">
    <vt:lpwstr>Trindade, Juliana O</vt:lpwstr>
  </property>
  <property fmtid="{D5CDD505-2E9C-101B-9397-08002B2CF9AE}" pid="7" name="ContentTypeId">
    <vt:lpwstr>0x010100D9E14CFCD7A68A42B94C7CA96E38A883</vt:lpwstr>
  </property>
  <property fmtid="{D5CDD505-2E9C-101B-9397-08002B2CF9AE}" pid="8" name="_dlc_DocIdItemGuid">
    <vt:lpwstr>db0a6577-c6fd-4c03-aa36-9149cb1b9245</vt:lpwstr>
  </property>
</Properties>
</file>