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36"/>
  </p:notesMasterIdLst>
  <p:handoutMasterIdLst>
    <p:handoutMasterId r:id="rId37"/>
  </p:handoutMasterIdLst>
  <p:sldIdLst>
    <p:sldId id="624" r:id="rId2"/>
    <p:sldId id="626" r:id="rId3"/>
    <p:sldId id="627" r:id="rId4"/>
    <p:sldId id="628" r:id="rId5"/>
    <p:sldId id="629" r:id="rId6"/>
    <p:sldId id="630" r:id="rId7"/>
    <p:sldId id="631" r:id="rId8"/>
    <p:sldId id="632" r:id="rId9"/>
    <p:sldId id="633" r:id="rId10"/>
    <p:sldId id="634" r:id="rId11"/>
    <p:sldId id="635" r:id="rId12"/>
    <p:sldId id="636" r:id="rId13"/>
    <p:sldId id="637" r:id="rId14"/>
    <p:sldId id="638" r:id="rId15"/>
    <p:sldId id="639" r:id="rId16"/>
    <p:sldId id="640" r:id="rId17"/>
    <p:sldId id="641" r:id="rId18"/>
    <p:sldId id="642" r:id="rId19"/>
    <p:sldId id="643" r:id="rId20"/>
    <p:sldId id="644" r:id="rId21"/>
    <p:sldId id="645" r:id="rId22"/>
    <p:sldId id="646" r:id="rId23"/>
    <p:sldId id="647" r:id="rId24"/>
    <p:sldId id="648" r:id="rId25"/>
    <p:sldId id="649" r:id="rId26"/>
    <p:sldId id="650" r:id="rId27"/>
    <p:sldId id="651" r:id="rId28"/>
    <p:sldId id="652" r:id="rId29"/>
    <p:sldId id="653" r:id="rId30"/>
    <p:sldId id="654" r:id="rId31"/>
    <p:sldId id="655" r:id="rId32"/>
    <p:sldId id="656" r:id="rId33"/>
    <p:sldId id="511" r:id="rId34"/>
    <p:sldId id="657" r:id="rId35"/>
  </p:sldIdLst>
  <p:sldSz cx="9144000" cy="5143500" type="screen16x9"/>
  <p:notesSz cx="6946900" cy="92329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Franklin Gothic Demi" panose="020B0703020102020204" pitchFamily="34" charset="0"/>
      <p:regular r:id="rId44"/>
      <p:bold r:id="rId45"/>
      <p:italic r:id="rId46"/>
      <p:boldItalic r:id="rId47"/>
    </p:embeddedFont>
    <p:embeddedFont>
      <p:font typeface="Raleway" pitchFamily="2" charset="-70"/>
      <p:regular r:id="rId48"/>
      <p:bold r:id="rId49"/>
      <p:italic r:id="rId50"/>
      <p:boldItalic r:id="rId51"/>
    </p:embeddedFont>
    <p:embeddedFont>
      <p:font typeface="Source Sans Pro" panose="020B050303040302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Dem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Dem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Dem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Dem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Demi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Franklin Gothic Demi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Franklin Gothic Demi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Franklin Gothic Demi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Franklin Gothic Dem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A00"/>
    <a:srgbClr val="C00000"/>
    <a:srgbClr val="FFFFFF"/>
    <a:srgbClr val="FFCC00"/>
    <a:srgbClr val="FF5050"/>
    <a:srgbClr val="E16127"/>
    <a:srgbClr val="E4703C"/>
    <a:srgbClr val="3B3838"/>
    <a:srgbClr val="002060"/>
    <a:srgbClr val="FAFAF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62" autoAdjust="0"/>
    <p:restoredTop sz="80605" autoAdjust="0"/>
  </p:normalViewPr>
  <p:slideViewPr>
    <p:cSldViewPr snapToGrid="0">
      <p:cViewPr varScale="1">
        <p:scale>
          <a:sx n="58" d="100"/>
          <a:sy n="58" d="100"/>
        </p:scale>
        <p:origin x="648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2" d="100"/>
        <a:sy n="19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0" tIns="46305" rIns="92610" bIns="46305" numCol="1" anchor="t" anchorCtr="0" compatLnSpc="1">
            <a:prstTxWarp prst="textNoShape">
              <a:avLst/>
            </a:prstTxWarp>
          </a:bodyPr>
          <a:lstStyle>
            <a:lvl1pPr defTabSz="925513">
              <a:defRPr sz="1200" b="0" smtClean="0"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0" tIns="46305" rIns="92610" bIns="46305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 b="0" smtClean="0"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935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0" tIns="46305" rIns="92610" bIns="46305" numCol="1" anchor="b" anchorCtr="0" compatLnSpc="1">
            <a:prstTxWarp prst="textNoShape">
              <a:avLst/>
            </a:prstTxWarp>
          </a:bodyPr>
          <a:lstStyle>
            <a:lvl1pPr defTabSz="925513">
              <a:defRPr sz="1200" b="0" smtClean="0"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6935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0" tIns="46305" rIns="92610" bIns="46305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 b="0" smtClean="0"/>
            </a:lvl1pPr>
          </a:lstStyle>
          <a:p>
            <a:pPr>
              <a:defRPr/>
            </a:pPr>
            <a:fld id="{5F3D7B75-15E8-4189-814A-D7421BC4274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2341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0" tIns="46305" rIns="92610" bIns="46305" numCol="1" anchor="t" anchorCtr="0" compatLnSpc="1">
            <a:prstTxWarp prst="textNoShape">
              <a:avLst/>
            </a:prstTxWarp>
          </a:bodyPr>
          <a:lstStyle>
            <a:lvl1pPr defTabSz="925513">
              <a:defRPr sz="1200" b="0" smtClean="0"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0" tIns="46305" rIns="92610" bIns="46305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 b="0" smtClean="0"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6875" y="692150"/>
            <a:ext cx="6154738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86263"/>
            <a:ext cx="555625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0" tIns="46305" rIns="92610" bIns="46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0" tIns="46305" rIns="92610" bIns="46305" numCol="1" anchor="b" anchorCtr="0" compatLnSpc="1">
            <a:prstTxWarp prst="textNoShape">
              <a:avLst/>
            </a:prstTxWarp>
          </a:bodyPr>
          <a:lstStyle>
            <a:lvl1pPr defTabSz="925513">
              <a:defRPr sz="1200" b="0" smtClean="0"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0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6935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0" tIns="46305" rIns="92610" bIns="46305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 b="0" smtClean="0">
                <a:latin typeface="Calibri"/>
              </a:defRPr>
            </a:lvl1pPr>
          </a:lstStyle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9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4738" cy="3462338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6A9538-15B0-4B39-B668-BFA3A0100FCD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98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4738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35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4738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82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4738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1" u="none" strike="noStrike" kern="1200" baseline="0" dirty="0">
              <a:solidFill>
                <a:schemeClr val="tx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52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4738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300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7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4738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baseline="300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85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81038"/>
            <a:ext cx="6048375" cy="3403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D9C239-887B-6744-95A6-22DD790C309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24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81038"/>
            <a:ext cx="6048375" cy="3403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D9C239-887B-6744-95A6-22DD790C309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54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367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952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26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4738" cy="3462338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200" kern="1200" baseline="300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11BA42-AC60-437B-B67E-6C3A27EFB1C3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32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63785-012B-5D45-8DB7-F0B363E9C311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81038"/>
            <a:ext cx="6049962" cy="34036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28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4738" cy="3462338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11BA42-AC60-437B-B67E-6C3A27EFB1C3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12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78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291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63785-012B-5D45-8DB7-F0B363E9C311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81038"/>
            <a:ext cx="6049962" cy="34036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65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u="none" strike="noStrike" kern="1200" baseline="0" dirty="0">
              <a:solidFill>
                <a:schemeClr val="tx1"/>
              </a:solidFill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229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63785-012B-5D45-8DB7-F0B363E9C311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81038"/>
            <a:ext cx="6049962" cy="34036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093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63785-012B-5D45-8DB7-F0B363E9C311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81038"/>
            <a:ext cx="6049962" cy="34036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6016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63785-012B-5D45-8DB7-F0B363E9C311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81038"/>
            <a:ext cx="6049962" cy="34036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007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u="none" strike="noStrike" kern="1200" baseline="0" dirty="0">
              <a:solidFill>
                <a:schemeClr val="tx1"/>
              </a:solidFill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850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76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81038"/>
            <a:ext cx="6048375" cy="3403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D9C239-887B-6744-95A6-22DD790C309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0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695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4738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300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236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4738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8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4738" cy="3462338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marR="0" indent="-228600" algn="just">
              <a:spcBef>
                <a:spcPts val="0"/>
              </a:spcBef>
              <a:spcAft>
                <a:spcPts val="600"/>
              </a:spcAft>
            </a:pPr>
            <a:endParaRPr lang="en-US" sz="1200" b="1" i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11BA42-AC60-437B-B67E-6C3A27EFB1C3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11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92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73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4738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13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4738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89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4738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8BCBAF-E4A5-4AD2-B716-6B4C1F62F17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67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3B06-31E1-754F-B92E-55A5557E52C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607B-CFEC-624C-BDA8-BCB40B22F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3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3B06-31E1-754F-B92E-55A5557E52C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607B-CFEC-624C-BDA8-BCB40B22F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3B06-31E1-754F-B92E-55A5557E52C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607B-CFEC-624C-BDA8-BCB40B22F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9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3B06-31E1-754F-B92E-55A5557E52C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607B-CFEC-624C-BDA8-BCB40B22F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6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3B06-31E1-754F-B92E-55A5557E52C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607B-CFEC-624C-BDA8-BCB40B22F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7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3B06-31E1-754F-B92E-55A5557E52C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607B-CFEC-624C-BDA8-BCB40B22F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74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3B06-31E1-754F-B92E-55A5557E52C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607B-CFEC-624C-BDA8-BCB40B22F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2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3B06-31E1-754F-B92E-55A5557E52C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607B-CFEC-624C-BDA8-BCB40B22F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12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3B06-31E1-754F-B92E-55A5557E52C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607B-CFEC-624C-BDA8-BCB40B22F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2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3B06-31E1-754F-B92E-55A5557E52C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607B-CFEC-624C-BDA8-BCB40B22F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3B06-31E1-754F-B92E-55A5557E52C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F607B-CFEC-624C-BDA8-BCB40B22F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83B06-31E1-754F-B92E-55A5557E52C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F607B-CFEC-624C-BDA8-BCB40B22F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2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nsplash.com/s/photos/rice-fields?utm_source=unsplash&amp;utm_medium=referral&amp;utm_content=creditCopyText" TargetMode="External"/><Relationship Id="rId4" Type="http://schemas.openxmlformats.org/officeDocument/2006/relationships/hyperlink" Target="https://unsplash.com/@amanyfm?utm_source=unsplash&amp;utm_medium=referral&amp;utm_content=creditCopyTex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10" y="-9243"/>
            <a:ext cx="9149110" cy="515540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7634" y="2931841"/>
            <a:ext cx="9253642" cy="2211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6898" y="3055186"/>
            <a:ext cx="4810932" cy="1641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0"/>
              </a:lnSpc>
            </a:pPr>
            <a:r>
              <a:rPr lang="ru-RU" sz="66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СТРАСТЬ К</a:t>
            </a:r>
            <a:endParaRPr lang="et-EE" sz="66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  <a:p>
            <a:pPr>
              <a:lnSpc>
                <a:spcPts val="6000"/>
              </a:lnSpc>
            </a:pPr>
            <a:r>
              <a:rPr lang="ru-RU" sz="66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 УРОЖАЮ</a:t>
            </a:r>
            <a:endParaRPr lang="en-US" sz="66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B56D5-095E-2A43-9014-2035F1648A00}"/>
              </a:ext>
            </a:extLst>
          </p:cNvPr>
          <p:cNvSpPr txBox="1"/>
          <p:nvPr/>
        </p:nvSpPr>
        <p:spPr>
          <a:xfrm>
            <a:off x="44632" y="4527426"/>
            <a:ext cx="9149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</a:rPr>
              <a:t>ПРОДВИЖЕНИЕ ЦАРСТВА БОЖЬЕГО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9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96062" y="897359"/>
            <a:ext cx="4596063" cy="15196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5416" y="1081664"/>
            <a:ext cx="3657357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400" dirty="0">
                <a:solidFill>
                  <a:srgbClr val="E6BA00"/>
                </a:solidFill>
                <a:latin typeface="Raleway" panose="020B0503030101060003" pitchFamily="34" charset="0"/>
              </a:rPr>
              <a:t>ДЖОРДЖ УАЙТФИЛД</a:t>
            </a:r>
            <a:endParaRPr lang="en-US" sz="4400" dirty="0">
              <a:solidFill>
                <a:srgbClr val="E6BA00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3421" y="2571750"/>
            <a:ext cx="35372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"Господи, дай мне души или забери мою душу".</a:t>
            </a:r>
            <a:endParaRPr lang="en-US" sz="3000"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596063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8" y="1057468"/>
            <a:ext cx="3178277" cy="317827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18839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37542"/>
            <a:ext cx="4596063" cy="15196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47936" y="0"/>
            <a:ext cx="4596063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4488" y="-2252870"/>
            <a:ext cx="53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8550" y="909536"/>
            <a:ext cx="4287654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400" dirty="0">
                <a:solidFill>
                  <a:srgbClr val="E6BA00"/>
                </a:solidFill>
                <a:latin typeface="Raleway" panose="020B0503030101060003" pitchFamily="34" charset="0"/>
              </a:rPr>
              <a:t>УИЛЬЯМ БУТ</a:t>
            </a:r>
            <a:endParaRPr lang="en-US" sz="4400" dirty="0">
              <a:solidFill>
                <a:srgbClr val="E6BA00"/>
              </a:solidFill>
              <a:latin typeface="Raleway" panose="020B05030301010600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306" y="2293809"/>
            <a:ext cx="353728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"Сэр, для одних страсть - золото, для других - слава, но моя страсть - души".</a:t>
            </a:r>
            <a:endParaRPr lang="en-US" sz="3000"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8925" y="1002715"/>
            <a:ext cx="3101621" cy="322805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85106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47938" y="645596"/>
            <a:ext cx="4596063" cy="15196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4146" y="817590"/>
            <a:ext cx="3831772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400" dirty="0">
                <a:solidFill>
                  <a:srgbClr val="E6BA00"/>
                </a:solidFill>
                <a:latin typeface="Raleway" panose="020B0503030101060003" pitchFamily="34" charset="0"/>
              </a:rPr>
              <a:t>ЭМИ КАРМАЙКЛ</a:t>
            </a:r>
            <a:endParaRPr lang="pt-BR" sz="4400" dirty="0">
              <a:solidFill>
                <a:srgbClr val="E6BA00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34685" y="2214986"/>
            <a:ext cx="35372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"Не приходите, если вы не приняли решение жить ради одного - спасения душ".</a:t>
            </a:r>
            <a:endParaRPr lang="en-US" sz="2800"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596063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E8BA5-BCF2-1449-A0A8-2638558F26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821" y="829331"/>
            <a:ext cx="3360421" cy="34848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24518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"/>
            <a:ext cx="4800599" cy="143895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600" y="0"/>
            <a:ext cx="4343399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4488" y="-2252870"/>
            <a:ext cx="53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7921" y="310878"/>
            <a:ext cx="4424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dirty="0">
                <a:solidFill>
                  <a:srgbClr val="E6BA00"/>
                </a:solidFill>
                <a:latin typeface="Raleway" panose="020B0503030101060003" pitchFamily="34" charset="0"/>
              </a:rPr>
              <a:t>САДХУ СУНДАР СИНГХ</a:t>
            </a:r>
            <a:endParaRPr lang="pt-BR" sz="4000" dirty="0">
              <a:solidFill>
                <a:srgbClr val="E6BA00"/>
              </a:solidFill>
              <a:latin typeface="Raleway" panose="020B05030301010600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053" y="1583069"/>
            <a:ext cx="4343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"Я недостоин идти по стопам моего Господа, но, как и Он, я не хочу ни дома, ни имущества. Как и Он, я буду принадлежать пути, разделяя страдания моего народа, питаясь с теми, кто даст мне кров, и рассказывая всем людям о Божьей любви".</a:t>
            </a:r>
            <a:endParaRPr lang="en-US" sz="2400"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A65BD-CC79-0249-9913-63CF6A1B5F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402" y="829818"/>
            <a:ext cx="3155150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66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96064" y="952696"/>
            <a:ext cx="4596063" cy="143895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5312" y="1131962"/>
            <a:ext cx="3831772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400" dirty="0">
                <a:solidFill>
                  <a:srgbClr val="E6BA00"/>
                </a:solidFill>
                <a:latin typeface="Raleway" panose="020B0503030101060003" pitchFamily="34" charset="0"/>
              </a:rPr>
              <a:t>МАТЬ ТЕРЕЗА</a:t>
            </a:r>
            <a:endParaRPr lang="pt-BR" sz="4400" dirty="0">
              <a:solidFill>
                <a:srgbClr val="E6BA00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2555" y="2482860"/>
            <a:ext cx="35372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"Я хочу полностью сжечь себя для Него и для душ".</a:t>
            </a:r>
            <a:endParaRPr lang="en-US" sz="2800"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596063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4558" y="1142121"/>
            <a:ext cx="2148840" cy="249906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98600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883742"/>
            <a:ext cx="9143999" cy="6056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099" y="1307200"/>
            <a:ext cx="7543800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300" dirty="0">
                <a:solidFill>
                  <a:schemeClr val="bg1"/>
                </a:solidFill>
                <a:latin typeface="Raleway" panose="020B0503030101060003" pitchFamily="34" charset="0"/>
                <a:ea typeface="+mj-ea"/>
                <a:cs typeface="+mj-cs"/>
              </a:rPr>
              <a:t>ПОЛЯ СОЗРЕЛИ</a:t>
            </a:r>
            <a:endParaRPr lang="pt-BR" sz="5300" dirty="0">
              <a:solidFill>
                <a:schemeClr val="bg1"/>
              </a:solidFill>
              <a:latin typeface="Raleway" panose="020B0503030101060003" pitchFamily="34" charset="0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0099" y="950976"/>
            <a:ext cx="7543800" cy="355637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51698" y="2307416"/>
            <a:ext cx="68644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Разве вы не говорите: "Четыре месяца, а потом урожай?" Я говорю вам: откройте глаза и посмотрите на поля! Они созрели для жатвы. </a:t>
            </a:r>
          </a:p>
          <a:p>
            <a:r>
              <a:rPr lang="ru-RU" sz="2800" b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			Иоанна 4:35</a:t>
            </a:r>
            <a:endParaRPr lang="en-US" sz="2800" b="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29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0C46C5-01E6-5F4C-B3DE-A8751EFC2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3"/>
          <a:stretch/>
        </p:blipFill>
        <p:spPr>
          <a:xfrm>
            <a:off x="0" y="0"/>
            <a:ext cx="9157124" cy="5150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5995" y="453980"/>
            <a:ext cx="7543800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5300" dirty="0">
                <a:solidFill>
                  <a:schemeClr val="bg1"/>
                </a:solidFill>
                <a:latin typeface="Raleway" panose="020B0503030101060003" pitchFamily="34" charset="0"/>
                <a:ea typeface="+mj-ea"/>
                <a:cs typeface="+mj-cs"/>
              </a:rPr>
              <a:t>РАБОТНИКОВ МАЛО</a:t>
            </a:r>
            <a:endParaRPr lang="pt-BR" sz="5300" dirty="0">
              <a:solidFill>
                <a:schemeClr val="bg1"/>
              </a:solidFill>
              <a:latin typeface="Raleway" panose="020B0503030101060003" pitchFamily="34" charset="0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205" y="218313"/>
            <a:ext cx="7915590" cy="473415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1384" y="1776529"/>
            <a:ext cx="73183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Когда Он [Иисус] увидел толпы народа, то сжалился над ними, потому что они были измучены и беспомощны, как овцы без пастыря. Тогда Он сказал Своим ученикам: "Жатвы много, а работников мало. Итак, просите Господина жатвы, чтобы выслал работников на поле Своей жатвы". Матфея 9:36-38</a:t>
            </a:r>
            <a:endParaRPr lang="en-US" sz="2400" b="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051027-168E-BB42-B051-B1DE70B3A37F}"/>
              </a:ext>
            </a:extLst>
          </p:cNvPr>
          <p:cNvSpPr txBox="1"/>
          <p:nvPr/>
        </p:nvSpPr>
        <p:spPr>
          <a:xfrm>
            <a:off x="0" y="4939951"/>
            <a:ext cx="46451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by </a:t>
            </a:r>
            <a:r>
              <a:rPr lang="en-US" sz="9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Amany Firdaus</a:t>
            </a:r>
            <a:r>
              <a:rPr lang="en-US" sz="9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sz="9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9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7458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-422519" y="3379248"/>
            <a:ext cx="9258471" cy="11424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4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70761" y="1021081"/>
            <a:ext cx="58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foto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"/>
          <a:stretch/>
        </p:blipFill>
        <p:spPr>
          <a:xfrm>
            <a:off x="-157405" y="-85060"/>
            <a:ext cx="9333304" cy="52422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0" y="1186474"/>
            <a:ext cx="4245544" cy="338000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2624" y="1277355"/>
            <a:ext cx="390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+mj-ea"/>
                <a:cs typeface="+mj-cs"/>
              </a:rPr>
              <a:t>Примерно 32% людей в мире говорят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7490" y="2939586"/>
            <a:ext cx="3680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СПАСИБО, ИИСУС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0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6"/>
          <a:stretch/>
        </p:blipFill>
        <p:spPr>
          <a:xfrm>
            <a:off x="1" y="-13541"/>
            <a:ext cx="9159239" cy="51705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-422519" y="3379248"/>
            <a:ext cx="9258471" cy="11424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4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9620" y="1047214"/>
            <a:ext cx="4245544" cy="3380007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2860" y="2289211"/>
            <a:ext cx="37642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СПАСИБО НО НЕТ, ИИСУС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E1E9FE-EF1A-874F-8B45-FC978F4D64F1}"/>
              </a:ext>
            </a:extLst>
          </p:cNvPr>
          <p:cNvSpPr txBox="1"/>
          <p:nvPr/>
        </p:nvSpPr>
        <p:spPr>
          <a:xfrm>
            <a:off x="4732842" y="1158671"/>
            <a:ext cx="390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+mj-ea"/>
                <a:cs typeface="+mj-cs"/>
              </a:rPr>
              <a:t>28% мира говорит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4708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6" b="17938"/>
          <a:stretch/>
        </p:blipFill>
        <p:spPr>
          <a:xfrm>
            <a:off x="0" y="0"/>
            <a:ext cx="9144000" cy="51625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-422519" y="3379248"/>
            <a:ext cx="9258471" cy="11424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4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23460" y="1203960"/>
            <a:ext cx="4245544" cy="2849881"/>
          </a:xfrm>
          <a:prstGeom prst="rect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9618" y="2527398"/>
            <a:ext cx="3653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КТО ТАКОЙ ИИСУС?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A9DA2-B9A4-B546-B8B2-7187EB1F93BB}"/>
              </a:ext>
            </a:extLst>
          </p:cNvPr>
          <p:cNvSpPr txBox="1"/>
          <p:nvPr/>
        </p:nvSpPr>
        <p:spPr>
          <a:xfrm>
            <a:off x="4994084" y="1371422"/>
            <a:ext cx="390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  <a:ea typeface="+mj-ea"/>
                <a:cs typeface="+mj-cs"/>
              </a:rPr>
              <a:t>40% мира говорит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6548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10" y="-9243"/>
            <a:ext cx="9149110" cy="515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45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04112"/>
            <a:ext cx="9144000" cy="477408"/>
          </a:xfrm>
          <a:prstGeom prst="rect">
            <a:avLst/>
          </a:prstGeom>
          <a:solidFill>
            <a:srgbClr val="E6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525255" y="271816"/>
            <a:ext cx="8093492" cy="2442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rgbClr val="3B3838"/>
                </a:solidFill>
                <a:latin typeface="Raleway" panose="020B0503030101060003" pitchFamily="34" charset="0"/>
              </a:rPr>
              <a:t>РОСТ МИРОВОГО ХРИСТИАНСТВА</a:t>
            </a:r>
            <a:endParaRPr lang="en-US" sz="5400" dirty="0">
              <a:solidFill>
                <a:srgbClr val="3B3838"/>
              </a:solidFill>
              <a:latin typeface="Raleway" panose="020B0503030101060003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541239" y="1935214"/>
            <a:ext cx="7636292" cy="721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bg1"/>
                </a:solidFill>
                <a:latin typeface="Raleway" panose="020B0503030101060003" pitchFamily="34" charset="0"/>
              </a:rPr>
              <a:t>1900 - 2000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768" y="1492928"/>
            <a:ext cx="4660702" cy="329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14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"/>
          <a:stretch/>
        </p:blipFill>
        <p:spPr>
          <a:xfrm>
            <a:off x="-85060" y="-47516"/>
            <a:ext cx="9312322" cy="52575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4258" y="2882852"/>
            <a:ext cx="9535146" cy="1873579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54" y="2847023"/>
            <a:ext cx="8980697" cy="1422017"/>
          </a:xfrm>
        </p:spPr>
        <p:txBody>
          <a:bodyPr>
            <a:normAutofit/>
          </a:bodyPr>
          <a:lstStyle/>
          <a:p>
            <a:r>
              <a:rPr lang="ru" sz="9600" b="1" dirty="0">
                <a:solidFill>
                  <a:srgbClr val="E6BA00"/>
                </a:solidFill>
                <a:latin typeface="Raleway" panose="020B0503030101060003" pitchFamily="34" charset="0"/>
              </a:rPr>
              <a:t>3 </a:t>
            </a:r>
            <a:r>
              <a:rPr lang="ru" sz="5200" b="1" dirty="0">
                <a:solidFill>
                  <a:srgbClr val="E6BA00"/>
                </a:solidFill>
                <a:latin typeface="Raleway" panose="020B0503030101060003" pitchFamily="34" charset="0"/>
              </a:rPr>
              <a:t>ВЕЛИКИХ ВЫЗОВА</a:t>
            </a:r>
            <a:endParaRPr lang="en-US" sz="5200" dirty="0">
              <a:solidFill>
                <a:srgbClr val="E6BA00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24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06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8659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09" y="1790700"/>
            <a:ext cx="8001876" cy="1619250"/>
          </a:xfrm>
        </p:spPr>
        <p:txBody>
          <a:bodyPr>
            <a:normAutofit fontScale="90000"/>
          </a:bodyPr>
          <a:lstStyle/>
          <a:p>
            <a:pPr algn="l"/>
            <a:r>
              <a:rPr lang="ru" b="1" dirty="0">
                <a:solidFill>
                  <a:schemeClr val="bg1"/>
                </a:solidFill>
                <a:latin typeface="Raleway" panose="020B0503030101060003" pitchFamily="34" charset="0"/>
              </a:rPr>
              <a:t>ЕВАНГЕЛИЕ ДЛЯ КАЖДОГО ЧЕЛОВЕКА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479009" y="1189273"/>
            <a:ext cx="9309100" cy="721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" sz="3000" dirty="0">
                <a:solidFill>
                  <a:srgbClr val="E6BA00"/>
                </a:solidFill>
                <a:latin typeface="Raleway" panose="020B0503030101060003" pitchFamily="34" charset="0"/>
              </a:rPr>
              <a:t>ЗАДАЧА 1:</a:t>
            </a:r>
          </a:p>
        </p:txBody>
      </p:sp>
    </p:spTree>
    <p:extLst>
      <p:ext uri="{BB962C8B-B14F-4D97-AF65-F5344CB8AC3E}">
        <p14:creationId xmlns:p14="http://schemas.microsoft.com/office/powerpoint/2010/main" val="3615744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06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8659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09" y="1790700"/>
            <a:ext cx="8295043" cy="1619250"/>
          </a:xfrm>
        </p:spPr>
        <p:txBody>
          <a:bodyPr>
            <a:normAutofit fontScale="90000"/>
          </a:bodyPr>
          <a:lstStyle/>
          <a:p>
            <a:pPr algn="l"/>
            <a:r>
              <a:rPr lang="ru" b="1" dirty="0">
                <a:solidFill>
                  <a:schemeClr val="bg1"/>
                </a:solidFill>
                <a:latin typeface="Raleway" panose="020B0503030101060003" pitchFamily="34" charset="0"/>
              </a:rPr>
              <a:t>ЦЕРКОВЬ ДЛЯ КАЖДОГО НАРОДА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479009" y="1189273"/>
            <a:ext cx="9309100" cy="721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" sz="3000" dirty="0">
                <a:solidFill>
                  <a:srgbClr val="E6BA00"/>
                </a:solidFill>
                <a:latin typeface="Raleway" panose="020B0503030101060003" pitchFamily="34" charset="0"/>
              </a:rPr>
              <a:t>ЗАДАЧА 2:</a:t>
            </a:r>
          </a:p>
        </p:txBody>
      </p:sp>
    </p:spTree>
    <p:extLst>
      <p:ext uri="{BB962C8B-B14F-4D97-AF65-F5344CB8AC3E}">
        <p14:creationId xmlns:p14="http://schemas.microsoft.com/office/powerpoint/2010/main" val="3043078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3344"/>
            <a:ext cx="9178108" cy="151530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390872" y="437295"/>
            <a:ext cx="8560343" cy="991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" sz="3600" dirty="0">
                <a:solidFill>
                  <a:schemeClr val="bg1"/>
                </a:solidFill>
                <a:latin typeface="Raleway" panose="020B0503030101060003" pitchFamily="34" charset="0"/>
              </a:rPr>
              <a:t>РЕСУРСЫ ВСЕМИРНОЙ ЦЕРКВИ</a:t>
            </a:r>
          </a:p>
        </p:txBody>
      </p:sp>
      <p:sp>
        <p:nvSpPr>
          <p:cNvPr id="2" name="Oval 1"/>
          <p:cNvSpPr/>
          <p:nvPr/>
        </p:nvSpPr>
        <p:spPr>
          <a:xfrm>
            <a:off x="3055188" y="1972199"/>
            <a:ext cx="2429536" cy="242483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399836" y="2307743"/>
            <a:ext cx="2490082" cy="1753749"/>
            <a:chOff x="3399835" y="2145817"/>
            <a:chExt cx="2490082" cy="1753749"/>
          </a:xfrm>
        </p:grpSpPr>
        <p:sp>
          <p:nvSpPr>
            <p:cNvPr id="7" name="Oval 6"/>
            <p:cNvSpPr/>
            <p:nvPr/>
          </p:nvSpPr>
          <p:spPr>
            <a:xfrm>
              <a:off x="3399835" y="2145817"/>
              <a:ext cx="1757147" cy="17537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 rot="21391091">
              <a:off x="5001124" y="2742821"/>
              <a:ext cx="718993" cy="362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/>
            <p:cNvSpPr/>
            <p:nvPr/>
          </p:nvSpPr>
          <p:spPr>
            <a:xfrm rot="15930393">
              <a:off x="5436602" y="2549649"/>
              <a:ext cx="157296" cy="749335"/>
            </a:xfrm>
            <a:prstGeom prst="triangle">
              <a:avLst/>
            </a:prstGeom>
            <a:solidFill>
              <a:srgbClr val="E6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-71977" y="1769610"/>
            <a:ext cx="3127165" cy="14243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ru" sz="28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99,7%</a:t>
            </a:r>
          </a:p>
          <a:p>
            <a:pPr algn="r">
              <a:spcAft>
                <a:spcPts val="600"/>
              </a:spcAft>
            </a:pPr>
            <a:r>
              <a:rPr lang="ru" sz="28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Поддержание церкви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5933480" y="2943204"/>
            <a:ext cx="3017735" cy="1118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" sz="2800" dirty="0">
                <a:solidFill>
                  <a:srgbClr val="E6BA00"/>
                </a:solidFill>
                <a:latin typeface="Raleway" panose="020B0503030101060003" pitchFamily="34" charset="0"/>
              </a:rPr>
              <a:t>0,3%</a:t>
            </a:r>
          </a:p>
          <a:p>
            <a:pPr algn="l"/>
            <a:r>
              <a:rPr lang="ru" sz="2800" dirty="0">
                <a:solidFill>
                  <a:srgbClr val="E6BA00"/>
                </a:solidFill>
                <a:latin typeface="Raleway" panose="020B0503030101060003" pitchFamily="34" charset="0"/>
              </a:rPr>
              <a:t>Расширение</a:t>
            </a:r>
          </a:p>
          <a:p>
            <a:pPr algn="l"/>
            <a:r>
              <a:rPr lang="ru" sz="2800" dirty="0">
                <a:solidFill>
                  <a:srgbClr val="E6BA00"/>
                </a:solidFill>
                <a:latin typeface="Raleway" panose="020B0503030101060003" pitchFamily="34" charset="0"/>
              </a:rPr>
              <a:t>Церкви</a:t>
            </a:r>
          </a:p>
        </p:txBody>
      </p:sp>
    </p:spTree>
    <p:extLst>
      <p:ext uri="{BB962C8B-B14F-4D97-AF65-F5344CB8AC3E}">
        <p14:creationId xmlns:p14="http://schemas.microsoft.com/office/powerpoint/2010/main" val="2438462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06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8659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09" y="1790700"/>
            <a:ext cx="8070080" cy="1619250"/>
          </a:xfrm>
        </p:spPr>
        <p:txBody>
          <a:bodyPr>
            <a:normAutofit fontScale="90000"/>
          </a:bodyPr>
          <a:lstStyle/>
          <a:p>
            <a:pPr algn="l"/>
            <a:r>
              <a:rPr lang="ru" b="1" dirty="0">
                <a:solidFill>
                  <a:schemeClr val="bg1"/>
                </a:solidFill>
                <a:latin typeface="Raleway" panose="020B0503030101060003" pitchFamily="34" charset="0"/>
              </a:rPr>
              <a:t>БРАТЬЯ МОИ МЕНЬШИЕ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479009" y="1189273"/>
            <a:ext cx="9309100" cy="721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" sz="3000" dirty="0">
                <a:solidFill>
                  <a:srgbClr val="E6BA00"/>
                </a:solidFill>
                <a:latin typeface="Raleway" panose="020B0503030101060003" pitchFamily="34" charset="0"/>
              </a:rPr>
              <a:t>ЗАДАЧА 3:</a:t>
            </a:r>
          </a:p>
        </p:txBody>
      </p:sp>
    </p:spTree>
    <p:extLst>
      <p:ext uri="{BB962C8B-B14F-4D97-AF65-F5344CB8AC3E}">
        <p14:creationId xmlns:p14="http://schemas.microsoft.com/office/powerpoint/2010/main" val="1559379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5500" y="907048"/>
            <a:ext cx="779647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3000" b="0" dirty="0">
                <a:solidFill>
                  <a:srgbClr val="3B383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Ибо Я был голоден, и вы дали Мне есть; Я жаждал, и вы напоили Меня; Я был странником, и вы приняли Меня; Я был наг, и вы одели Меня; Я был болен, и в темнице, и вы пришли навестить Меня.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5943" y="285751"/>
            <a:ext cx="4968058" cy="545061"/>
          </a:xfrm>
          <a:prstGeom prst="rect">
            <a:avLst/>
          </a:prstGeom>
          <a:solidFill>
            <a:srgbClr val="E6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60389" y="391616"/>
            <a:ext cx="3004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b="1" dirty="0">
                <a:solidFill>
                  <a:schemeClr val="bg1"/>
                </a:solidFill>
                <a:latin typeface="Raleway" panose="020B0503030101060003" pitchFamily="34" charset="0"/>
              </a:rPr>
              <a:t>БРАТЬЯ МОИ МЕНЬШИЕ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331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7485" y="1265860"/>
            <a:ext cx="69097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3000" b="0" dirty="0">
                <a:solidFill>
                  <a:srgbClr val="3B383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Тогда праведники скажут Ему в ответ: «Господи! когда мы видели Тебя алчущим и накормили? или жаждущим и напоили? когда мы видели Тебя странником и пригласили в дом? или нуждающимся в одежде и одели?»</a:t>
            </a:r>
          </a:p>
        </p:txBody>
      </p:sp>
      <p:sp>
        <p:nvSpPr>
          <p:cNvPr id="4" name="Rectangle 3"/>
          <p:cNvSpPr/>
          <p:nvPr/>
        </p:nvSpPr>
        <p:spPr>
          <a:xfrm>
            <a:off x="4175943" y="285751"/>
            <a:ext cx="4968058" cy="545061"/>
          </a:xfrm>
          <a:prstGeom prst="rect">
            <a:avLst/>
          </a:prstGeom>
          <a:solidFill>
            <a:srgbClr val="E6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0389" y="391616"/>
            <a:ext cx="3004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b="1" dirty="0">
                <a:solidFill>
                  <a:schemeClr val="bg1"/>
                </a:solidFill>
                <a:latin typeface="Raleway" panose="020B0503030101060003" pitchFamily="34" charset="0"/>
              </a:rPr>
              <a:t>БРАТЬЯ МОИ МЕНЬШИЕ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93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24552" y="1113372"/>
            <a:ext cx="73592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3000" b="0" dirty="0">
                <a:solidFill>
                  <a:srgbClr val="3B383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Когда мы видели Тебя больным или в темнице и ходили навестить Тебя? Царь ответит: «Истинно говорю Вам: то, что вы сделали для одного из сих братьев Моих меньших, вы сделали для Меня».</a:t>
            </a:r>
          </a:p>
          <a:p>
            <a:r>
              <a:rPr lang="ru" sz="3000" b="0" dirty="0">
                <a:solidFill>
                  <a:srgbClr val="3B383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Матфея 25:35-40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5943" y="285751"/>
            <a:ext cx="4968058" cy="545061"/>
          </a:xfrm>
          <a:prstGeom prst="rect">
            <a:avLst/>
          </a:prstGeom>
          <a:solidFill>
            <a:srgbClr val="E6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0389" y="391616"/>
            <a:ext cx="3004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b="1" dirty="0">
                <a:solidFill>
                  <a:schemeClr val="bg1"/>
                </a:solidFill>
                <a:latin typeface="Raleway" panose="020B0503030101060003" pitchFamily="34" charset="0"/>
              </a:rPr>
              <a:t>БРАТЬЯ МОИ МЕНЬШИЕ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742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6760" y="-7621"/>
            <a:ext cx="4587240" cy="51739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479010" y="60960"/>
            <a:ext cx="3643411" cy="4785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" sz="2800" b="0" dirty="0">
                <a:latin typeface="Source Sans Pro" panose="020B0503030403020204" pitchFamily="34" charset="0"/>
              </a:rPr>
              <a:t>Как, по-вашему, Иисус хочет, чтобы вы отреагировали на вызов нынешней мировой ситуации?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4DFD28-E255-7344-91E9-941FB83ED7E1}"/>
              </a:ext>
            </a:extLst>
          </p:cNvPr>
          <p:cNvSpPr/>
          <p:nvPr/>
        </p:nvSpPr>
        <p:spPr>
          <a:xfrm>
            <a:off x="22335" y="297180"/>
            <a:ext cx="4556760" cy="545061"/>
          </a:xfrm>
          <a:prstGeom prst="rect">
            <a:avLst/>
          </a:prstGeom>
          <a:solidFill>
            <a:srgbClr val="E6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735E4-E4AD-AF4A-9BE2-34FD48E0FBAD}"/>
              </a:ext>
            </a:extLst>
          </p:cNvPr>
          <p:cNvSpPr/>
          <p:nvPr/>
        </p:nvSpPr>
        <p:spPr>
          <a:xfrm>
            <a:off x="284446" y="403046"/>
            <a:ext cx="3097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b="1" dirty="0">
                <a:solidFill>
                  <a:schemeClr val="bg1"/>
                </a:solidFill>
                <a:latin typeface="Raleway" panose="020B0503030101060003" pitchFamily="34" charset="0"/>
              </a:rPr>
              <a:t>БРАТЬЯ МОИ МЕНЬШИЕ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60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326" y="-49083"/>
            <a:ext cx="9250326" cy="51952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5728" y="1445343"/>
            <a:ext cx="5374718" cy="187067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Raleway" panose="020B0503030101060003" pitchFamily="34" charset="0"/>
              </a:rPr>
              <a:t>СТРАСТЬ</a:t>
            </a:r>
            <a:r>
              <a:rPr lang="et-EE" b="1" dirty="0">
                <a:solidFill>
                  <a:schemeClr val="bg1"/>
                </a:solidFill>
                <a:latin typeface="Raleway" panose="020B0503030101060003" pitchFamily="34" charset="0"/>
              </a:rPr>
              <a:t>:</a:t>
            </a:r>
            <a:r>
              <a:rPr lang="ru-RU" b="1" dirty="0">
                <a:solidFill>
                  <a:schemeClr val="bg1"/>
                </a:solidFill>
                <a:latin typeface="Raleway" panose="020B0503030101060003" pitchFamily="34" charset="0"/>
              </a:rPr>
              <a:t> ОПРЕДЕЛЕНИЕ</a:t>
            </a:r>
            <a:endParaRPr lang="en-US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721846"/>
            <a:ext cx="7543800" cy="381000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44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620"/>
            <a:ext cx="9144000" cy="5151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721846"/>
            <a:ext cx="7543800" cy="3810000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5303" y="737557"/>
            <a:ext cx="7526698" cy="3778579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6375" y="1479610"/>
            <a:ext cx="6267450" cy="2294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" sz="5300" dirty="0">
                <a:solidFill>
                  <a:srgbClr val="3B3838"/>
                </a:solidFill>
                <a:latin typeface="Raleway" panose="020B0503030101060003" pitchFamily="34" charset="0"/>
                <a:ea typeface="+mj-ea"/>
                <a:cs typeface="+mj-cs"/>
              </a:rPr>
              <a:t>КАК ПОЛНОСТЬЮ ИСПЫТАТЬ</a:t>
            </a:r>
          </a:p>
          <a:p>
            <a:pPr algn="ctr">
              <a:lnSpc>
                <a:spcPct val="90000"/>
              </a:lnSpc>
            </a:pPr>
            <a:r>
              <a:rPr lang="ru" sz="5300" dirty="0">
                <a:solidFill>
                  <a:srgbClr val="3B3838"/>
                </a:solidFill>
                <a:latin typeface="Raleway" panose="020B0503030101060003" pitchFamily="34" charset="0"/>
                <a:ea typeface="+mj-ea"/>
                <a:cs typeface="+mj-cs"/>
              </a:rPr>
              <a:t>СТРАСТЬ БОЖЬЮ</a:t>
            </a:r>
            <a:endParaRPr lang="en-US" sz="5300" dirty="0">
              <a:solidFill>
                <a:srgbClr val="3B3838"/>
              </a:solidFill>
              <a:latin typeface="Raleway" panose="020B05030301010600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3295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-422519" y="3379248"/>
            <a:ext cx="9258471" cy="11424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4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47936" y="0"/>
            <a:ext cx="4596063" cy="5143500"/>
          </a:xfrm>
          <a:prstGeom prst="rect">
            <a:avLst/>
          </a:prstGeom>
          <a:solidFill>
            <a:srgbClr val="E6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  <a:highlight>
                <a:srgbClr val="E6BA00"/>
              </a:highligh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4233" y="1255590"/>
            <a:ext cx="39459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4400" dirty="0">
                <a:solidFill>
                  <a:schemeClr val="bg1"/>
                </a:solidFill>
                <a:latin typeface="Raleway" panose="020B0503030101060003" pitchFamily="34" charset="0"/>
              </a:rPr>
              <a:t>КАК</a:t>
            </a:r>
          </a:p>
          <a:p>
            <a:pPr algn="ctr"/>
            <a:r>
              <a:rPr lang="ru" sz="4400" dirty="0">
                <a:solidFill>
                  <a:schemeClr val="bg1"/>
                </a:solidFill>
                <a:latin typeface="Raleway" panose="020B0503030101060003" pitchFamily="34" charset="0"/>
              </a:rPr>
              <a:t>ПОЛНОСТЬЮ ИСПЫТАТЬ</a:t>
            </a:r>
            <a:endParaRPr lang="en-US" sz="4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1949" y="371148"/>
            <a:ext cx="435226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Ибо любовь Христова объемлет нас, рассуждающих так: если один умер за всех, то все умерли. А Христос за всех умер, чтобы живущие уже не для себя жили, но для умершего за них и воскресшего.</a:t>
            </a:r>
            <a:br>
              <a:rPr lang="en-US" sz="2800" b="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ru" sz="28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 Коринфянам 5:14-15</a:t>
            </a:r>
          </a:p>
        </p:txBody>
      </p:sp>
    </p:spTree>
    <p:extLst>
      <p:ext uri="{BB962C8B-B14F-4D97-AF65-F5344CB8AC3E}">
        <p14:creationId xmlns:p14="http://schemas.microsoft.com/office/powerpoint/2010/main" val="907948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53991" y="1484086"/>
            <a:ext cx="37180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2800" b="0" dirty="0">
                <a:latin typeface="Source Sans Pro" panose="020B0503030403020204" pitchFamily="34" charset="0"/>
              </a:rPr>
              <a:t>Всякий дар добрый и совершенный нисходит свыше, от Отца... Иакова 1:17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596063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928" y="1330197"/>
            <a:ext cx="36802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4400" dirty="0">
                <a:solidFill>
                  <a:schemeClr val="bg1"/>
                </a:solidFill>
                <a:latin typeface="Raleway" panose="020B0503030101060003" pitchFamily="34" charset="0"/>
              </a:rPr>
              <a:t>СТРАСТЬ ПРИХОДИТ ОТ БОГА</a:t>
            </a:r>
            <a:endParaRPr lang="en-US" sz="4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1147"/>
            <a:ext cx="4968058" cy="545061"/>
          </a:xfrm>
          <a:prstGeom prst="rect">
            <a:avLst/>
          </a:prstGeom>
          <a:solidFill>
            <a:srgbClr val="E6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446" y="477013"/>
            <a:ext cx="360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dirty="0">
                <a:solidFill>
                  <a:schemeClr val="bg1"/>
                </a:solidFill>
                <a:latin typeface="Raleway" panose="020B0503030101060003" pitchFamily="34" charset="0"/>
              </a:rPr>
              <a:t>КАК ПОЛНОСТЬЮ ИСПЫТАТЬ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23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08647" y="371148"/>
            <a:ext cx="36495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28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Просите, и дано будет вам; ищите, и найдете; стучите, и отворят вам. Ибо всякий просящий получает, и ищущий находит, и стучащему отворят.</a:t>
            </a:r>
          </a:p>
          <a:p>
            <a:r>
              <a:rPr lang="ru" sz="28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Матфея 7:7-8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596063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928" y="1330197"/>
            <a:ext cx="36802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4400" dirty="0">
                <a:solidFill>
                  <a:schemeClr val="bg1"/>
                </a:solidFill>
                <a:latin typeface="Raleway" panose="020B0503030101060003" pitchFamily="34" charset="0"/>
              </a:rPr>
              <a:t>СТРАСТЬ ПРИХОДИТ ОТ БОГА</a:t>
            </a:r>
            <a:endParaRPr lang="en-US" sz="44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1147"/>
            <a:ext cx="4968058" cy="545061"/>
          </a:xfrm>
          <a:prstGeom prst="rect">
            <a:avLst/>
          </a:prstGeom>
          <a:solidFill>
            <a:srgbClr val="E6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446" y="477013"/>
            <a:ext cx="3393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dirty="0">
                <a:solidFill>
                  <a:schemeClr val="bg1"/>
                </a:solidFill>
                <a:latin typeface="Raleway" panose="020B0503030101060003" pitchFamily="34" charset="0"/>
              </a:rPr>
              <a:t>КАК ПОЛНОСТЬЮ ИСПЫТАТЬ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0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4"/>
          <a:stretch/>
        </p:blipFill>
        <p:spPr>
          <a:xfrm>
            <a:off x="0" y="1"/>
            <a:ext cx="9179428" cy="51530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430780"/>
            <a:ext cx="9168064" cy="14401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01228"/>
            <a:ext cx="9309100" cy="1422017"/>
          </a:xfrm>
        </p:spPr>
        <p:txBody>
          <a:bodyPr>
            <a:normAutofit/>
          </a:bodyPr>
          <a:lstStyle/>
          <a:p>
            <a:r>
              <a:rPr lang="ru" b="1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СТРАСТНАЯ МОЛИТВА</a:t>
            </a:r>
            <a:endParaRPr lang="en-US" sz="27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8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8659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782" y="617787"/>
            <a:ext cx="6043749" cy="142201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Raleway" panose="020B0503030101060003" pitchFamily="34" charset="0"/>
              </a:rPr>
              <a:t>БИБЛЕЙСКОЕ ОСНОВАНИЕ</a:t>
            </a:r>
            <a:endParaRPr lang="en-US" sz="27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2863" y="2102245"/>
            <a:ext cx="77293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Но если я говорю: "Я больше не буду упоминать Его и говорить от Его имени", - Его слово разгорается в моем сердце, как огонь, огонь, запертый в моих костях. Я устал сдерживать его; более того, я не могу.  </a:t>
            </a:r>
            <a:r>
              <a:rPr lang="ru-RU" sz="2800" b="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ИЕРЕМИЯ 20:9</a:t>
            </a:r>
            <a:endParaRPr lang="en-US" sz="2800" b="0" dirty="0">
              <a:solidFill>
                <a:schemeClr val="accent4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4669722" y="4411456"/>
            <a:ext cx="4360877" cy="5531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rgbClr val="E6BA00"/>
                </a:solidFill>
                <a:latin typeface="Raleway" panose="020B0503030101060003" pitchFamily="34" charset="0"/>
              </a:rPr>
              <a:t>СТРАСТЬ ЭТО ОГОНЬ</a:t>
            </a:r>
            <a:endParaRPr lang="en-US" sz="1200" dirty="0">
              <a:solidFill>
                <a:srgbClr val="E6BA00"/>
              </a:solidFill>
              <a:latin typeface="Raleway" panose="020B05030301010600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70" y="420589"/>
            <a:ext cx="1081199" cy="18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1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4427621"/>
            <a:ext cx="5716745" cy="59315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956" y="589684"/>
            <a:ext cx="6043749" cy="1422017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БИБЛЕЙСКОЕ ОСНОВАНИЕ</a:t>
            </a:r>
            <a:endParaRPr lang="en-US" sz="2700" dirty="0">
              <a:solidFill>
                <a:schemeClr val="bg2">
                  <a:lumMod val="2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6178" y="2154518"/>
            <a:ext cx="79212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700" b="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Тогда они повелели им не говорить и не учить во имя Иисуса. Но </a:t>
            </a:r>
            <a:r>
              <a:rPr lang="ru-RU" sz="2700" b="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ПЕТР</a:t>
            </a:r>
            <a:r>
              <a:rPr lang="ru-RU" sz="2700" b="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и </a:t>
            </a:r>
            <a:r>
              <a:rPr lang="ru-RU" sz="2700" b="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ИОАНН</a:t>
            </a:r>
            <a:r>
              <a:rPr lang="ru-RU" sz="2700" b="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ответили: "Что правильно в глазах Бога: слушать вас или Его? Судите сами! Что же касается нас, то мы не можем не говорить о том, что видели и слышали". </a:t>
            </a:r>
            <a:br>
              <a:rPr lang="ru-RU" sz="2700" b="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ru-RU" sz="2700" b="0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Деяния 4:18-20</a:t>
            </a:r>
            <a:endParaRPr lang="en-US" sz="2700" b="0" dirty="0">
              <a:solidFill>
                <a:schemeClr val="bg2">
                  <a:lumMod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0" y="3598762"/>
            <a:ext cx="9030599" cy="14220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E6BA00"/>
                </a:solidFill>
                <a:latin typeface="Raleway" panose="020B0503030101060003" pitchFamily="34" charset="0"/>
              </a:rPr>
              <a:t>СТРАСТЬ ЭТО УБЕЖДЕНИЕ</a:t>
            </a:r>
            <a:endParaRPr lang="en-US" sz="1200" dirty="0">
              <a:solidFill>
                <a:srgbClr val="E6BA00"/>
              </a:solidFill>
              <a:latin typeface="Raleway" panose="020B05030301010600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6" y="594518"/>
            <a:ext cx="1788736" cy="149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1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8659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09" y="1180960"/>
            <a:ext cx="6043749" cy="142201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Raleway" panose="020B0503030101060003" pitchFamily="34" charset="0"/>
              </a:rPr>
              <a:t>БИБЛЕЙСКОЕ ОСНОВАНИЕ</a:t>
            </a:r>
            <a:endParaRPr lang="en-US" sz="27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9009" y="2485093"/>
            <a:ext cx="63282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Я [</a:t>
            </a:r>
            <a:r>
              <a:rPr lang="ru-RU" sz="2200" b="0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Павел</a:t>
            </a:r>
            <a:r>
              <a:rPr lang="ru-RU" sz="2200" b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] распят со Христом, и уже не я живу, но живет во мне Христос. Жизнь, которою я живу в теле, живу верою в Сына Божия, возлюбившего меня и отдавшего Себя за меня.  </a:t>
            </a:r>
          </a:p>
          <a:p>
            <a:r>
              <a:rPr lang="ru-RU" sz="2200" b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				</a:t>
            </a:r>
            <a:r>
              <a:rPr lang="ru-RU" sz="2200" b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Галатам</a:t>
            </a:r>
            <a:r>
              <a:rPr lang="ru-RU" sz="2200" b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2:20</a:t>
            </a:r>
            <a:endParaRPr lang="en-US" sz="2200" b="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B720AF8-BE38-E443-A488-6490B5098712}"/>
              </a:ext>
            </a:extLst>
          </p:cNvPr>
          <p:cNvSpPr txBox="1">
            <a:spLocks/>
          </p:cNvSpPr>
          <p:nvPr/>
        </p:nvSpPr>
        <p:spPr>
          <a:xfrm>
            <a:off x="68020" y="3432537"/>
            <a:ext cx="8917197" cy="14220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rgbClr val="E6BA00"/>
                </a:solidFill>
                <a:latin typeface="Raleway" panose="020B0503030101060003" pitchFamily="34" charset="0"/>
              </a:rPr>
              <a:t>СТРАСТЬ ЭТО ЖИЗНЬ РАСПЯТАЯ</a:t>
            </a:r>
            <a:endParaRPr lang="en-US" sz="1200" dirty="0">
              <a:solidFill>
                <a:srgbClr val="E6BA00"/>
              </a:solidFill>
              <a:latin typeface="Raleway" panose="020B05030301010600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76" y="587423"/>
            <a:ext cx="1059008" cy="166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01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3"/>
          <a:stretch/>
        </p:blipFill>
        <p:spPr>
          <a:xfrm>
            <a:off x="-85060" y="-74427"/>
            <a:ext cx="9275975" cy="52312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58243" y="3162556"/>
            <a:ext cx="9202243" cy="137875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-58243" y="316255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Franklin Gothic Dem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Franklin Gothic Dem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Franklin Gothic Dem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Franklin Gothic Dem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Franklin Gothic Dem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Franklin Gothic Dem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Franklin Gothic Dem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Franklin Gothic Dem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Franklin Gothic Demi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4400" dirty="0">
                <a:solidFill>
                  <a:srgbClr val="E6BA00"/>
                </a:solidFill>
                <a:latin typeface="Raleway" panose="020B0503030101060003" pitchFamily="34" charset="0"/>
              </a:rPr>
              <a:t>ОБСУЖДЕНИЕ</a:t>
            </a:r>
            <a:endParaRPr lang="en-US" sz="4400" dirty="0">
              <a:solidFill>
                <a:srgbClr val="E6BA00"/>
              </a:solidFill>
              <a:latin typeface="Raleway" panose="020B05030301010600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9099" y="3851935"/>
            <a:ext cx="9200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Можете ли вы отождествить себя с Иеремией, Петром и Иоанном или Павлом?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3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96062" y="897359"/>
            <a:ext cx="4596063" cy="15196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3420" y="1069353"/>
            <a:ext cx="3537285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400" dirty="0">
                <a:solidFill>
                  <a:srgbClr val="E6BA00"/>
                </a:solidFill>
                <a:latin typeface="Raleway" panose="020B0503030101060003" pitchFamily="34" charset="0"/>
              </a:rPr>
              <a:t>ДЖОН УЭСЛИ</a:t>
            </a:r>
            <a:endParaRPr lang="en-US" sz="4400" dirty="0">
              <a:solidFill>
                <a:srgbClr val="E6BA00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533" y="2571750"/>
            <a:ext cx="35372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"Пусть у нас будет одно дело".</a:t>
            </a:r>
            <a:endParaRPr lang="en-US" sz="3000"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596063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0" r="9473"/>
          <a:stretch/>
        </p:blipFill>
        <p:spPr>
          <a:xfrm>
            <a:off x="572470" y="772758"/>
            <a:ext cx="3451123" cy="35979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85310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8128" y="939889"/>
            <a:ext cx="4596063" cy="125843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47936" y="0"/>
            <a:ext cx="4596063" cy="51435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65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4488" y="-2252870"/>
            <a:ext cx="53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2305" y="1301293"/>
            <a:ext cx="4287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E6BA00"/>
                </a:solidFill>
                <a:latin typeface="Raleway" panose="020B0503030101060003" pitchFamily="34" charset="0"/>
              </a:rPr>
              <a:t>ДЖОН НОКС</a:t>
            </a:r>
            <a:endParaRPr lang="en-US" sz="4400" dirty="0">
              <a:solidFill>
                <a:srgbClr val="E6BA00"/>
              </a:solidFill>
              <a:latin typeface="Raleway" panose="020B05030301010600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306" y="2343118"/>
            <a:ext cx="35372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"Господи, дай мне Шотландию, или я умру".</a:t>
            </a:r>
            <a:endParaRPr lang="en-US" sz="3000"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3" descr="John Knox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6189" r="5770"/>
          <a:stretch/>
        </p:blipFill>
        <p:spPr>
          <a:xfrm>
            <a:off x="5087223" y="691590"/>
            <a:ext cx="3517490" cy="376032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524530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E14CFCD7A68A42B94C7CA96E38A883" ma:contentTypeVersion="13" ma:contentTypeDescription="Loo uus dokument" ma:contentTypeScope="" ma:versionID="9bda962ee0424baccb67b1c120527f94">
  <xsd:schema xmlns:xsd="http://www.w3.org/2001/XMLSchema" xmlns:xs="http://www.w3.org/2001/XMLSchema" xmlns:p="http://schemas.microsoft.com/office/2006/metadata/properties" xmlns:ns2="9b7eda01-e9a4-4c14-b8e7-67c3ed025913" xmlns:ns3="dc3d8f7b-553c-4788-ac9b-b0b5129d100a" targetNamespace="http://schemas.microsoft.com/office/2006/metadata/properties" ma:root="true" ma:fieldsID="41ec1f8d1948dc7375498d916c54f509" ns2:_="" ns3:_="">
    <xsd:import namespace="9b7eda01-e9a4-4c14-b8e7-67c3ed025913"/>
    <xsd:import namespace="dc3d8f7b-553c-4788-ac9b-b0b5129d100a"/>
    <xsd:element name="properties">
      <xsd:complexType>
        <xsd:sequence>
          <xsd:element name="documentManagement">
            <xsd:complexType>
              <xsd:all>
                <xsd:element ref="ns2:_x00d5_ppej_x00f5_ud" minOccurs="0"/>
                <xsd:element ref="ns2:MediaServiceMetadata" minOccurs="0"/>
                <xsd:element ref="ns2:MediaServiceFastMetadata" minOccurs="0"/>
                <xsd:element ref="ns2:dcb42d4a27764dd491cec908c3d417dd" minOccurs="0"/>
                <xsd:element ref="ns3:TaxCatchAll" minOccurs="0"/>
                <xsd:element ref="ns2:cf3df9ee314b4e4fb3374f9aca658b74" minOccurs="0"/>
                <xsd:element ref="ns2:g48226ef056249c0855ac903cec8c0a5" minOccurs="0"/>
                <xsd:element ref="ns2:MediaServiceObjectDetectorVersions" minOccurs="0"/>
                <xsd:element ref="ns2:MediaServiceSearchProperties" minOccurs="0"/>
                <xsd:element ref="ns3:_dlc_DocId" minOccurs="0"/>
                <xsd:element ref="ns3:_dlc_DocIdUrl" minOccurs="0"/>
                <xsd:element ref="ns3:_dlc_DocIdPersistI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eda01-e9a4-4c14-b8e7-67c3ed025913" elementFormDefault="qualified">
    <xsd:import namespace="http://schemas.microsoft.com/office/2006/documentManagement/types"/>
    <xsd:import namespace="http://schemas.microsoft.com/office/infopath/2007/PartnerControls"/>
    <xsd:element name="_x00d5_ppej_x00f5_ud" ma:index="4" nillable="true" ma:displayName="Õppejõud" ma:format="Dropdown" ma:list="UserInfo" ma:SharePointGroup="0" ma:internalName="_x00d5_ppej_x00f5_ud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cb42d4a27764dd491cec908c3d417dd" ma:index="10" nillable="true" ma:taxonomy="true" ma:internalName="dcb42d4a27764dd491cec908c3d417dd" ma:taxonomyFieldName="_x00d5_ppeaine" ma:displayName="Õppeaine" ma:default="" ma:fieldId="{dcb42d4a-2776-4dd4-91ce-c908c3d417dd}" ma:sspId="5e5b2194-a0da-4f95-853d-eca474e42886" ma:termSetId="b5a3a6ec-7d0d-4bf1-a5b9-ae7fc759218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f3df9ee314b4e4fb3374f9aca658b74" ma:index="12" nillable="true" ma:taxonomy="true" ma:internalName="cf3df9ee314b4e4fb3374f9aca658b74" ma:taxonomyFieldName="Keel" ma:displayName="Keel" ma:default="" ma:fieldId="{cf3df9ee-314b-4e4f-b337-4f9aca658b74}" ma:taxonomyMulti="true" ma:sspId="5e5b2194-a0da-4f95-853d-eca474e42886" ma:termSetId="2ecc8cc2-6d35-4cec-bc4e-bfdcb86e3a3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48226ef056249c0855ac903cec8c0a5" ma:index="13" nillable="true" ma:taxonomy="true" ma:internalName="g48226ef056249c0855ac903cec8c0a5" ma:taxonomyFieldName="Semester" ma:displayName="Semester" ma:default="" ma:fieldId="{048226ef-0562-49c0-855a-c903cec8c0a5}" ma:sspId="5e5b2194-a0da-4f95-853d-eca474e42886" ma:termSetId="5732debb-8977-457c-94e5-220becb6307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3d8f7b-553c-4788-ac9b-b0b5129d100a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2a57cbc8-da55-49e7-90cd-521504aba406}" ma:internalName="TaxCatchAll" ma:showField="CatchAllData" ma:web="dc3d8f7b-553c-4788-ac9b-b0b5129d10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0" nillable="true" ma:displayName="Dokumendi ID väärtus" ma:description="Sellele üksusele määratud dokumendi ID väärtus." ma:indexed="true" ma:internalName="_dlc_DocId" ma:readOnly="true">
      <xsd:simpleType>
        <xsd:restriction base="dms:Text"/>
      </xsd:simpleType>
    </xsd:element>
    <xsd:element name="_dlc_DocIdUrl" ma:index="21" nillable="true" ma:displayName="Dokumendi ID" ma:description="Püsilink sellele dokumendile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Sisutüüp"/>
        <xsd:element ref="dc:title" minOccurs="0" maxOccurs="1" ma:index="5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d5_ppej_x00f5_ud xmlns="9b7eda01-e9a4-4c14-b8e7-67c3ed025913">
      <UserInfo>
        <DisplayName/>
        <AccountId xsi:nil="true"/>
        <AccountType/>
      </UserInfo>
    </_x00d5_ppej_x00f5_ud>
    <g48226ef056249c0855ac903cec8c0a5 xmlns="9b7eda01-e9a4-4c14-b8e7-67c3ed025913">
      <Terms xmlns="http://schemas.microsoft.com/office/infopath/2007/PartnerControls"/>
    </g48226ef056249c0855ac903cec8c0a5>
    <TaxCatchAll xmlns="dc3d8f7b-553c-4788-ac9b-b0b5129d100a" xsi:nil="true"/>
    <dcb42d4a27764dd491cec908c3d417dd xmlns="9b7eda01-e9a4-4c14-b8e7-67c3ed025913">
      <Terms xmlns="http://schemas.microsoft.com/office/infopath/2007/PartnerControls"/>
    </dcb42d4a27764dd491cec908c3d417dd>
    <cf3df9ee314b4e4fb3374f9aca658b74 xmlns="9b7eda01-e9a4-4c14-b8e7-67c3ed025913">
      <Terms xmlns="http://schemas.microsoft.com/office/infopath/2007/PartnerControls"/>
    </cf3df9ee314b4e4fb3374f9aca658b74>
    <_dlc_DocId xmlns="dc3d8f7b-553c-4788-ac9b-b0b5129d100a">YMQW55X7W7F4-849112479-2189</_dlc_DocId>
    <_dlc_DocIdUrl xmlns="dc3d8f7b-553c-4788-ac9b-b0b5129d100a">
      <Url>https://emkts.sharepoint.com/sites/oppematerjalid/_layouts/15/DocIdRedir.aspx?ID=YMQW55X7W7F4-849112479-2189</Url>
      <Description>YMQW55X7W7F4-849112479-2189</Description>
    </_dlc_DocIdUrl>
  </documentManagement>
</p:properties>
</file>

<file path=customXml/itemProps1.xml><?xml version="1.0" encoding="utf-8"?>
<ds:datastoreItem xmlns:ds="http://schemas.openxmlformats.org/officeDocument/2006/customXml" ds:itemID="{8F019A71-51AD-4ED4-935E-8C696CD8E64B}"/>
</file>

<file path=customXml/itemProps2.xml><?xml version="1.0" encoding="utf-8"?>
<ds:datastoreItem xmlns:ds="http://schemas.openxmlformats.org/officeDocument/2006/customXml" ds:itemID="{F6279405-656A-4493-B9B9-1B23DDF222B8}"/>
</file>

<file path=customXml/itemProps3.xml><?xml version="1.0" encoding="utf-8"?>
<ds:datastoreItem xmlns:ds="http://schemas.openxmlformats.org/officeDocument/2006/customXml" ds:itemID="{73B672C3-95C6-41A8-B2D2-ABD3C76AD025}"/>
</file>

<file path=customXml/itemProps4.xml><?xml version="1.0" encoding="utf-8"?>
<ds:datastoreItem xmlns:ds="http://schemas.openxmlformats.org/officeDocument/2006/customXml" ds:itemID="{DE8F46EA-87F3-4960-B647-555185C9674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21172</TotalTime>
  <Words>827</Words>
  <Application>Microsoft Office PowerPoint</Application>
  <PresentationFormat>On-screen Show (16:9)</PresentationFormat>
  <Paragraphs>118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Calibri</vt:lpstr>
      <vt:lpstr>Calibri Light</vt:lpstr>
      <vt:lpstr>Franklin Gothic Demi</vt:lpstr>
      <vt:lpstr>Raleway</vt:lpstr>
      <vt:lpstr>Arial</vt:lpstr>
      <vt:lpstr>Source Sans Pro</vt:lpstr>
      <vt:lpstr>Times New Roman</vt:lpstr>
      <vt:lpstr>Custom Design</vt:lpstr>
      <vt:lpstr>PowerPoint Presentation</vt:lpstr>
      <vt:lpstr>PowerPoint Presentation</vt:lpstr>
      <vt:lpstr>СТРАСТЬ: ОПРЕДЕЛЕНИЕ</vt:lpstr>
      <vt:lpstr>БИБЛЕЙСКОЕ ОСНОВАНИЕ</vt:lpstr>
      <vt:lpstr>БИБЛЕЙСКОЕ ОСНОВАНИЕ</vt:lpstr>
      <vt:lpstr>БИБЛЕЙСКОЕ ОСНОВАНИЕ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ВЕЛИКИХ ВЫЗОВА</vt:lpstr>
      <vt:lpstr>ЕВАНГЕЛИЕ ДЛЯ КАЖДОГО ЧЕЛОВЕКА</vt:lpstr>
      <vt:lpstr>ЦЕРКОВЬ ДЛЯ КАЖДОГО НАРОДА</vt:lpstr>
      <vt:lpstr>PowerPoint Presentation</vt:lpstr>
      <vt:lpstr>БРАТЬЯ МОИ МЕНЬШИЕ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СТРАСТНАЯ МОЛИТВА</vt:lpstr>
    </vt:vector>
  </TitlesOfParts>
  <Manager/>
  <Company>International Leadership Institute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ILI Vision</dc:title>
  <dc:subject/>
  <dc:creator>Norival Trindade, Jr.</dc:creator>
  <cp:keywords>ILI, International, Leadership, Vision, Institute, Accelerating, spread, gospel, leaders, national, conference</cp:keywords>
  <dc:description/>
  <cp:lastModifiedBy>Inna Prysiazhniuk</cp:lastModifiedBy>
  <cp:revision>438</cp:revision>
  <dcterms:created xsi:type="dcterms:W3CDTF">2003-05-12T14:11:04Z</dcterms:created>
  <dcterms:modified xsi:type="dcterms:W3CDTF">2025-08-26T13:17:23Z</dcterms:modified>
  <cp:category>ILITeaching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-1333442292</vt:i4>
  </property>
  <property fmtid="{D5CDD505-2E9C-101B-9397-08002B2CF9AE}" pid="3" name="_NewReviewCycle">
    <vt:lpwstr/>
  </property>
  <property fmtid="{D5CDD505-2E9C-101B-9397-08002B2CF9AE}" pid="4" name="_EmailSubject">
    <vt:lpwstr>Harvest</vt:lpwstr>
  </property>
  <property fmtid="{D5CDD505-2E9C-101B-9397-08002B2CF9AE}" pid="5" name="_AuthorEmail">
    <vt:lpwstr>juliana.o.trindade@exxonmobil.com</vt:lpwstr>
  </property>
  <property fmtid="{D5CDD505-2E9C-101B-9397-08002B2CF9AE}" pid="6" name="_AuthorEmailDisplayName">
    <vt:lpwstr>Trindade, Juliana O</vt:lpwstr>
  </property>
  <property fmtid="{D5CDD505-2E9C-101B-9397-08002B2CF9AE}" pid="7" name="ContentTypeId">
    <vt:lpwstr>0x010100D9E14CFCD7A68A42B94C7CA96E38A883</vt:lpwstr>
  </property>
  <property fmtid="{D5CDD505-2E9C-101B-9397-08002B2CF9AE}" pid="8" name="_dlc_DocIdItemGuid">
    <vt:lpwstr>6d5d44ac-48a1-4e60-88f3-827fe6649e18</vt:lpwstr>
  </property>
</Properties>
</file>