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5"/>
  </p:sldMasterIdLst>
  <p:notesMasterIdLst>
    <p:notesMasterId r:id="rId31"/>
  </p:notesMasterIdLst>
  <p:handoutMasterIdLst>
    <p:handoutMasterId r:id="rId32"/>
  </p:handoutMasterIdLst>
  <p:sldIdLst>
    <p:sldId id="499" r:id="rId6"/>
    <p:sldId id="501" r:id="rId7"/>
    <p:sldId id="502" r:id="rId8"/>
    <p:sldId id="507" r:id="rId9"/>
    <p:sldId id="503" r:id="rId10"/>
    <p:sldId id="481" r:id="rId11"/>
    <p:sldId id="505"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6" r:id="rId30"/>
  </p:sldIdLst>
  <p:sldSz cx="9144000" cy="5143500" type="screen16x9"/>
  <p:notesSz cx="6946900" cy="9232900"/>
  <p:embeddedFontLst>
    <p:embeddedFont>
      <p:font typeface="Franklin Gothic Demi" panose="020B0703020102020204" pitchFamily="34" charset="0"/>
      <p:regular r:id="rId33"/>
      <p:bold r:id="rId34"/>
      <p:italic r:id="rId35"/>
      <p:boldItalic r:id="rId36"/>
    </p:embeddedFont>
    <p:embeddedFont>
      <p:font typeface="Raleway" pitchFamily="2"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a:defRPr lang="ru"/>
    </a:defPPr>
    <a:lvl1pPr algn="l" rtl="0" fontAlgn="base">
      <a:spcBef>
        <a:spcPct val="0"/>
      </a:spcBef>
      <a:spcAft>
        <a:spcPct val="0"/>
      </a:spcAft>
      <a:defRPr b="1" kern="1200">
        <a:solidFill>
          <a:schemeClr val="tx1"/>
        </a:solidFill>
        <a:latin typeface="Franklin Gothic Demi" pitchFamily="34" charset="0"/>
        <a:ea typeface="+mn-ea"/>
        <a:cs typeface="+mn-cs"/>
      </a:defRPr>
    </a:lvl1pPr>
    <a:lvl2pPr marL="457200" algn="l" rtl="0" fontAlgn="base">
      <a:spcBef>
        <a:spcPct val="0"/>
      </a:spcBef>
      <a:spcAft>
        <a:spcPct val="0"/>
      </a:spcAft>
      <a:defRPr b="1" kern="1200">
        <a:solidFill>
          <a:schemeClr val="tx1"/>
        </a:solidFill>
        <a:latin typeface="Franklin Gothic Demi" pitchFamily="34" charset="0"/>
        <a:ea typeface="+mn-ea"/>
        <a:cs typeface="+mn-cs"/>
      </a:defRPr>
    </a:lvl2pPr>
    <a:lvl3pPr marL="914400" algn="l" rtl="0" fontAlgn="base">
      <a:spcBef>
        <a:spcPct val="0"/>
      </a:spcBef>
      <a:spcAft>
        <a:spcPct val="0"/>
      </a:spcAft>
      <a:defRPr b="1" kern="1200">
        <a:solidFill>
          <a:schemeClr val="tx1"/>
        </a:solidFill>
        <a:latin typeface="Franklin Gothic Demi" pitchFamily="34" charset="0"/>
        <a:ea typeface="+mn-ea"/>
        <a:cs typeface="+mn-cs"/>
      </a:defRPr>
    </a:lvl3pPr>
    <a:lvl4pPr marL="1371600" algn="l" rtl="0" fontAlgn="base">
      <a:spcBef>
        <a:spcPct val="0"/>
      </a:spcBef>
      <a:spcAft>
        <a:spcPct val="0"/>
      </a:spcAft>
      <a:defRPr b="1" kern="1200">
        <a:solidFill>
          <a:schemeClr val="tx1"/>
        </a:solidFill>
        <a:latin typeface="Franklin Gothic Demi" pitchFamily="34" charset="0"/>
        <a:ea typeface="+mn-ea"/>
        <a:cs typeface="+mn-cs"/>
      </a:defRPr>
    </a:lvl4pPr>
    <a:lvl5pPr marL="1828800" algn="l" rtl="0" fontAlgn="base">
      <a:spcBef>
        <a:spcPct val="0"/>
      </a:spcBef>
      <a:spcAft>
        <a:spcPct val="0"/>
      </a:spcAft>
      <a:defRPr b="1" kern="1200">
        <a:solidFill>
          <a:schemeClr val="tx1"/>
        </a:solidFill>
        <a:latin typeface="Franklin Gothic Demi" pitchFamily="34" charset="0"/>
        <a:ea typeface="+mn-ea"/>
        <a:cs typeface="+mn-cs"/>
      </a:defRPr>
    </a:lvl5pPr>
    <a:lvl6pPr marL="2286000" algn="l" defTabSz="914400" rtl="0" eaLnBrk="1" latinLnBrk="0" hangingPunct="1">
      <a:defRPr b="1" kern="1200">
        <a:solidFill>
          <a:schemeClr val="tx1"/>
        </a:solidFill>
        <a:latin typeface="Franklin Gothic Demi" pitchFamily="34" charset="0"/>
        <a:ea typeface="+mn-ea"/>
        <a:cs typeface="+mn-cs"/>
      </a:defRPr>
    </a:lvl6pPr>
    <a:lvl7pPr marL="2743200" algn="l" defTabSz="914400" rtl="0" eaLnBrk="1" latinLnBrk="0" hangingPunct="1">
      <a:defRPr b="1" kern="1200">
        <a:solidFill>
          <a:schemeClr val="tx1"/>
        </a:solidFill>
        <a:latin typeface="Franklin Gothic Demi" pitchFamily="34" charset="0"/>
        <a:ea typeface="+mn-ea"/>
        <a:cs typeface="+mn-cs"/>
      </a:defRPr>
    </a:lvl7pPr>
    <a:lvl8pPr marL="3200400" algn="l" defTabSz="914400" rtl="0" eaLnBrk="1" latinLnBrk="0" hangingPunct="1">
      <a:defRPr b="1" kern="1200">
        <a:solidFill>
          <a:schemeClr val="tx1"/>
        </a:solidFill>
        <a:latin typeface="Franklin Gothic Demi" pitchFamily="34" charset="0"/>
        <a:ea typeface="+mn-ea"/>
        <a:cs typeface="+mn-cs"/>
      </a:defRPr>
    </a:lvl8pPr>
    <a:lvl9pPr marL="3657600" algn="l" defTabSz="914400" rtl="0" eaLnBrk="1" latinLnBrk="0" hangingPunct="1">
      <a:defRPr b="1" kern="1200">
        <a:solidFill>
          <a:schemeClr val="tx1"/>
        </a:solidFill>
        <a:latin typeface="Franklin Gothic Demi"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659"/>
    <a:srgbClr val="E4703C"/>
    <a:srgbClr val="E16127"/>
    <a:srgbClr val="3B3838"/>
    <a:srgbClr val="002060"/>
    <a:srgbClr val="FFFFFF"/>
    <a:srgbClr val="FAFAFA"/>
    <a:srgbClr val="B3B3B3"/>
    <a:srgbClr val="000000"/>
    <a:srgbClr val="CFE7F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74150" autoAdjust="0"/>
  </p:normalViewPr>
  <p:slideViewPr>
    <p:cSldViewPr snapToGrid="0">
      <p:cViewPr varScale="1">
        <p:scale>
          <a:sx n="63" d="100"/>
          <a:sy n="63" d="100"/>
        </p:scale>
        <p:origin x="1292" y="48"/>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0" smtClean="0"/>
            </a:lvl1pPr>
          </a:lstStyle>
          <a:p>
            <a:pPr>
              <a:defRPr/>
            </a:pPr>
            <a:endParaRPr lang="en-US" b="1" dirty="0">
              <a:latin typeface="Raleway" panose="020B0003030101060003" pitchFamily="34" charset="0"/>
            </a:endParaRPr>
          </a:p>
        </p:txBody>
      </p:sp>
      <p:sp>
        <p:nvSpPr>
          <p:cNvPr id="236547" name="Rectangle 3"/>
          <p:cNvSpPr>
            <a:spLocks noGrp="1" noChangeArrowheads="1"/>
          </p:cNvSpPr>
          <p:nvPr>
            <p:ph type="dt" sz="quarter"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0" smtClean="0"/>
            </a:lvl1pPr>
          </a:lstStyle>
          <a:p>
            <a:pPr>
              <a:defRPr/>
            </a:pPr>
            <a:endParaRPr lang="en-US" b="1" dirty="0">
              <a:latin typeface="Raleway" panose="020B0003030101060003" pitchFamily="34" charset="0"/>
            </a:endParaRPr>
          </a:p>
        </p:txBody>
      </p:sp>
      <p:sp>
        <p:nvSpPr>
          <p:cNvPr id="236548" name="Rectangle 4"/>
          <p:cNvSpPr>
            <a:spLocks noGrp="1" noChangeArrowheads="1"/>
          </p:cNvSpPr>
          <p:nvPr>
            <p:ph type="ftr" sz="quarter" idx="2"/>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0" smtClean="0"/>
            </a:lvl1pPr>
          </a:lstStyle>
          <a:p>
            <a:pPr>
              <a:defRPr/>
            </a:pPr>
            <a:endParaRPr lang="en-US" b="1" dirty="0">
              <a:latin typeface="Raleway" panose="020B0003030101060003" pitchFamily="34" charset="0"/>
            </a:endParaRPr>
          </a:p>
        </p:txBody>
      </p:sp>
      <p:sp>
        <p:nvSpPr>
          <p:cNvPr id="236549" name="Rectangle 5"/>
          <p:cNvSpPr>
            <a:spLocks noGrp="1" noChangeArrowheads="1"/>
          </p:cNvSpPr>
          <p:nvPr>
            <p:ph type="sldNum" sz="quarter" idx="3"/>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0" smtClean="0"/>
            </a:lvl1pPr>
          </a:lstStyle>
          <a:p>
            <a:pPr>
              <a:defRPr/>
            </a:pPr>
            <a:fld id="{5F3D7B75-15E8-4189-814A-D7421BC4274E}" type="slidenum">
              <a:rPr lang="en-US" b="1">
                <a:latin typeface="Raleway" panose="020B0003030101060003" pitchFamily="34" charset="0"/>
              </a:rPr>
              <a:pPr>
                <a:defRPr/>
              </a:pPr>
              <a:t>‹#›</a:t>
            </a:fld>
            <a:endParaRPr lang="en-US" b="1" dirty="0">
              <a:latin typeface="Raleway" panose="020B0003030101060003" pitchFamily="34" charset="0"/>
            </a:endParaRPr>
          </a:p>
        </p:txBody>
      </p:sp>
    </p:spTree>
    <p:extLst>
      <p:ext uri="{BB962C8B-B14F-4D97-AF65-F5344CB8AC3E}">
        <p14:creationId xmlns:p14="http://schemas.microsoft.com/office/powerpoint/2010/main" val="62234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bwMode="auto">
          <a:xfrm>
            <a:off x="0"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b="1" i="0" smtClean="0">
                <a:latin typeface="Raleway" panose="020B0003030101060003" pitchFamily="34" charset="0"/>
              </a:defRPr>
            </a:lvl1pPr>
          </a:lstStyle>
          <a:p>
            <a:pPr>
              <a:defRPr/>
            </a:pPr>
            <a:endParaRPr lang="en-US" dirty="0"/>
          </a:p>
        </p:txBody>
      </p:sp>
      <p:sp>
        <p:nvSpPr>
          <p:cNvPr id="200707" name="Rectangle 3"/>
          <p:cNvSpPr>
            <a:spLocks noGrp="1" noChangeArrowheads="1"/>
          </p:cNvSpPr>
          <p:nvPr>
            <p:ph type="dt" idx="1"/>
          </p:nvPr>
        </p:nvSpPr>
        <p:spPr bwMode="auto">
          <a:xfrm>
            <a:off x="3935413" y="0"/>
            <a:ext cx="3009900" cy="461963"/>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b="1" i="0" smtClean="0">
                <a:latin typeface="Raleway" panose="020B0003030101060003" pitchFamily="34"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396875" y="692150"/>
            <a:ext cx="6154738" cy="3462338"/>
          </a:xfrm>
          <a:prstGeom prst="rect">
            <a:avLst/>
          </a:prstGeom>
          <a:noFill/>
          <a:ln w="9525">
            <a:solidFill>
              <a:srgbClr val="000000"/>
            </a:solidFill>
            <a:miter lim="800000"/>
            <a:headEnd/>
            <a:tailEnd/>
          </a:ln>
        </p:spPr>
      </p:sp>
      <p:sp>
        <p:nvSpPr>
          <p:cNvPr id="200709" name="Rectangle 5"/>
          <p:cNvSpPr>
            <a:spLocks noGrp="1" noChangeArrowheads="1"/>
          </p:cNvSpPr>
          <p:nvPr>
            <p:ph type="body" sz="quarter" idx="3"/>
          </p:nvPr>
        </p:nvSpPr>
        <p:spPr bwMode="auto">
          <a:xfrm>
            <a:off x="695325" y="4386263"/>
            <a:ext cx="5556250" cy="4154487"/>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0710" name="Rectangle 6"/>
          <p:cNvSpPr>
            <a:spLocks noGrp="1" noChangeArrowheads="1"/>
          </p:cNvSpPr>
          <p:nvPr>
            <p:ph type="ftr" sz="quarter" idx="4"/>
          </p:nvPr>
        </p:nvSpPr>
        <p:spPr bwMode="auto">
          <a:xfrm>
            <a:off x="0"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b="1" i="0" smtClean="0">
                <a:latin typeface="Raleway" panose="020B0003030101060003" pitchFamily="34" charset="0"/>
              </a:defRPr>
            </a:lvl1pPr>
          </a:lstStyle>
          <a:p>
            <a:pPr>
              <a:defRPr/>
            </a:pPr>
            <a:endParaRPr lang="en-US" dirty="0"/>
          </a:p>
        </p:txBody>
      </p:sp>
      <p:sp>
        <p:nvSpPr>
          <p:cNvPr id="200711" name="Rectangle 7"/>
          <p:cNvSpPr>
            <a:spLocks noGrp="1" noChangeArrowheads="1"/>
          </p:cNvSpPr>
          <p:nvPr>
            <p:ph type="sldNum" sz="quarter" idx="5"/>
          </p:nvPr>
        </p:nvSpPr>
        <p:spPr bwMode="auto">
          <a:xfrm>
            <a:off x="3935413" y="8769350"/>
            <a:ext cx="3009900" cy="461963"/>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b="1" i="0" smtClean="0">
                <a:latin typeface="Raleway" panose="020B0003030101060003" pitchFamily="34" charset="0"/>
              </a:defRPr>
            </a:lvl1pPr>
          </a:lstStyle>
          <a:p>
            <a:pPr>
              <a:defRPr/>
            </a:pPr>
            <a:fld id="{488BCBAF-E4A5-4AD2-B716-6B4C1F62F17A}" type="slidenum">
              <a:rPr lang="en-US" smtClean="0"/>
              <a:pPr>
                <a:defRPr/>
              </a:pPr>
              <a:t>‹#›</a:t>
            </a:fld>
            <a:endParaRPr lang="en-US" dirty="0"/>
          </a:p>
        </p:txBody>
      </p:sp>
    </p:spTree>
    <p:extLst>
      <p:ext uri="{BB962C8B-B14F-4D97-AF65-F5344CB8AC3E}">
        <p14:creationId xmlns:p14="http://schemas.microsoft.com/office/powerpoint/2010/main" val="3636927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1pPr>
    <a:lvl2pPr marL="4572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2pPr>
    <a:lvl3pPr marL="9144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3pPr>
    <a:lvl4pPr marL="13716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4pPr>
    <a:lvl5pPr marL="1828800" algn="l" rtl="0" eaLnBrk="0" fontAlgn="base" hangingPunct="0">
      <a:spcBef>
        <a:spcPct val="30000"/>
      </a:spcBef>
      <a:spcAft>
        <a:spcPct val="0"/>
      </a:spcAft>
      <a:defRPr sz="1200" b="1" i="0" kern="1200">
        <a:solidFill>
          <a:schemeClr val="tx1"/>
        </a:solidFill>
        <a:latin typeface="Raleway" panose="020B00030301010600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396875" y="692150"/>
            <a:ext cx="6154738" cy="3462338"/>
          </a:xfrm>
          <a:ln/>
        </p:spPr>
      </p:sp>
      <p:sp>
        <p:nvSpPr>
          <p:cNvPr id="46083" name="Notes Placeholder 2"/>
          <p:cNvSpPr>
            <a:spLocks noGrp="1"/>
          </p:cNvSpPr>
          <p:nvPr>
            <p:ph type="body" idx="1"/>
          </p:nvPr>
        </p:nvSpPr>
        <p:spPr>
          <a:noFill/>
          <a:ln/>
        </p:spPr>
        <p:txBody>
          <a:bodyPr/>
          <a:lstStyle/>
          <a:p>
            <a:endParaRPr lang="en-US" sz="1200" b="1" i="1" kern="1200" dirty="0">
              <a:solidFill>
                <a:schemeClr val="tx1"/>
              </a:solidFill>
              <a:effectLst/>
              <a:latin typeface="Arial" charset="0"/>
              <a:ea typeface="ＭＳ Ｐゴシック" charset="0"/>
              <a:cs typeface="+mn-cs"/>
            </a:endParaRPr>
          </a:p>
        </p:txBody>
      </p:sp>
      <p:sp>
        <p:nvSpPr>
          <p:cNvPr id="46084" name="Slide Number Placeholder 3"/>
          <p:cNvSpPr>
            <a:spLocks noGrp="1"/>
          </p:cNvSpPr>
          <p:nvPr>
            <p:ph type="sldNum" sz="quarter" idx="5"/>
          </p:nvPr>
        </p:nvSpPr>
        <p:spPr>
          <a:noFill/>
        </p:spPr>
        <p:txBody>
          <a:bodyPr/>
          <a:lstStyle/>
          <a:p>
            <a:fld id="{246A9538-15B0-4B39-B668-BFA3A0100FCD}" type="slidenum">
              <a:rPr lang="en-US"/>
              <a:pPr/>
              <a:t>1</a:t>
            </a:fld>
            <a:endParaRPr lang="en-US"/>
          </a:p>
        </p:txBody>
      </p:sp>
    </p:spTree>
    <p:extLst>
      <p:ext uri="{BB962C8B-B14F-4D97-AF65-F5344CB8AC3E}">
        <p14:creationId xmlns:p14="http://schemas.microsoft.com/office/powerpoint/2010/main" val="243883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ВДОХНОВЛЯЮТ ЛЮДЕЙ ПЕРЕД ПРЕПЯТСТВИЯМИ</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«Наш Бог будет сражаться за нас!» — Неемия 4:20</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Когда возникали препятствия, Неемия находил слова поддержки для работников. Людей нужно поддерживать в их работе. Хорошие лидеры публично хвалят работников и их работу, защищая и то, и другое от критики. Напоминайте тем, кого вы мобилизуете, что они на стороне Бога и выполняют Его дело.</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10</a:t>
            </a:fld>
            <a:endParaRPr lang="en-US" dirty="0"/>
          </a:p>
        </p:txBody>
      </p:sp>
    </p:spTree>
    <p:extLst>
      <p:ext uri="{BB962C8B-B14F-4D97-AF65-F5344CB8AC3E}">
        <p14:creationId xmlns:p14="http://schemas.microsoft.com/office/powerpoint/2010/main" val="27020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ПОДАЮТ ПРИМЕР</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Ни я, ни мои братья, ни мои люди, ни стража, которая была со мной, не снимали одежды; каждый был при себе, даже когда шёл за водой. (Неемия 4:23)</a:t>
            </a:r>
          </a:p>
          <a:p>
            <a:endParaRPr lang="en-US" sz="1200" b="1" i="0" kern="1200" dirty="0">
              <a:solidFill>
                <a:schemeClr val="tx1"/>
              </a:solidFill>
              <a:effectLst/>
              <a:latin typeface="Raleway" panose="020B0003030101060003" pitchFamily="34" charset="0"/>
              <a:ea typeface="+mn-ea"/>
              <a:cs typeface="+mn-cs"/>
            </a:endParaRPr>
          </a:p>
          <a:p>
            <a:pPr lvl="1"/>
            <a:endParaRPr lang="en-US" sz="1200" b="0" i="0" u="none" strike="noStrike" kern="1200" baseline="0" dirty="0">
              <a:solidFill>
                <a:schemeClr val="tx1"/>
              </a:solidFill>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11</a:t>
            </a:fld>
            <a:endParaRPr lang="en-US" dirty="0"/>
          </a:p>
        </p:txBody>
      </p:sp>
    </p:spTree>
    <p:extLst>
      <p:ext uri="{BB962C8B-B14F-4D97-AF65-F5344CB8AC3E}">
        <p14:creationId xmlns:p14="http://schemas.microsoft.com/office/powerpoint/2010/main" val="409064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ПОДАЮТ ПРИМЕР</a:t>
            </a:r>
          </a:p>
          <a:p>
            <a:r>
              <a:rPr lang="ru" sz="1200" b="1" i="0" kern="1200" dirty="0">
                <a:solidFill>
                  <a:schemeClr val="tx1"/>
                </a:solidFill>
                <a:effectLst/>
                <a:latin typeface="Raleway" panose="020B0003030101060003" pitchFamily="34" charset="0"/>
                <a:ea typeface="+mn-ea"/>
                <a:cs typeface="+mn-cs"/>
              </a:rPr>
              <a:t>...ни я, ни братья мои не ели хлеба, выделенного наместнику... Вместо этого я посвятил себя работе на этой стене. Все мои люди были собраны там для работы; мы не приобрели никакой земли. (Неемия 5:14–16)</a:t>
            </a:r>
          </a:p>
          <a:p>
            <a:endParaRPr lang="en-US" sz="1200" b="1" i="1" kern="1200" dirty="0">
              <a:solidFill>
                <a:schemeClr val="tx1"/>
              </a:solidFill>
              <a:effectLst/>
              <a:latin typeface="Raleway" panose="020B0003030101060003"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12</a:t>
            </a:fld>
            <a:endParaRPr lang="en-US" dirty="0"/>
          </a:p>
        </p:txBody>
      </p:sp>
    </p:spTree>
    <p:extLst>
      <p:ext uri="{BB962C8B-B14F-4D97-AF65-F5344CB8AC3E}">
        <p14:creationId xmlns:p14="http://schemas.microsoft.com/office/powerpoint/2010/main" val="406389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ПОДАЮТ ПРИМЕР</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Но я сказал: «Может ли такой человек, как я, бежать? Или может ли такой, как я, войти в храм, чтобы спасти свою душу? Я не пойду!» (Неемия 6:11)</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Будучи мастером мобилизации, Неемия заплатил цену за воплощение своего видения. Он подавал личный пример тремя способами:</a:t>
            </a:r>
          </a:p>
          <a:p>
            <a:r>
              <a:rPr lang="ru" sz="1200" b="1" i="0" kern="1200" dirty="0">
                <a:solidFill>
                  <a:schemeClr val="tx1"/>
                </a:solidFill>
                <a:effectLst/>
                <a:latin typeface="Raleway" panose="020B0003030101060003" pitchFamily="34" charset="0"/>
                <a:ea typeface="+mn-ea"/>
                <a:cs typeface="+mn-cs"/>
              </a:rPr>
              <a:t>ЛИЧНОЕ УЧАСТИЕ. Он лично трудился на стене и защищал рабочих вместе со своими воинами (Неем. 4:23).</a:t>
            </a:r>
          </a:p>
          <a:p>
            <a:r>
              <a:rPr lang="ru" sz="1200" b="1" i="0" kern="1200" dirty="0">
                <a:solidFill>
                  <a:schemeClr val="tx1"/>
                </a:solidFill>
                <a:effectLst/>
                <a:latin typeface="Raleway" panose="020B0003030101060003" pitchFamily="34" charset="0"/>
                <a:ea typeface="+mn-ea"/>
                <a:cs typeface="+mn-cs"/>
              </a:rPr>
              <a:t>ЗАПЛАТИЛ ЦЕНУ. Он заплатил финансовую цену, отказавшись от права собирать налоги с народа (Неем. 5:14–16).</a:t>
            </a:r>
          </a:p>
          <a:p>
            <a:r>
              <a:rPr lang="ru" sz="1200" b="1" i="0" kern="1200" dirty="0">
                <a:solidFill>
                  <a:schemeClr val="tx1"/>
                </a:solidFill>
                <a:effectLst/>
                <a:latin typeface="Raleway" panose="020B0003030101060003" pitchFamily="34" charset="0"/>
                <a:ea typeface="+mn-ea"/>
                <a:cs typeface="+mn-cs"/>
              </a:rPr>
              <a:t>МУЖЕСТВО. Он проявил мужество, не убежав, чтобы защитить себя, когда враги угрожали убить его (Неем. 6:11).</a:t>
            </a:r>
          </a:p>
          <a:p>
            <a:endParaRPr lang="en-US" sz="1200" b="1" i="1" kern="1200" dirty="0">
              <a:solidFill>
                <a:schemeClr val="tx1"/>
              </a:solidFill>
              <a:effectLst/>
              <a:latin typeface="Raleway" panose="020B0003030101060003"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13</a:t>
            </a:fld>
            <a:endParaRPr lang="en-US" dirty="0"/>
          </a:p>
        </p:txBody>
      </p:sp>
    </p:spTree>
    <p:extLst>
      <p:ext uri="{BB962C8B-B14F-4D97-AF65-F5344CB8AC3E}">
        <p14:creationId xmlns:p14="http://schemas.microsoft.com/office/powerpoint/2010/main" val="234709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ПРАЗДНУЮТ ДОСТИЖЕНИЯ</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И стена была закончена... за пятьдесят два дня... И радость их была весьма велика... И праздновали праздник семь дней, а на восьмой день, по установлению, было собрание. — Неемия 6:15; 8:17–18</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Когда работа была завершена, Неемия отпраздновал её завершение вместе с народом. Искусные мобилизаторы умеют признавать и праздновать Божью работу и жертвенные усилия людей, направленные на достижение цели. Цели тренируют веру. Для библейского лидера цели – это практические шаги веры в Бога.</a:t>
            </a:r>
          </a:p>
          <a:p>
            <a:endParaRPr lang="en-US" sz="1200" dirty="0">
              <a:effectLst/>
              <a:latin typeface="Times New Roman"/>
              <a:ea typeface="Times New Roman"/>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14</a:t>
            </a:fld>
            <a:endParaRPr lang="en-US" dirty="0"/>
          </a:p>
        </p:txBody>
      </p:sp>
    </p:spTree>
    <p:extLst>
      <p:ext uri="{BB962C8B-B14F-4D97-AF65-F5344CB8AC3E}">
        <p14:creationId xmlns:p14="http://schemas.microsoft.com/office/powerpoint/2010/main" val="361325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РЕЗУЛЬТАТЫ</a:t>
            </a:r>
          </a:p>
          <a:p>
            <a:r>
              <a:rPr lang="ru" sz="1200" b="1" i="0" kern="1200" dirty="0">
                <a:solidFill>
                  <a:schemeClr val="tx1"/>
                </a:solidFill>
                <a:effectLst/>
                <a:latin typeface="Raleway" panose="020B0003030101060003" pitchFamily="34" charset="0"/>
                <a:ea typeface="+mn-ea"/>
                <a:cs typeface="+mn-cs"/>
              </a:rPr>
              <a:t>Лидерство и мобилизационная практика Неемии привели к:</a:t>
            </a:r>
          </a:p>
          <a:p>
            <a:r>
              <a:rPr lang="ru" sz="1200" b="1" i="0" kern="1200" dirty="0">
                <a:solidFill>
                  <a:schemeClr val="tx1"/>
                </a:solidFill>
                <a:effectLst/>
                <a:latin typeface="Raleway" panose="020B0003030101060003" pitchFamily="34" charset="0"/>
                <a:ea typeface="+mn-ea"/>
                <a:cs typeface="+mn-cs"/>
              </a:rPr>
              <a:t>Широкое участие. В работе приняли участие многие люди из разных частей Иудеи (Глава 3).</a:t>
            </a:r>
          </a:p>
          <a:p>
            <a:r>
              <a:rPr lang="ru" sz="1200" b="1" i="0" kern="1200" dirty="0">
                <a:solidFill>
                  <a:schemeClr val="tx1"/>
                </a:solidFill>
                <a:effectLst/>
                <a:latin typeface="Raleway" panose="020B0003030101060003" pitchFamily="34" charset="0"/>
                <a:ea typeface="+mn-ea"/>
                <a:cs typeface="+mn-cs"/>
              </a:rPr>
              <a:t>Высоко преданные работники. Люди посвятили себя работе (4:6).</a:t>
            </a:r>
          </a:p>
          <a:p>
            <a:r>
              <a:rPr lang="ru" sz="1200" b="1" i="0" kern="1200" dirty="0">
                <a:solidFill>
                  <a:schemeClr val="tx1"/>
                </a:solidFill>
                <a:effectLst/>
                <a:latin typeface="Raleway" panose="020B0003030101060003" pitchFamily="34" charset="0"/>
                <a:ea typeface="+mn-ea"/>
                <a:cs typeface="+mn-cs"/>
              </a:rPr>
              <a:t>Проект завершён во славу Божию. Реконструкция была завершена в рекордные сроки (6:15).</a:t>
            </a:r>
          </a:p>
          <a:p>
            <a:r>
              <a:rPr lang="ru" sz="1200" b="1" i="0" kern="1200" dirty="0">
                <a:solidFill>
                  <a:schemeClr val="tx1"/>
                </a:solidFill>
                <a:effectLst/>
                <a:latin typeface="Raleway" panose="020B0003030101060003" pitchFamily="34" charset="0"/>
                <a:ea typeface="+mn-ea"/>
                <a:cs typeface="+mn-cs"/>
              </a:rPr>
              <a:t>Стена восстановила безопасность города.</a:t>
            </a:r>
          </a:p>
          <a:p>
            <a:r>
              <a:rPr lang="ru" sz="1200" b="1" i="0" kern="1200" dirty="0">
                <a:solidFill>
                  <a:schemeClr val="tx1"/>
                </a:solidFill>
                <a:effectLst/>
                <a:latin typeface="Raleway" panose="020B0003030101060003" pitchFamily="34" charset="0"/>
                <a:ea typeface="+mn-ea"/>
                <a:cs typeface="+mn-cs"/>
              </a:rPr>
              <a:t>Работа, проделанная всего за 52 дня, восстановила самоуважение и национальную гордость. Люди вновь обрели веру в Бога.</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15</a:t>
            </a:fld>
            <a:endParaRPr lang="en-US" dirty="0"/>
          </a:p>
        </p:txBody>
      </p:sp>
    </p:spTree>
    <p:extLst>
      <p:ext uri="{BB962C8B-B14F-4D97-AF65-F5344CB8AC3E}">
        <p14:creationId xmlns:p14="http://schemas.microsoft.com/office/powerpoint/2010/main" val="351502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ru" sz="1200" b="0" kern="1200" dirty="0">
                <a:solidFill>
                  <a:schemeClr val="tx1"/>
                </a:solidFill>
                <a:effectLst/>
                <a:ea typeface="+mn-ea"/>
                <a:cs typeface="+mn-cs"/>
              </a:rPr>
              <a:t>Кто из ваших знакомых лучше всего мобилизует людей?</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ru" sz="1200" b="0" kern="1200" dirty="0">
                <a:solidFill>
                  <a:schemeClr val="tx1"/>
                </a:solidFill>
                <a:effectLst/>
                <a:ea typeface="+mn-ea"/>
                <a:cs typeface="+mn-cs"/>
              </a:rPr>
              <a:t>Опишите, как этот человек мобилизует других.</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16</a:t>
            </a:fld>
            <a:endParaRPr lang="en-US"/>
          </a:p>
        </p:txBody>
      </p:sp>
    </p:spTree>
    <p:extLst>
      <p:ext uri="{BB962C8B-B14F-4D97-AF65-F5344CB8AC3E}">
        <p14:creationId xmlns:p14="http://schemas.microsoft.com/office/powerpoint/2010/main" val="3002159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17</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 sz="1200" b="1" i="0" kern="1200" dirty="0">
                <a:solidFill>
                  <a:schemeClr val="tx1"/>
                </a:solidFill>
                <a:effectLst/>
                <a:latin typeface="Raleway" panose="020B0003030101060003" pitchFamily="34" charset="0"/>
                <a:ea typeface="+mn-ea"/>
                <a:cs typeface="+mn-cs"/>
              </a:rPr>
              <a:t>ИСКУССТВО ДЕЛЕГИРОВАНИЯ</a:t>
            </a:r>
          </a:p>
          <a:p>
            <a:r>
              <a:rPr lang="ru" sz="1200" b="1" i="0" kern="1200" dirty="0">
                <a:solidFill>
                  <a:schemeClr val="tx1"/>
                </a:solidFill>
                <a:effectLst/>
                <a:latin typeface="Raleway" panose="020B0003030101060003" pitchFamily="34" charset="0"/>
                <a:ea typeface="+mn-ea"/>
                <a:cs typeface="+mn-cs"/>
              </a:rPr>
              <a:t>Великие лидеры умеют эффективно делегировать полномочия и наделять членов команды полномочиями для достижения конкретных целей. Делегирование — это не единовременный акт, а комплекс этапов и практик.</a:t>
            </a:r>
          </a:p>
          <a:p>
            <a:pPr eaLnBrk="1" hangingPunct="1">
              <a:spcBef>
                <a:spcPct val="0"/>
              </a:spcBef>
            </a:pPr>
            <a:endParaRPr lang="en-US" dirty="0"/>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17</a:t>
            </a:fld>
            <a:endParaRPr lang="en-US" sz="1200"/>
          </a:p>
        </p:txBody>
      </p:sp>
    </p:spTree>
    <p:extLst>
      <p:ext uri="{BB962C8B-B14F-4D97-AF65-F5344CB8AC3E}">
        <p14:creationId xmlns:p14="http://schemas.microsoft.com/office/powerpoint/2010/main" val="367074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18</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 sz="1200" b="1" i="0" u="none" strike="noStrike" kern="1200" baseline="0" dirty="0">
                <a:solidFill>
                  <a:schemeClr val="tx1"/>
                </a:solidFill>
                <a:latin typeface="Arial" charset="0"/>
                <a:ea typeface="ＭＳ Ｐゴシック" charset="0"/>
                <a:cs typeface="+mn-cs"/>
              </a:rPr>
              <a:t>ФАЗА ПЕРВАЯ: ПОСТАВЬТЕ ЧЕТКИЕ ЦЕЛИ</a:t>
            </a:r>
          </a:p>
          <a:p>
            <a:endParaRPr lang="en-US" sz="1200" b="1" i="0" u="none" strike="noStrike" kern="1200" baseline="0" dirty="0">
              <a:solidFill>
                <a:schemeClr val="tx1"/>
              </a:solidFill>
              <a:latin typeface="Arial" charset="0"/>
              <a:ea typeface="ＭＳ Ｐゴシック" charset="0"/>
              <a:cs typeface="+mn-cs"/>
            </a:endParaRPr>
          </a:p>
          <a:p>
            <a:r>
              <a:rPr lang="ru" sz="1200" b="1" i="0" kern="1200" dirty="0">
                <a:solidFill>
                  <a:schemeClr val="tx1"/>
                </a:solidFill>
                <a:effectLst/>
                <a:latin typeface="Raleway" panose="020B0003030101060003" pitchFamily="34" charset="0"/>
                <a:ea typeface="+mn-ea"/>
                <a:cs typeface="+mn-cs"/>
              </a:rPr>
              <a:t>На начальном этапе делегирование предполагает эффективное обсуждение с членом команды сути задания. Основное внимание уделяется чётким целям и ожидаемым результатам.</a:t>
            </a: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18</a:t>
            </a:fld>
            <a:endParaRPr lang="en-US" sz="1200"/>
          </a:p>
        </p:txBody>
      </p:sp>
    </p:spTree>
    <p:extLst>
      <p:ext uri="{BB962C8B-B14F-4D97-AF65-F5344CB8AC3E}">
        <p14:creationId xmlns:p14="http://schemas.microsoft.com/office/powerpoint/2010/main" val="399877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19</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 sz="1200" b="1" i="0" u="none" strike="noStrike" kern="1200" baseline="0" dirty="0">
                <a:solidFill>
                  <a:schemeClr val="tx1"/>
                </a:solidFill>
                <a:latin typeface="Arial" charset="0"/>
                <a:ea typeface="ＭＳ Ｐゴシック" charset="0"/>
                <a:cs typeface="+mn-cs"/>
              </a:rPr>
              <a:t>ФАЗА ВТОРАЯ: </a:t>
            </a:r>
            <a:r>
              <a:rPr lang="ru" sz="1200" b="1" i="0" kern="1200" dirty="0">
                <a:solidFill>
                  <a:schemeClr val="tx1"/>
                </a:solidFill>
                <a:effectLst/>
                <a:latin typeface="Raleway" panose="020B0003030101060003" pitchFamily="34" charset="0"/>
                <a:ea typeface="+mn-ea"/>
                <a:cs typeface="+mn-cs"/>
              </a:rPr>
              <a:t>ПОДГОТОВКА ПЛАНА ДЕЙСТВИЙ</a:t>
            </a:r>
          </a:p>
          <a:p>
            <a:r>
              <a:rPr lang="ru" sz="1200" b="1" i="0" kern="1200" dirty="0">
                <a:solidFill>
                  <a:schemeClr val="tx1"/>
                </a:solidFill>
                <a:effectLst/>
                <a:latin typeface="Raleway" panose="020B0003030101060003" pitchFamily="34" charset="0"/>
                <a:ea typeface="+mn-ea"/>
                <a:cs typeface="+mn-cs"/>
              </a:rPr>
              <a:t>Второй этап делегирования предполагает организацию обсуждения возможных подходов и конкретных шагов для выполнения задачи.</a:t>
            </a:r>
          </a:p>
          <a:p>
            <a:br>
              <a:rPr lang="en-US" sz="1200" b="1" i="0" kern="1200" dirty="0">
                <a:solidFill>
                  <a:schemeClr val="tx1"/>
                </a:solidFill>
                <a:effectLst/>
                <a:latin typeface="Raleway" panose="020B0003030101060003" pitchFamily="34" charset="0"/>
                <a:ea typeface="+mn-ea"/>
                <a:cs typeface="+mn-cs"/>
              </a:rPr>
            </a:br>
            <a:endParaRPr lang="en-US" sz="1200" b="1" i="0" kern="1200" dirty="0">
              <a:solidFill>
                <a:schemeClr val="tx1"/>
              </a:solidFill>
              <a:effectLst/>
              <a:latin typeface="Raleway" panose="020B0003030101060003" pitchFamily="34" charset="0"/>
              <a:ea typeface="+mn-ea"/>
              <a:cs typeface="+mn-cs"/>
            </a:endParaRP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19</a:t>
            </a:fld>
            <a:endParaRPr lang="en-US" sz="1200"/>
          </a:p>
        </p:txBody>
      </p:sp>
    </p:spTree>
    <p:extLst>
      <p:ext uri="{BB962C8B-B14F-4D97-AF65-F5344CB8AC3E}">
        <p14:creationId xmlns:p14="http://schemas.microsoft.com/office/powerpoint/2010/main" val="236454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ВВЕДЕНИЕ</a:t>
            </a:r>
          </a:p>
          <a:p>
            <a:r>
              <a:rPr lang="ru" sz="1200" b="1" i="0" kern="1200" dirty="0">
                <a:solidFill>
                  <a:schemeClr val="tx1"/>
                </a:solidFill>
                <a:effectLst/>
                <a:latin typeface="Raleway" panose="020B0003030101060003" pitchFamily="34" charset="0"/>
                <a:ea typeface="+mn-ea"/>
                <a:cs typeface="+mn-cs"/>
              </a:rPr>
              <a:t>Мобилизация происходит, когда лидер с Богом данным видением вовлекает христиан на всех уровнях, создавая движение, которое в конечном итоге приводит к достижению целей Царства. Движение живо и будет существовать до тех пор, пока видение достаточно важно и необходимо, чтобы мотивировать людей, независимо от затрат. Движение мобильно и идёт туда, где есть потребность. Организация может возникнуть по мере удовлетворения потребностей и необходимости поддержания. Божий замысел требует лидера, который будет трубить в трубу, указывать путь и поддерживать движение в направлении видения.</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a:t>
            </a:fld>
            <a:endParaRPr lang="en-US" dirty="0"/>
          </a:p>
        </p:txBody>
      </p:sp>
    </p:spTree>
    <p:extLst>
      <p:ext uri="{BB962C8B-B14F-4D97-AF65-F5344CB8AC3E}">
        <p14:creationId xmlns:p14="http://schemas.microsoft.com/office/powerpoint/2010/main" val="395275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20</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 sz="1200" b="1" i="0" u="none" strike="noStrike" kern="1200" baseline="0" dirty="0">
                <a:solidFill>
                  <a:schemeClr val="tx1"/>
                </a:solidFill>
                <a:latin typeface="Arial" charset="0"/>
                <a:ea typeface="ＭＳ Ｐゴシック" charset="0"/>
                <a:cs typeface="+mn-cs"/>
              </a:rPr>
              <a:t>ФАЗА ТРЕТЬЯ: </a:t>
            </a:r>
            <a:r>
              <a:rPr lang="ru" sz="1200" b="1" i="0" kern="1200" dirty="0">
                <a:solidFill>
                  <a:schemeClr val="tx1"/>
                </a:solidFill>
                <a:effectLst/>
                <a:latin typeface="Raleway" panose="020B0003030101060003" pitchFamily="34" charset="0"/>
                <a:ea typeface="+mn-ea"/>
                <a:cs typeface="+mn-cs"/>
              </a:rPr>
              <a:t>ОКАЗАНИЕ ПОДДЕРЖКИ</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Первоначальное внимание к деталям затем сменяется отстранением и предоставлением участнику команды достаточной свободы для выполнения работы, при этом оставаясь доступным в случае необходимости. Важным элементом делегирования является предоставление членам команды самостоятельности в принятии решений в рамках делегированной задачи.</a:t>
            </a: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20</a:t>
            </a:fld>
            <a:endParaRPr lang="en-US" sz="1200"/>
          </a:p>
        </p:txBody>
      </p:sp>
    </p:spTree>
    <p:extLst>
      <p:ext uri="{BB962C8B-B14F-4D97-AF65-F5344CB8AC3E}">
        <p14:creationId xmlns:p14="http://schemas.microsoft.com/office/powerpoint/2010/main" val="396902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A7A446C6-463D-3D4E-9EAC-7D85C16E1614}" type="slidenum">
              <a:rPr lang="en-US" sz="1200"/>
              <a:pPr eaLnBrk="1" hangingPunct="1"/>
              <a:t>21</a:t>
            </a:fld>
            <a:endParaRPr lang="en-US" sz="1200"/>
          </a:p>
        </p:txBody>
      </p:sp>
      <p:sp>
        <p:nvSpPr>
          <p:cNvPr id="30723" name="Slide Image Placeholder 1"/>
          <p:cNvSpPr>
            <a:spLocks noGrp="1" noRot="1" noChangeAspect="1" noTextEdit="1"/>
          </p:cNvSpPr>
          <p:nvPr>
            <p:ph type="sldImg"/>
          </p:nvPr>
        </p:nvSpPr>
        <p:spPr>
          <a:xfrm>
            <a:off x="404813" y="681038"/>
            <a:ext cx="6048375" cy="3403600"/>
          </a:xfrm>
          <a:ln/>
        </p:spPr>
      </p:sp>
      <p:sp>
        <p:nvSpPr>
          <p:cNvPr id="30724"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 sz="1200" b="1" i="0" u="none" strike="noStrike" kern="1200" baseline="0" dirty="0">
                <a:solidFill>
                  <a:schemeClr val="tx1"/>
                </a:solidFill>
                <a:latin typeface="Arial" charset="0"/>
                <a:ea typeface="ＭＳ Ｐゴシック" charset="0"/>
                <a:cs typeface="+mn-cs"/>
              </a:rPr>
              <a:t>ФАЗА ЧЕТВЕРТАЯ: </a:t>
            </a:r>
            <a:r>
              <a:rPr lang="ru" sz="1200" b="1" i="0" kern="1200" dirty="0">
                <a:solidFill>
                  <a:schemeClr val="tx1"/>
                </a:solidFill>
                <a:effectLst/>
                <a:latin typeface="Raleway" panose="020B0003030101060003" pitchFamily="34" charset="0"/>
                <a:ea typeface="+mn-ea"/>
                <a:cs typeface="+mn-cs"/>
              </a:rPr>
              <a:t>ПРИНЯТИЕ ОТВЕТСТВЕННОСТИ</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По мере того, как члены команды выполняют задание, они отчитываются перед руководителем, который следит за ходом работы и обеспечивает наличие ресурсов для выполнения задачи.</a:t>
            </a:r>
          </a:p>
        </p:txBody>
      </p:sp>
      <p:sp>
        <p:nvSpPr>
          <p:cNvPr id="30725" name="Slide Number Placeholder 3"/>
          <p:cNvSpPr txBox="1">
            <a:spLocks noGrp="1"/>
          </p:cNvSpPr>
          <p:nvPr/>
        </p:nvSpPr>
        <p:spPr bwMode="auto">
          <a:xfrm>
            <a:off x="3884613" y="8621713"/>
            <a:ext cx="297180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r" eaLnBrk="1" hangingPunct="1"/>
            <a:fld id="{A7978582-C6E8-9F48-A42B-17E7DDF50260}" type="slidenum">
              <a:rPr lang="en-US" sz="1200"/>
              <a:pPr algn="r" eaLnBrk="1" hangingPunct="1"/>
              <a:t>21</a:t>
            </a:fld>
            <a:endParaRPr lang="en-US" sz="1200"/>
          </a:p>
        </p:txBody>
      </p:sp>
    </p:spTree>
    <p:extLst>
      <p:ext uri="{BB962C8B-B14F-4D97-AF65-F5344CB8AC3E}">
        <p14:creationId xmlns:p14="http://schemas.microsoft.com/office/powerpoint/2010/main" val="69631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ru" sz="1200" b="1" i="0" u="none" strike="noStrike" kern="1200" baseline="0" dirty="0">
                <a:solidFill>
                  <a:schemeClr val="tx1"/>
                </a:solidFill>
                <a:latin typeface="Arial" charset="0"/>
                <a:ea typeface="ＭＳ Ｐゴシック" charset="0"/>
                <a:cs typeface="+mn-cs"/>
              </a:rPr>
              <a:t>МАСТЕРСКАЯ</a:t>
            </a:r>
          </a:p>
          <a:p>
            <a:r>
              <a:rPr lang="ru" sz="1200" b="0" i="0" u="none" strike="noStrike" kern="1200" baseline="0" dirty="0">
                <a:solidFill>
                  <a:schemeClr val="tx1"/>
                </a:solidFill>
                <a:latin typeface="Arial" charset="0"/>
                <a:ea typeface="ＭＳ Ｐゴシック" charset="0"/>
                <a:cs typeface="+mn-cs"/>
              </a:rPr>
              <a:t>Оцените себя по каждому из четырёх этапов делегирования, используя следующую шкалу. Поделитесь результатами с другими участниками и обсудите конкретные действия, которые вы можете предпринять для повышения эффективности делегирования.</a:t>
            </a:r>
          </a:p>
          <a:p>
            <a:endParaRPr lang="en-US" sz="1200" b="0" i="0" u="none" strike="noStrike" kern="1200" baseline="0" dirty="0">
              <a:solidFill>
                <a:schemeClr val="tx1"/>
              </a:solidFill>
              <a:latin typeface="Arial" charset="0"/>
              <a:ea typeface="ＭＳ Ｐゴシック" charset="0"/>
              <a:cs typeface="+mn-cs"/>
            </a:endParaRPr>
          </a:p>
          <a:p>
            <a:pPr marL="171450" indent="-171450">
              <a:buFont typeface="Arial"/>
              <a:buChar char="•"/>
            </a:pPr>
            <a:r>
              <a:rPr lang="ru" sz="1200" b="0" i="0" u="none" strike="noStrike" kern="1200" baseline="0" dirty="0">
                <a:solidFill>
                  <a:schemeClr val="tx1"/>
                </a:solidFill>
                <a:latin typeface="Arial" charset="0"/>
                <a:ea typeface="ＭＳ Ｐゴシック" charset="0"/>
                <a:cs typeface="+mn-cs"/>
              </a:rPr>
              <a:t>1 = Требуется улучшение 2 = Средне 3 = Превосходно</a:t>
            </a:r>
          </a:p>
          <a:p>
            <a:endParaRPr lang="en-US" sz="1200" b="0" i="0" u="none" strike="noStrike" kern="1200" baseline="0" dirty="0">
              <a:solidFill>
                <a:schemeClr val="tx1"/>
              </a:solidFill>
              <a:latin typeface="Arial" charset="0"/>
              <a:ea typeface="ＭＳ Ｐゴシック" charset="0"/>
              <a:cs typeface="+mn-cs"/>
            </a:endParaRPr>
          </a:p>
          <a:p>
            <a:r>
              <a:rPr lang="ru" sz="1200" b="0" i="0" u="none" strike="noStrike" kern="1200" baseline="0" dirty="0">
                <a:solidFill>
                  <a:schemeClr val="tx1"/>
                </a:solidFill>
                <a:latin typeface="Arial" charset="0"/>
                <a:ea typeface="ＭＳ Ｐゴシック" charset="0"/>
                <a:cs typeface="+mn-cs"/>
              </a:rPr>
              <a:t>Этап первый: </a:t>
            </a:r>
            <a:r>
              <a:rPr lang="ru" sz="1200" b="1" i="0" u="none" strike="noStrike" kern="1200" baseline="0" dirty="0">
                <a:solidFill>
                  <a:schemeClr val="tx1"/>
                </a:solidFill>
                <a:latin typeface="Arial" charset="0"/>
                <a:ea typeface="ＭＳ Ｐゴシック" charset="0"/>
                <a:cs typeface="+mn-cs"/>
              </a:rPr>
              <a:t>четкие цели</a:t>
            </a:r>
          </a:p>
          <a:p>
            <a:r>
              <a:rPr lang="ru" sz="1200" b="0" i="0" u="none" strike="noStrike" kern="1200" baseline="0" dirty="0">
                <a:solidFill>
                  <a:schemeClr val="tx1"/>
                </a:solidFill>
                <a:latin typeface="Arial" charset="0"/>
                <a:ea typeface="ＭＳ Ｐゴシック" charset="0"/>
                <a:cs typeface="+mn-cs"/>
              </a:rPr>
              <a:t>Этап второй: </a:t>
            </a:r>
            <a:r>
              <a:rPr lang="ru" sz="1200" b="1" i="0" u="none" strike="noStrike" kern="1200" baseline="0" dirty="0">
                <a:solidFill>
                  <a:schemeClr val="tx1"/>
                </a:solidFill>
                <a:latin typeface="Arial" charset="0"/>
                <a:ea typeface="ＭＳ Ｐゴシック" charset="0"/>
                <a:cs typeface="+mn-cs"/>
              </a:rPr>
              <a:t>План действий</a:t>
            </a:r>
          </a:p>
          <a:p>
            <a:r>
              <a:rPr lang="ru" sz="1200" b="0" i="0" u="none" strike="noStrike" kern="1200" baseline="0" dirty="0">
                <a:solidFill>
                  <a:schemeClr val="tx1"/>
                </a:solidFill>
                <a:latin typeface="Arial" charset="0"/>
                <a:ea typeface="ＭＳ Ｐゴシック" charset="0"/>
                <a:cs typeface="+mn-cs"/>
              </a:rPr>
              <a:t>Фаза третья: </a:t>
            </a:r>
            <a:r>
              <a:rPr lang="ru" sz="1200" b="1" i="0" u="none" strike="noStrike" kern="1200" baseline="0" dirty="0">
                <a:solidFill>
                  <a:schemeClr val="tx1"/>
                </a:solidFill>
                <a:latin typeface="Arial" charset="0"/>
                <a:ea typeface="ＭＳ Ｐゴシック" charset="0"/>
                <a:cs typeface="+mn-cs"/>
              </a:rPr>
              <a:t>Поддержка</a:t>
            </a:r>
          </a:p>
          <a:p>
            <a:r>
              <a:rPr lang="ru" sz="1200" b="0" i="0" u="none" strike="noStrike" kern="1200" baseline="0" dirty="0">
                <a:solidFill>
                  <a:schemeClr val="tx1"/>
                </a:solidFill>
                <a:latin typeface="Arial" charset="0"/>
                <a:ea typeface="ＭＳ Ｐゴシック" charset="0"/>
                <a:cs typeface="+mn-cs"/>
              </a:rPr>
              <a:t>Этап четвертый: </a:t>
            </a:r>
            <a:r>
              <a:rPr lang="ru" sz="1200" b="1" i="0" u="none" strike="noStrike" kern="1200" baseline="0" dirty="0">
                <a:solidFill>
                  <a:schemeClr val="tx1"/>
                </a:solidFill>
                <a:latin typeface="Arial" charset="0"/>
                <a:ea typeface="ＭＳ Ｐゴシック" charset="0"/>
                <a:cs typeface="+mn-cs"/>
              </a:rPr>
              <a:t>подотчетность</a:t>
            </a:r>
            <a:endParaRPr lang="en-US" sz="1200" b="1" dirty="0">
              <a:effectLst/>
              <a:latin typeface="Times New Roman"/>
              <a:ea typeface="Times New Roman"/>
            </a:endParaRPr>
          </a:p>
          <a:p>
            <a:endParaRPr lang="en-US" dirty="0"/>
          </a:p>
          <a:p>
            <a:r>
              <a:rPr lang="ru" sz="1200" b="1" i="0" u="none" strike="noStrike" kern="1200" baseline="0" dirty="0">
                <a:solidFill>
                  <a:schemeClr val="tx1"/>
                </a:solidFill>
                <a:latin typeface="Arial" charset="0"/>
                <a:ea typeface="ＭＳ Ｐゴシック" charset="0"/>
                <a:cs typeface="+mn-cs"/>
              </a:rPr>
              <a:t>Самооценка </a:t>
            </a:r>
            <a:r>
              <a:rPr lang="ru" sz="1200" b="0" i="0" u="none" strike="noStrike" kern="1200" baseline="0" dirty="0">
                <a:solidFill>
                  <a:schemeClr val="tx1"/>
                </a:solidFill>
                <a:latin typeface="Arial" charset="0"/>
                <a:ea typeface="ＭＳ Ｐゴシック" charset="0"/>
                <a:cs typeface="+mn-cs"/>
              </a:rPr>
              <a:t>— В какой из четырёх фаз делегирования вы наиболее сильны, а в какой — наиболее слабы? Какие действия вы можете предпринять, чтобы улучшить свою способность делегировать?</a:t>
            </a:r>
          </a:p>
          <a:p>
            <a:endParaRPr lang="en-US" sz="1200" b="0" i="0" u="none" strike="noStrike" kern="1200" baseline="0" dirty="0">
              <a:solidFill>
                <a:schemeClr val="tx1"/>
              </a:solidFill>
              <a:latin typeface="Arial" charset="0"/>
              <a:ea typeface="ＭＳ Ｐゴシック" charset="0"/>
              <a:cs typeface="+mn-cs"/>
            </a:endParaRPr>
          </a:p>
          <a:p>
            <a:r>
              <a:rPr lang="ru" sz="1200" b="1" i="0" u="none" strike="noStrike" kern="1200" baseline="0" dirty="0">
                <a:solidFill>
                  <a:schemeClr val="tx1"/>
                </a:solidFill>
                <a:latin typeface="Arial" charset="0"/>
                <a:ea typeface="ＭＳ Ｐゴシック" charset="0"/>
                <a:cs typeface="+mn-cs"/>
              </a:rPr>
              <a:t>Личное применение </a:t>
            </a:r>
            <a:r>
              <a:rPr lang="ru" sz="1200" b="0" i="0" u="none" strike="noStrike" kern="1200" baseline="0" dirty="0">
                <a:solidFill>
                  <a:schemeClr val="tx1"/>
                </a:solidFill>
                <a:latin typeface="Arial" charset="0"/>
                <a:ea typeface="ＭＳ Ｐゴシック" charset="0"/>
                <a:cs typeface="+mn-cs"/>
              </a:rPr>
              <a:t>— Подумайте о видении, которое Бог дал вам для исполнения. Какие ключевые обязанности вам нужно делегировать другим? Кому вы можете делегировать эти задачи?</a:t>
            </a:r>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22</a:t>
            </a:fld>
            <a:endParaRPr lang="en-US"/>
          </a:p>
        </p:txBody>
      </p:sp>
    </p:spTree>
    <p:extLst>
      <p:ext uri="{BB962C8B-B14F-4D97-AF65-F5344CB8AC3E}">
        <p14:creationId xmlns:p14="http://schemas.microsoft.com/office/powerpoint/2010/main" val="3888884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ПРОЦЕСС МОБИЛИЗАЦИИ</a:t>
            </a:r>
          </a:p>
          <a:p>
            <a:br>
              <a:rPr lang="en-US" sz="1200" b="1" i="0" kern="1200" dirty="0">
                <a:solidFill>
                  <a:schemeClr val="tx1"/>
                </a:solidFill>
                <a:effectLst/>
                <a:latin typeface="Raleway" panose="020B0003030101060003" pitchFamily="34" charset="0"/>
                <a:ea typeface="+mn-ea"/>
                <a:cs typeface="+mn-cs"/>
              </a:rPr>
            </a:br>
            <a:r>
              <a:rPr lang="ru" sz="1200" b="1" i="0" kern="1200" dirty="0">
                <a:solidFill>
                  <a:schemeClr val="tx1"/>
                </a:solidFill>
                <a:effectLst/>
                <a:latin typeface="Raleway" panose="020B0003030101060003" pitchFamily="34" charset="0"/>
                <a:ea typeface="+mn-ea"/>
                <a:cs typeface="+mn-cs"/>
              </a:rPr>
              <a:t>Мобилизация происходит, когда люди получают всё необходимое и силу для воплощения данного Богом видения, создавая движение. Процесс мобилизации можно проиллюстрировать на графике ниже, где ВИДЕНИЕ занимает высшую позицию. Лидеры движения — это люди, наиболее близкие к видению.</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Люди соприкасаются с видением извне. Поначалу они занимают самый внешний круг, как бы на периферии видения. На этом этапе они могут быть лишь наблюдателями или бенефициарами видения. По мере мобилизации они поднимаются выше, всё больше вовлекаясь в видение. Они также приближаются к видению, лучше его понимают и всё глубже в него вовлекаются.</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Роль лидера-мобилизатора заключается в служении людям и развитии движения посредством формирования видения и мобилизации других, а также разработки стратегий, которые еще больше приближают людей к достижению видения.</a:t>
            </a:r>
          </a:p>
          <a:p>
            <a:r>
              <a:rPr lang="ru" sz="1200" b="1" i="0" kern="1200" dirty="0">
                <a:solidFill>
                  <a:schemeClr val="tx1"/>
                </a:solidFill>
                <a:effectLst/>
                <a:latin typeface="Raleway" panose="020B0003030101060003" pitchFamily="34" charset="0"/>
                <a:ea typeface="+mn-ea"/>
                <a:cs typeface="+mn-cs"/>
              </a:rPr>
              <a:t>В неправительственной организации (НПО), работающей на добровольных началах, общий процесс мобилизации может выглядеть следующим образом:</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23</a:t>
            </a:fld>
            <a:endParaRPr lang="en-US"/>
          </a:p>
        </p:txBody>
      </p:sp>
    </p:spTree>
    <p:extLst>
      <p:ext uri="{BB962C8B-B14F-4D97-AF65-F5344CB8AC3E}">
        <p14:creationId xmlns:p14="http://schemas.microsoft.com/office/powerpoint/2010/main" val="210626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ru" sz="1200" b="1" i="0" u="none" strike="noStrike" kern="1200" baseline="0" dirty="0">
                <a:solidFill>
                  <a:schemeClr val="tx1"/>
                </a:solidFill>
                <a:latin typeface="Arial" charset="0"/>
                <a:ea typeface="ＭＳ Ｐゴシック" charset="0"/>
                <a:cs typeface="+mn-cs"/>
              </a:rPr>
              <a:t>МАСТЕРСКАЯ</a:t>
            </a:r>
          </a:p>
          <a:p>
            <a:r>
              <a:rPr lang="ru" sz="1200" b="1" i="0" kern="1200" dirty="0">
                <a:solidFill>
                  <a:schemeClr val="tx1"/>
                </a:solidFill>
                <a:effectLst/>
                <a:latin typeface="Raleway" panose="020B0003030101060003" pitchFamily="34" charset="0"/>
                <a:ea typeface="+mn-ea"/>
                <a:cs typeface="+mn-cs"/>
              </a:rPr>
              <a:t>Подумайте стратегически о том, как вы можете руководить своей командой, подобно тому, как дирижер руководит оркестром.</a:t>
            </a:r>
          </a:p>
          <a:p>
            <a:r>
              <a:rPr lang="ru" sz="1200" b="1" i="0" kern="1200" dirty="0">
                <a:solidFill>
                  <a:schemeClr val="tx1"/>
                </a:solidFill>
                <a:effectLst/>
                <a:latin typeface="Raleway" panose="020B0003030101060003" pitchFamily="34" charset="0"/>
                <a:ea typeface="+mn-ea"/>
                <a:cs typeface="+mn-cs"/>
              </a:rPr>
              <a:t>Это индивидуальное упражнение. Начните составлять «процесс мобилизации» для движения или организации, которую вы возглавляете. Каковы различные уровни вовлеченности? Существует ли систематический процесс, помогающий людям переходить с одного этапа на другой? Какие действия вам нужно предпринять, чтобы помочь людям расти в своей вовлеченности в видение, которое Бог доверил вам и вашей команде?</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24</a:t>
            </a:fld>
            <a:endParaRPr lang="en-US"/>
          </a:p>
        </p:txBody>
      </p:sp>
    </p:spTree>
    <p:extLst>
      <p:ext uri="{BB962C8B-B14F-4D97-AF65-F5344CB8AC3E}">
        <p14:creationId xmlns:p14="http://schemas.microsoft.com/office/powerpoint/2010/main" val="1140717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0F1B-6B15-EF5D-4DD6-82B5788D3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8733D-CBD1-DD1A-D345-9FC84E211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92254-F283-8745-7446-5FBBED0BECD1}"/>
              </a:ext>
            </a:extLst>
          </p:cNvPr>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Подлинный библейский лидер скорее подобен дирижёру оркестра. Маэстро дирижирует музыкой, задаёт темп и выбирает, какие инструменты подчеркнуть, не обязательно играя на них. В результате получается прекрасная, гармоничная музыка, которая трогает умы и сердца музыканта, слушателя и даже дирижёра.</a:t>
            </a:r>
          </a:p>
          <a:p>
            <a:endParaRPr lang="en-US" sz="1200" b="1" i="0" kern="1200" dirty="0">
              <a:solidFill>
                <a:schemeClr val="tx1"/>
              </a:solidFill>
              <a:effectLst/>
              <a:latin typeface="Raleway" panose="020B0003030101060003" pitchFamily="34" charset="0"/>
              <a:ea typeface="+mn-ea"/>
              <a:cs typeface="+mn-cs"/>
            </a:endParaRPr>
          </a:p>
          <a:p>
            <a:pPr lvl="1" algn="l"/>
            <a:endParaRPr lang="en-US" b="0" dirty="0"/>
          </a:p>
        </p:txBody>
      </p:sp>
      <p:sp>
        <p:nvSpPr>
          <p:cNvPr id="4" name="Slide Number Placeholder 3">
            <a:extLst>
              <a:ext uri="{FF2B5EF4-FFF2-40B4-BE49-F238E27FC236}">
                <a16:creationId xmlns:a16="http://schemas.microsoft.com/office/drawing/2014/main" id="{F4B7F69A-FE35-C823-4260-43B6F5365852}"/>
              </a:ext>
            </a:extLst>
          </p:cNvPr>
          <p:cNvSpPr>
            <a:spLocks noGrp="1"/>
          </p:cNvSpPr>
          <p:nvPr>
            <p:ph type="sldNum" sz="quarter" idx="10"/>
          </p:nvPr>
        </p:nvSpPr>
        <p:spPr/>
        <p:txBody>
          <a:bodyPr/>
          <a:lstStyle/>
          <a:p>
            <a:pPr>
              <a:defRPr/>
            </a:pPr>
            <a:fld id="{488BCBAF-E4A5-4AD2-B716-6B4C1F62F17A}" type="slidenum">
              <a:rPr lang="en-US" smtClean="0"/>
              <a:pPr>
                <a:defRPr/>
              </a:pPr>
              <a:t>25</a:t>
            </a:fld>
            <a:endParaRPr lang="en-US" dirty="0"/>
          </a:p>
        </p:txBody>
      </p:sp>
    </p:spTree>
    <p:extLst>
      <p:ext uri="{BB962C8B-B14F-4D97-AF65-F5344CB8AC3E}">
        <p14:creationId xmlns:p14="http://schemas.microsoft.com/office/powerpoint/2010/main" val="102118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4738" cy="3462338"/>
          </a:xfrm>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НЕ «ЧЕЛОВЕК-ОРКЛЕКТ ОДНОГО ЧЕЛОВЕКА»</a:t>
            </a:r>
          </a:p>
          <a:p>
            <a:r>
              <a:rPr lang="ru" sz="1200" b="1" i="0" kern="1200" dirty="0">
                <a:solidFill>
                  <a:schemeClr val="tx1"/>
                </a:solidFill>
                <a:effectLst/>
                <a:latin typeface="Raleway" panose="020B0003030101060003" pitchFamily="34" charset="0"/>
                <a:ea typeface="+mn-ea"/>
                <a:cs typeface="+mn-cs"/>
              </a:rPr>
              <a:t>Музыкальные ансамбли одного человека развлекают, но гармония, создаваемая музыкантом, ограничена, поскольку музыкант играет на нескольких инструментах одновременно. Многие христианские лидеры, по сути, являются оркестрами одного человека. Однако ранняя церковь была не шествием оркестров одного человека, а движением Божьего народа, несущего Царство Божье на землю. Послания таких лидеров, как Пётр и Павел, вдохновляли христиан воплощать Божье видение в своей жизни.</a:t>
            </a:r>
          </a:p>
          <a:p>
            <a:endParaRPr lang="en-US" sz="1200" b="1" i="0" kern="1200" dirty="0">
              <a:solidFill>
                <a:schemeClr val="tx1"/>
              </a:solidFill>
              <a:effectLst/>
              <a:latin typeface="Raleway" panose="020B0003030101060003"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3</a:t>
            </a:fld>
            <a:endParaRPr lang="en-US"/>
          </a:p>
        </p:txBody>
      </p:sp>
    </p:spTree>
    <p:extLst>
      <p:ext uri="{BB962C8B-B14F-4D97-AF65-F5344CB8AC3E}">
        <p14:creationId xmlns:p14="http://schemas.microsoft.com/office/powerpoint/2010/main" val="90301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u="none" strike="noStrike" kern="1200" baseline="0" dirty="0">
                <a:solidFill>
                  <a:schemeClr val="tx1"/>
                </a:solidFill>
                <a:latin typeface="Arial" charset="0"/>
                <a:ea typeface="ＭＳ Ｐゴシック" charset="0"/>
                <a:cs typeface="+mn-cs"/>
              </a:rPr>
              <a:t>БИБЛЕЙСКИЙ ФОНД</a:t>
            </a:r>
          </a:p>
          <a:p>
            <a:r>
              <a:rPr lang="ru" sz="1200" b="1" i="0" kern="1200" dirty="0">
                <a:solidFill>
                  <a:schemeClr val="tx1"/>
                </a:solidFill>
                <a:effectLst/>
                <a:latin typeface="Raleway" panose="020B0003030101060003" pitchFamily="34" charset="0"/>
                <a:ea typeface="+mn-ea"/>
                <a:cs typeface="+mn-cs"/>
              </a:rPr>
              <a:t>Библейская концепция лидерства основана не на образе выдающегося исполнителя, который делает всё, а на образе лидера-слуги, мобилизующего людей на исполнение их ролей в Теле Христовом. Апостол Павел объясняет:</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Дары различны, но один и тот же Дух распределяет их. Служение различно, а Господь один и тот же. Действия различны, но во всех действует один и тот же Бог. Каждому же даётся проявление Духа на пользу. — 1 Коринфянам 12:4–7</a:t>
            </a:r>
          </a:p>
          <a:p>
            <a:endParaRPr lang="en-US" sz="1200" b="0" i="0" u="none" strike="noStrike" kern="1200" baseline="0" dirty="0">
              <a:solidFill>
                <a:schemeClr val="tx1"/>
              </a:solidFill>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4</a:t>
            </a:fld>
            <a:endParaRPr lang="en-US" dirty="0"/>
          </a:p>
        </p:txBody>
      </p:sp>
    </p:spTree>
    <p:extLst>
      <p:ext uri="{BB962C8B-B14F-4D97-AF65-F5344CB8AC3E}">
        <p14:creationId xmlns:p14="http://schemas.microsoft.com/office/powerpoint/2010/main" val="13432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Подлинный библейский лидер скорее подобен дирижёру оркестра. Маэстро дирижирует музыкой, задаёт темп и выбирает, какие инструменты подчеркнуть, не обязательно играя на них. В результате получается прекрасная, гармоничная музыка, которая трогает умы и сердца музыканта, слушателя и даже дирижёра.</a:t>
            </a:r>
          </a:p>
          <a:p>
            <a:endParaRPr lang="en-US" sz="1200" b="1" i="0" kern="1200" dirty="0">
              <a:solidFill>
                <a:schemeClr val="tx1"/>
              </a:solidFill>
              <a:effectLst/>
              <a:latin typeface="Raleway" panose="020B0003030101060003" pitchFamily="34" charset="0"/>
              <a:ea typeface="+mn-ea"/>
              <a:cs typeface="+mn-cs"/>
            </a:endParaRPr>
          </a:p>
          <a:p>
            <a:pPr lvl="1" algn="l"/>
            <a:endParaRPr lang="en-US" b="0" dirty="0"/>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5</a:t>
            </a:fld>
            <a:endParaRPr lang="en-US" dirty="0"/>
          </a:p>
        </p:txBody>
      </p:sp>
    </p:spTree>
    <p:extLst>
      <p:ext uri="{BB962C8B-B14F-4D97-AF65-F5344CB8AC3E}">
        <p14:creationId xmlns:p14="http://schemas.microsoft.com/office/powerpoint/2010/main" val="304510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1038"/>
            <a:ext cx="6048375" cy="3403600"/>
          </a:xfrm>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НЕЕМИЯ: МАСТЕР-МОБИЛИЗАТОР</a:t>
            </a:r>
          </a:p>
          <a:p>
            <a:r>
              <a:rPr lang="ru" sz="1200" b="1" i="0" kern="1200" dirty="0">
                <a:solidFill>
                  <a:schemeClr val="tx1"/>
                </a:solidFill>
                <a:effectLst/>
                <a:latin typeface="Raleway" panose="020B0003030101060003" pitchFamily="34" charset="0"/>
                <a:ea typeface="+mn-ea"/>
                <a:cs typeface="+mn-cs"/>
              </a:rPr>
              <a:t>Со второй по шестую главы Неемия мобилизует жителей Иерусалима на восстановление городских стен. Угнетённая группа людей в разрушенном городе выполнила задачу, которая казалась невыполнимой. Мобилизационные практики Неемии содержат пять уроков лидерства, демонстрирующих, как стать мастером мобилизации, воплощающим в жизнь задуманное.</a:t>
            </a:r>
          </a:p>
        </p:txBody>
      </p:sp>
      <p:sp>
        <p:nvSpPr>
          <p:cNvPr id="4" name="Slide Number Placeholder 3"/>
          <p:cNvSpPr>
            <a:spLocks noGrp="1"/>
          </p:cNvSpPr>
          <p:nvPr>
            <p:ph type="sldNum" sz="quarter" idx="10"/>
          </p:nvPr>
        </p:nvSpPr>
        <p:spPr/>
        <p:txBody>
          <a:bodyPr/>
          <a:lstStyle/>
          <a:p>
            <a:pPr>
              <a:defRPr/>
            </a:pPr>
            <a:fld id="{A8D9C239-887B-6744-95A6-22DD790C309F}" type="slidenum">
              <a:rPr lang="en-US" smtClean="0"/>
              <a:pPr>
                <a:defRPr/>
              </a:pPr>
              <a:t>6</a:t>
            </a:fld>
            <a:endParaRPr lang="en-US"/>
          </a:p>
        </p:txBody>
      </p:sp>
    </p:spTree>
    <p:extLst>
      <p:ext uri="{BB962C8B-B14F-4D97-AF65-F5344CB8AC3E}">
        <p14:creationId xmlns:p14="http://schemas.microsoft.com/office/powerpoint/2010/main" val="135095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ИЗОБРЕТАЮТ ВИДЕНИЕ БОГА</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Тогда я сказал им: «Вы видите, в каком мы бедствии: Иерусалим в развалинах, и ворота его сожжены огнём. Пойдёмте, восстановим стену Иерусалима, и не будем больше в позоре». И я рассказал им о милостивой руке Бога моего надо мной и о том, что сказал мне царь. — Неемия 2:17–18</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Неемия обратился к народу, ясно показав им нужду, разрушенные стены и желаемое будущее – восстановленный город. Он также указал, что это видение было не его идеей, а видением Бога. Великие лидеры умело доносят видение, объясняют нужду и призывают людей следовать Божьему видению, чтобы способствовать установлению Царства Божьего на земле.</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7</a:t>
            </a:fld>
            <a:endParaRPr lang="en-US" dirty="0"/>
          </a:p>
        </p:txBody>
      </p:sp>
    </p:spTree>
    <p:extLst>
      <p:ext uri="{BB962C8B-B14F-4D97-AF65-F5344CB8AC3E}">
        <p14:creationId xmlns:p14="http://schemas.microsoft.com/office/powerpoint/2010/main" val="2724900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РАЗДЕЛЯЮТ ОТВЕТСТВЕННОСТЬ</a:t>
            </a:r>
          </a:p>
          <a:p>
            <a:r>
              <a:rPr lang="ru" sz="1200" b="1" i="0" kern="1200" dirty="0">
                <a:solidFill>
                  <a:schemeClr val="tx1"/>
                </a:solidFill>
                <a:effectLst/>
                <a:latin typeface="Raleway" panose="020B0003030101060003" pitchFamily="34" charset="0"/>
                <a:ea typeface="+mn-ea"/>
                <a:cs typeface="+mn-cs"/>
              </a:rPr>
              <a:t>...Выше Конских ворот чинили священники, каждый против своего дома. Рядом с ними чинил Садок, сын </a:t>
            </a:r>
            <a:r>
              <a:rPr lang="ru" sz="1200" b="1" i="0" kern="1200" dirty="0" err="1">
                <a:solidFill>
                  <a:schemeClr val="tx1"/>
                </a:solidFill>
                <a:effectLst/>
                <a:latin typeface="Raleway" panose="020B0003030101060003" pitchFamily="34" charset="0"/>
                <a:ea typeface="+mn-ea"/>
                <a:cs typeface="+mn-cs"/>
              </a:rPr>
              <a:t>Иммера , против своего дома...</a:t>
            </a:r>
          </a:p>
          <a:p>
            <a:r>
              <a:rPr lang="ru" sz="1200" b="1" i="0" kern="1200" dirty="0">
                <a:solidFill>
                  <a:schemeClr val="tx1"/>
                </a:solidFill>
                <a:effectLst/>
                <a:latin typeface="Raleway" panose="020B0003030101060003" pitchFamily="34" charset="0"/>
                <a:ea typeface="+mn-ea"/>
                <a:cs typeface="+mn-cs"/>
              </a:rPr>
              <a:t>—Неемия 3:28–29</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Неемия разделил работу на этапы, которые было легко выполнить, и предоставил каждому из них личное право собственности на проект. Поручив каждой семье восстанавливать стену рядом со своим домом, он дал каждой из них личное участие в её восстановлении.</a:t>
            </a: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8</a:t>
            </a:fld>
            <a:endParaRPr lang="en-US" dirty="0"/>
          </a:p>
        </p:txBody>
      </p:sp>
    </p:spTree>
    <p:extLst>
      <p:ext uri="{BB962C8B-B14F-4D97-AF65-F5344CB8AC3E}">
        <p14:creationId xmlns:p14="http://schemas.microsoft.com/office/powerpoint/2010/main" val="44428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sz="1200" b="1" i="0" kern="1200" dirty="0">
                <a:solidFill>
                  <a:schemeClr val="tx1"/>
                </a:solidFill>
                <a:effectLst/>
                <a:latin typeface="Raleway" panose="020B0003030101060003" pitchFamily="34" charset="0"/>
                <a:ea typeface="+mn-ea"/>
                <a:cs typeface="+mn-cs"/>
              </a:rPr>
              <a:t>МОБИЛИЗАТОРЫ ВДОХНОВЛЯЮТ ЛЮДЕЙ ПЕРЕД ПРЕПЯТСТВИЯМИ</a:t>
            </a:r>
          </a:p>
          <a:p>
            <a:endParaRPr lang="en-US" sz="1200" b="1" i="0" kern="1200" dirty="0">
              <a:solidFill>
                <a:schemeClr val="tx1"/>
              </a:solidFill>
              <a:effectLst/>
              <a:latin typeface="Raleway" panose="020B0003030101060003" pitchFamily="34" charset="0"/>
              <a:ea typeface="+mn-ea"/>
              <a:cs typeface="+mn-cs"/>
            </a:endParaRPr>
          </a:p>
          <a:p>
            <a:r>
              <a:rPr lang="ru" sz="1200" b="1" i="0" kern="1200" dirty="0">
                <a:solidFill>
                  <a:schemeClr val="tx1"/>
                </a:solidFill>
                <a:effectLst/>
                <a:latin typeface="Raleway" panose="020B0003030101060003" pitchFamily="34" charset="0"/>
                <a:ea typeface="+mn-ea"/>
                <a:cs typeface="+mn-cs"/>
              </a:rPr>
              <a:t>Осмотрев всё, я встал и сказал знатным, вельможам и остальному народу: «Не бойтесь их; помните Господа великого и страшного, и сражайтесь за братьев ваших, за сыновей ваших и за дочерей ваших, за жён ваших и за домы ваши» (Неемия 4:14).</a:t>
            </a:r>
          </a:p>
          <a:p>
            <a:endParaRPr lang="en-US" sz="1200" b="1" i="0" kern="1200" dirty="0">
              <a:solidFill>
                <a:schemeClr val="tx1"/>
              </a:solidFill>
              <a:effectLst/>
              <a:latin typeface="Raleway" panose="020B0003030101060003" pitchFamily="34" charset="0"/>
              <a:ea typeface="+mn-ea"/>
              <a:cs typeface="+mn-cs"/>
            </a:endParaRPr>
          </a:p>
          <a:p>
            <a:pPr lvl="1"/>
            <a:endParaRPr lang="en-US" sz="1200" b="0" i="0" u="none" strike="noStrike" kern="1200" baseline="0" dirty="0">
              <a:solidFill>
                <a:schemeClr val="tx1"/>
              </a:solidFill>
              <a:latin typeface="Arial" charset="0"/>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488BCBAF-E4A5-4AD2-B716-6B4C1F62F17A}" type="slidenum">
              <a:rPr lang="en-US" smtClean="0"/>
              <a:pPr>
                <a:defRPr/>
              </a:pPr>
              <a:t>9</a:t>
            </a:fld>
            <a:endParaRPr lang="en-US" dirty="0"/>
          </a:p>
        </p:txBody>
      </p:sp>
    </p:spTree>
    <p:extLst>
      <p:ext uri="{BB962C8B-B14F-4D97-AF65-F5344CB8AC3E}">
        <p14:creationId xmlns:p14="http://schemas.microsoft.com/office/powerpoint/2010/main" val="427324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3B06-31E1-754F-B92E-55A5557E52C8}"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3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00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0271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383B06-31E1-754F-B92E-55A5557E52C8}"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95336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83B06-31E1-754F-B92E-55A5557E52C8}" type="datetimeFigureOut">
              <a:rPr lang="en-US" smtClean="0"/>
              <a:t>8/29/2025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8248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383B06-31E1-754F-B92E-55A5557E52C8}"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60617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383B06-31E1-754F-B92E-55A5557E52C8}" type="datetimeFigureOut">
              <a:rPr lang="en-US" smtClean="0"/>
              <a:t>8/29/2025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0042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383B06-31E1-754F-B92E-55A5557E52C8}" type="datetimeFigureOut">
              <a:rPr lang="en-US" smtClean="0"/>
              <a:t>8/29/2025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64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B06-31E1-754F-B92E-55A5557E52C8}" type="datetimeFigureOut">
              <a:rPr lang="en-US" smtClean="0"/>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43962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3283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383B06-31E1-754F-B92E-55A5557E52C8}" type="datetimeFigureOut">
              <a:rPr lang="en-US" smtClean="0"/>
              <a:t>8/29/2025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607B-CFEC-624C-BDA8-BCB40B22F743}" type="slidenum">
              <a:rPr lang="en-US" smtClean="0"/>
              <a:t>‹#›</a:t>
            </a:fld>
            <a:endParaRPr lang="en-US"/>
          </a:p>
        </p:txBody>
      </p:sp>
    </p:spTree>
    <p:extLst>
      <p:ext uri="{BB962C8B-B14F-4D97-AF65-F5344CB8AC3E}">
        <p14:creationId xmlns:p14="http://schemas.microsoft.com/office/powerpoint/2010/main" val="11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C383B06-31E1-754F-B92E-55A5557E52C8}" type="datetimeFigureOut">
              <a:rPr lang="en-US" smtClean="0"/>
              <a:t>8/29/2025</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7BF607B-CFEC-624C-BDA8-BCB40B22F743}" type="slidenum">
              <a:rPr lang="en-US" smtClean="0"/>
              <a:t>‹#›</a:t>
            </a:fld>
            <a:endParaRPr lang="en-US"/>
          </a:p>
        </p:txBody>
      </p:sp>
    </p:spTree>
    <p:extLst>
      <p:ext uri="{BB962C8B-B14F-4D97-AF65-F5344CB8AC3E}">
        <p14:creationId xmlns:p14="http://schemas.microsoft.com/office/powerpoint/2010/main" val="174592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1" i="0" kern="1200">
          <a:solidFill>
            <a:schemeClr val="tx1"/>
          </a:solidFill>
          <a:latin typeface="Raleway" panose="020B0003030101060003"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1" i="0" kern="1200">
          <a:solidFill>
            <a:schemeClr val="tx1"/>
          </a:solidFill>
          <a:latin typeface="Raleway" panose="020B0003030101060003"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1" i="0" kern="1200">
          <a:solidFill>
            <a:schemeClr val="tx1"/>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1" i="0" kern="1200">
          <a:solidFill>
            <a:schemeClr val="tx1"/>
          </a:solidFill>
          <a:latin typeface="Raleway" panose="020B0003030101060003"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1" i="0" kern="1200">
          <a:solidFill>
            <a:schemeClr val="tx1"/>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363"/>
            <a:ext cx="9144000" cy="6093619"/>
          </a:xfrm>
          <a:prstGeom prst="rect">
            <a:avLst/>
          </a:prstGeom>
        </p:spPr>
      </p:pic>
      <p:pic>
        <p:nvPicPr>
          <p:cNvPr id="7" name="Picture 6"/>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478582" y="1011030"/>
            <a:ext cx="914608" cy="106704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9041" y="2976447"/>
            <a:ext cx="914608" cy="1067043"/>
          </a:xfrm>
          <a:prstGeom prst="rect">
            <a:avLst/>
          </a:prstGeom>
        </p:spPr>
      </p:pic>
      <p:sp>
        <p:nvSpPr>
          <p:cNvPr id="17" name="TextBox 16"/>
          <p:cNvSpPr txBox="1"/>
          <p:nvPr/>
        </p:nvSpPr>
        <p:spPr>
          <a:xfrm>
            <a:off x="108466" y="682520"/>
            <a:ext cx="7183377" cy="1631472"/>
          </a:xfrm>
          <a:prstGeom prst="rect">
            <a:avLst/>
          </a:prstGeom>
          <a:noFill/>
        </p:spPr>
        <p:txBody>
          <a:bodyPr wrap="none" rtlCol="0">
            <a:spAutoFit/>
          </a:bodyPr>
          <a:lstStyle/>
          <a:p>
            <a:pPr>
              <a:lnSpc>
                <a:spcPts val="6000"/>
              </a:lnSpc>
            </a:pPr>
            <a:r>
              <a:rPr lang="ru" sz="6600" dirty="0">
                <a:solidFill>
                  <a:schemeClr val="bg1"/>
                </a:solidFill>
                <a:latin typeface="Arial" panose="020B0604020202020204" pitchFamily="34" charset="0"/>
                <a:cs typeface="Arial" panose="020B0604020202020204" pitchFamily="34" charset="0"/>
              </a:rPr>
              <a:t>МОБИЛИЗАЦИЯ </a:t>
            </a:r>
            <a:endParaRPr lang="en-US" sz="6600" dirty="0">
              <a:solidFill>
                <a:schemeClr val="bg1"/>
              </a:solidFill>
              <a:latin typeface="Arial" panose="020B0604020202020204" pitchFamily="34" charset="0"/>
              <a:cs typeface="Arial" panose="020B0604020202020204" pitchFamily="34" charset="0"/>
            </a:endParaRPr>
          </a:p>
          <a:p>
            <a:pPr>
              <a:lnSpc>
                <a:spcPts val="6000"/>
              </a:lnSpc>
            </a:pPr>
            <a:r>
              <a:rPr lang="ru" sz="6600" dirty="0">
                <a:solidFill>
                  <a:schemeClr val="bg1"/>
                </a:solidFill>
                <a:latin typeface="Arial" panose="020B0604020202020204" pitchFamily="34" charset="0"/>
                <a:cs typeface="Arial" panose="020B0604020202020204" pitchFamily="34" charset="0"/>
              </a:rPr>
              <a:t>ЛЮДЕЙ</a:t>
            </a:r>
            <a:endParaRPr lang="en-US" sz="66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8C0CCF2-BE21-A94D-9C8D-DBA23DC82534}"/>
              </a:ext>
            </a:extLst>
          </p:cNvPr>
          <p:cNvSpPr txBox="1"/>
          <p:nvPr/>
        </p:nvSpPr>
        <p:spPr>
          <a:xfrm>
            <a:off x="108466" y="2480653"/>
            <a:ext cx="9144000" cy="584775"/>
          </a:xfrm>
          <a:prstGeom prst="rect">
            <a:avLst/>
          </a:prstGeom>
          <a:noFill/>
        </p:spPr>
        <p:txBody>
          <a:bodyPr wrap="square" rtlCol="0">
            <a:spAutoFit/>
          </a:bodyPr>
          <a:lstStyle/>
          <a:p>
            <a:r>
              <a:rPr lang="ru" sz="3200" dirty="0">
                <a:solidFill>
                  <a:schemeClr val="bg1"/>
                </a:solidFill>
                <a:latin typeface="Source Sans Pro" panose="020B0503030403020204" pitchFamily="34" charset="0"/>
              </a:rPr>
              <a:t>РАСПРОСТРАНЕНИЕ ЦАРСТВА БОЖЬЕГО</a:t>
            </a:r>
          </a:p>
        </p:txBody>
      </p:sp>
    </p:spTree>
    <p:extLst>
      <p:ext uri="{BB962C8B-B14F-4D97-AF65-F5344CB8AC3E}">
        <p14:creationId xmlns:p14="http://schemas.microsoft.com/office/powerpoint/2010/main" val="309165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2137" y="2756382"/>
            <a:ext cx="8516653" cy="954107"/>
          </a:xfrm>
          <a:prstGeom prst="rect">
            <a:avLst/>
          </a:prstGeom>
        </p:spPr>
        <p:txBody>
          <a:bodyPr wrap="square">
            <a:spAutoFit/>
          </a:bodyPr>
          <a:lstStyle/>
          <a:p>
            <a:pPr algn="r"/>
            <a:r>
              <a:rPr lang="ru" sz="2800" b="0" dirty="0">
                <a:solidFill>
                  <a:schemeClr val="bg2">
                    <a:lumMod val="25000"/>
                  </a:schemeClr>
                </a:solidFill>
                <a:latin typeface="Source Sans Pro" panose="020B0503030403020204" pitchFamily="34" charset="0"/>
                <a:ea typeface="Source Sans Pro" panose="020B0503030403020204" pitchFamily="34" charset="0"/>
              </a:rPr>
              <a:t>Наш Бог будет сражаться за нас! </a:t>
            </a:r>
            <a:br>
              <a:rPr lang="en-US" sz="2800" b="0" dirty="0">
                <a:solidFill>
                  <a:schemeClr val="bg2">
                    <a:lumMod val="25000"/>
                  </a:schemeClr>
                </a:solidFill>
                <a:latin typeface="Source Sans Pro" panose="020B0503030403020204" pitchFamily="34" charset="0"/>
                <a:ea typeface="Source Sans Pro" panose="020B0503030403020204" pitchFamily="34" charset="0"/>
              </a:rPr>
            </a:br>
            <a:r>
              <a:rPr lang="ru" sz="2800" b="0" dirty="0">
                <a:solidFill>
                  <a:schemeClr val="bg2">
                    <a:lumMod val="25000"/>
                  </a:schemeClr>
                </a:solidFill>
                <a:latin typeface="Source Sans Pro" panose="020B0503030403020204" pitchFamily="34" charset="0"/>
                <a:ea typeface="Source Sans Pro" panose="020B0503030403020204" pitchFamily="34" charset="0"/>
              </a:rPr>
              <a:t>Неемия 4:20</a:t>
            </a:r>
          </a:p>
        </p:txBody>
      </p:sp>
      <p:sp>
        <p:nvSpPr>
          <p:cNvPr id="9" name="Rectangle 8"/>
          <p:cNvSpPr/>
          <p:nvPr/>
        </p:nvSpPr>
        <p:spPr>
          <a:xfrm>
            <a:off x="3708971" y="924674"/>
            <a:ext cx="5435029" cy="7540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1464850" y="84538"/>
            <a:ext cx="7433940" cy="244294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ru" dirty="0">
                <a:solidFill>
                  <a:schemeClr val="bg2">
                    <a:lumMod val="25000"/>
                  </a:schemeClr>
                </a:solidFill>
                <a:latin typeface="Raleway" panose="020B0003030101060003" pitchFamily="34" charset="0"/>
              </a:rPr>
              <a:t>МОБИЛИЗАТОРЫ ВДОХНОВЛЯЮТ </a:t>
            </a:r>
            <a:br>
              <a:rPr lang="en-US" dirty="0">
                <a:solidFill>
                  <a:schemeClr val="bg2">
                    <a:lumMod val="25000"/>
                  </a:schemeClr>
                </a:solidFill>
                <a:latin typeface="Raleway" panose="020B0003030101060003" pitchFamily="34" charset="0"/>
              </a:rPr>
            </a:br>
            <a:r>
              <a:rPr lang="ru" dirty="0">
                <a:solidFill>
                  <a:schemeClr val="bg2">
                    <a:lumMod val="25000"/>
                  </a:schemeClr>
                </a:solidFill>
                <a:latin typeface="Raleway" panose="020B0003030101060003" pitchFamily="34" charset="0"/>
              </a:rPr>
              <a:t>ЛЮДЕЙ</a:t>
            </a:r>
            <a:endParaRPr lang="en-US" sz="2700" dirty="0">
              <a:solidFill>
                <a:schemeClr val="bg2">
                  <a:lumMod val="25000"/>
                </a:schemeClr>
              </a:solidFill>
              <a:latin typeface="Raleway" panose="020B0003030101060003" pitchFamily="34" charset="0"/>
            </a:endParaRPr>
          </a:p>
        </p:txBody>
      </p:sp>
    </p:spTree>
    <p:extLst>
      <p:ext uri="{BB962C8B-B14F-4D97-AF65-F5344CB8AC3E}">
        <p14:creationId xmlns:p14="http://schemas.microsoft.com/office/powerpoint/2010/main" val="13548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518614" y="2308487"/>
            <a:ext cx="8380175" cy="1815882"/>
          </a:xfrm>
          <a:prstGeom prst="rect">
            <a:avLst/>
          </a:prstGeom>
        </p:spPr>
        <p:txBody>
          <a:bodyPr wrap="square">
            <a:spAutoFit/>
          </a:bodyPr>
          <a:lstStyle/>
          <a:p>
            <a:pPr algn="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Ни я, ни мои братья, ни мои люди, ни сопровождавшие меня охранники не снимали одежды; у каждого было свое оружие, </a:t>
            </a:r>
            <a:br>
              <a:rPr lang="en-US"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даже когда он шел за водой.</a:t>
            </a:r>
          </a:p>
          <a:p>
            <a:pPr algn="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Неемия 4:23</a:t>
            </a:r>
          </a:p>
        </p:txBody>
      </p:sp>
      <p:sp>
        <p:nvSpPr>
          <p:cNvPr id="11" name="Rectangle 10"/>
          <p:cNvSpPr/>
          <p:nvPr/>
        </p:nvSpPr>
        <p:spPr>
          <a:xfrm>
            <a:off x="1150706" y="1317796"/>
            <a:ext cx="7993295"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87974"/>
            <a:ext cx="7433940" cy="2077576"/>
          </a:xfrm>
        </p:spPr>
        <p:txBody>
          <a:bodyPr>
            <a:normAutofit/>
          </a:bodyPr>
          <a:lstStyle/>
          <a:p>
            <a:pPr algn="r"/>
            <a:r>
              <a:rPr lang="ru" b="1" dirty="0">
                <a:solidFill>
                  <a:schemeClr val="bg1"/>
                </a:solidFill>
                <a:latin typeface="Arial" panose="020B0604020202020204" pitchFamily="34" charset="0"/>
                <a:cs typeface="Arial" panose="020B0604020202020204" pitchFamily="34" charset="0"/>
              </a:rPr>
              <a:t>МОБИЛИЗАТОРЫ </a:t>
            </a:r>
            <a:br>
              <a:rPr lang="en-US" b="1" dirty="0">
                <a:solidFill>
                  <a:schemeClr val="bg1"/>
                </a:solidFill>
                <a:latin typeface="Arial" panose="020B0604020202020204" pitchFamily="34" charset="0"/>
                <a:cs typeface="Arial" panose="020B0604020202020204" pitchFamily="34" charset="0"/>
              </a:rPr>
            </a:br>
            <a:r>
              <a:rPr lang="ru" b="1" dirty="0">
                <a:solidFill>
                  <a:schemeClr val="bg1"/>
                </a:solidFill>
                <a:latin typeface="Arial" panose="020B0604020202020204" pitchFamily="34" charset="0"/>
                <a:cs typeface="Arial" panose="020B0604020202020204" pitchFamily="34" charset="0"/>
              </a:rPr>
              <a:t>ПОДАЮТ ПРИМЕР</a:t>
            </a:r>
            <a:endParaRPr lang="en-US" sz="2700" dirty="0">
              <a:solidFill>
                <a:schemeClr val="bg1"/>
              </a:solidFill>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682388" y="4272709"/>
            <a:ext cx="8325134" cy="722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ru" sz="3200" b="1" i="1" dirty="0">
                <a:solidFill>
                  <a:schemeClr val="bg1"/>
                </a:solidFill>
                <a:latin typeface="Arial" panose="020B0604020202020204" pitchFamily="34" charset="0"/>
                <a:cs typeface="Arial" panose="020B0604020202020204" pitchFamily="34" charset="0"/>
              </a:rPr>
              <a:t>ЛИЧНОЕ УЧАСТИЕ</a:t>
            </a:r>
            <a:endParaRPr lang="en-US" sz="32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35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10186" y="1039672"/>
            <a:ext cx="7833814" cy="81819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248780"/>
            <a:ext cx="7433940" cy="2149499"/>
          </a:xfrm>
        </p:spPr>
        <p:txBody>
          <a:bodyPr>
            <a:normAutofit/>
          </a:bodyPr>
          <a:lstStyle/>
          <a:p>
            <a:pPr algn="r"/>
            <a:r>
              <a:rPr lang="ru" b="1" dirty="0">
                <a:solidFill>
                  <a:schemeClr val="bg2">
                    <a:lumMod val="25000"/>
                  </a:schemeClr>
                </a:solidFill>
                <a:latin typeface="Raleway" panose="020B0503030101060003" pitchFamily="34" charset="0"/>
              </a:rPr>
              <a:t>МОБИЛИЗАТОРЫ </a:t>
            </a:r>
            <a:br>
              <a:rPr lang="en-US" b="1" dirty="0">
                <a:solidFill>
                  <a:schemeClr val="bg2">
                    <a:lumMod val="25000"/>
                  </a:schemeClr>
                </a:solidFill>
                <a:latin typeface="Raleway" panose="020B0503030101060003" pitchFamily="34" charset="0"/>
              </a:rPr>
            </a:br>
            <a:r>
              <a:rPr lang="ru" b="1" dirty="0">
                <a:solidFill>
                  <a:schemeClr val="bg2">
                    <a:lumMod val="25000"/>
                  </a:schemeClr>
                </a:solidFill>
                <a:latin typeface="Raleway" panose="020B0503030101060003" pitchFamily="34" charset="0"/>
              </a:rPr>
              <a:t>ПОДАЮТ ПРИМЕР</a:t>
            </a:r>
            <a:endParaRPr lang="en-US" sz="2700" dirty="0">
              <a:solidFill>
                <a:schemeClr val="bg2">
                  <a:lumMod val="25000"/>
                </a:schemeClr>
              </a:solidFill>
              <a:latin typeface="Raleway" panose="020B0503030101060003" pitchFamily="34" charset="0"/>
            </a:endParaRPr>
          </a:p>
        </p:txBody>
      </p:sp>
      <p:sp>
        <p:nvSpPr>
          <p:cNvPr id="8" name="Rectangle 7"/>
          <p:cNvSpPr/>
          <p:nvPr/>
        </p:nvSpPr>
        <p:spPr>
          <a:xfrm>
            <a:off x="382137" y="2142229"/>
            <a:ext cx="8516653" cy="1815882"/>
          </a:xfrm>
          <a:prstGeom prst="rect">
            <a:avLst/>
          </a:prstGeom>
        </p:spPr>
        <p:txBody>
          <a:bodyPr wrap="square">
            <a:spAutoFit/>
          </a:bodyPr>
          <a:lstStyle/>
          <a:p>
            <a:pPr algn="r"/>
            <a:r>
              <a:rPr lang="ru" sz="2800" b="0" dirty="0">
                <a:solidFill>
                  <a:schemeClr val="bg2">
                    <a:lumMod val="25000"/>
                  </a:schemeClr>
                </a:solidFill>
                <a:latin typeface="Source Sans Pro" panose="020B0503030403020204" pitchFamily="34" charset="0"/>
                <a:ea typeface="Source Sans Pro" panose="020B0503030403020204" pitchFamily="34" charset="0"/>
              </a:rPr>
              <a:t>…ни я, ни братья мои не ели хлеба, назначенного наместнику. Но я посвятил себя работе на этой стене. Все мои люди были собраны там для работы; мы не приобрели земли. Неемия 5:14–16</a:t>
            </a:r>
          </a:p>
        </p:txBody>
      </p:sp>
      <p:sp>
        <p:nvSpPr>
          <p:cNvPr id="6" name="Title 3">
            <a:extLst>
              <a:ext uri="{FF2B5EF4-FFF2-40B4-BE49-F238E27FC236}">
                <a16:creationId xmlns:a16="http://schemas.microsoft.com/office/drawing/2014/main" id="{AB720AF8-BE38-E443-A488-6490B5098712}"/>
              </a:ext>
            </a:extLst>
          </p:cNvPr>
          <p:cNvSpPr txBox="1">
            <a:spLocks/>
          </p:cNvSpPr>
          <p:nvPr/>
        </p:nvSpPr>
        <p:spPr>
          <a:xfrm>
            <a:off x="682837" y="4307404"/>
            <a:ext cx="8325134" cy="722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ru" sz="3200" b="1" i="1" dirty="0">
                <a:solidFill>
                  <a:schemeClr val="bg2">
                    <a:lumMod val="25000"/>
                  </a:schemeClr>
                </a:solidFill>
                <a:latin typeface="Raleway" panose="020B0503030101060003" pitchFamily="34" charset="0"/>
              </a:rPr>
              <a:t>ЗАПЛАТИТЕ ЦЕНУ</a:t>
            </a:r>
            <a:endParaRPr lang="en-US" sz="3200" b="0" i="1" dirty="0">
              <a:solidFill>
                <a:schemeClr val="bg2">
                  <a:lumMod val="25000"/>
                </a:schemeClr>
              </a:solidFill>
              <a:latin typeface="Raleway" panose="020B0503030101060003" pitchFamily="34" charset="0"/>
            </a:endParaRPr>
          </a:p>
        </p:txBody>
      </p:sp>
    </p:spTree>
    <p:extLst>
      <p:ext uri="{BB962C8B-B14F-4D97-AF65-F5344CB8AC3E}">
        <p14:creationId xmlns:p14="http://schemas.microsoft.com/office/powerpoint/2010/main" val="300272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1464849" y="2308487"/>
            <a:ext cx="7433940" cy="1384995"/>
          </a:xfrm>
          <a:prstGeom prst="rect">
            <a:avLst/>
          </a:prstGeom>
        </p:spPr>
        <p:txBody>
          <a:bodyPr wrap="square">
            <a:spAutoFit/>
          </a:bodyPr>
          <a:lstStyle/>
          <a:p>
            <a:pPr algn="r"/>
            <a:r>
              <a:rPr lang="ru" sz="2800" b="0" dirty="0">
                <a:solidFill>
                  <a:schemeClr val="bg1"/>
                </a:solidFill>
                <a:latin typeface="Source Sans Pro" panose="020B0503030403020204" pitchFamily="34" charset="0"/>
                <a:ea typeface="Source Sans Pro" panose="020B0503030403020204" pitchFamily="34" charset="0"/>
              </a:rPr>
              <a:t>Но я сказал: «Может ли такой человек, как я, бежать? Или может ли такой, как я, войти в храм, чтобы спасти свою душу? Я не пойду!» Неемия 6:11</a:t>
            </a:r>
          </a:p>
        </p:txBody>
      </p:sp>
      <p:sp>
        <p:nvSpPr>
          <p:cNvPr id="11" name="Rectangle 10"/>
          <p:cNvSpPr/>
          <p:nvPr/>
        </p:nvSpPr>
        <p:spPr>
          <a:xfrm>
            <a:off x="1869743" y="1574646"/>
            <a:ext cx="7274258"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365373"/>
            <a:ext cx="7433940" cy="2077576"/>
          </a:xfrm>
        </p:spPr>
        <p:txBody>
          <a:bodyPr>
            <a:normAutofit/>
          </a:bodyPr>
          <a:lstStyle/>
          <a:p>
            <a:pPr algn="r"/>
            <a:r>
              <a:rPr lang="ru" b="1" dirty="0">
                <a:solidFill>
                  <a:schemeClr val="bg1"/>
                </a:solidFill>
                <a:latin typeface="Raleway" panose="020B0503030101060003" pitchFamily="34" charset="0"/>
              </a:rPr>
              <a:t>МОБИЛИЗАТОРЫ </a:t>
            </a:r>
            <a:br>
              <a:rPr lang="en-US" b="1" dirty="0">
                <a:solidFill>
                  <a:schemeClr val="bg1"/>
                </a:solidFill>
                <a:latin typeface="Raleway" panose="020B0503030101060003" pitchFamily="34" charset="0"/>
              </a:rPr>
            </a:br>
            <a:r>
              <a:rPr lang="ru" b="1" dirty="0">
                <a:solidFill>
                  <a:schemeClr val="bg1"/>
                </a:solidFill>
                <a:latin typeface="Raleway" panose="020B0503030101060003" pitchFamily="34" charset="0"/>
              </a:rPr>
              <a:t>ПОДАЮТ ПРИМЕР</a:t>
            </a:r>
            <a:endParaRPr lang="en-US" sz="2700" dirty="0">
              <a:solidFill>
                <a:schemeClr val="bg1"/>
              </a:solidFill>
              <a:latin typeface="Raleway" panose="020B0503030101060003"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682388" y="4272709"/>
            <a:ext cx="8325134" cy="7224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ru" sz="3200" b="1" i="1" dirty="0">
                <a:solidFill>
                  <a:schemeClr val="bg1"/>
                </a:solidFill>
                <a:latin typeface="Raleway" panose="020B0503030101060003" pitchFamily="34" charset="0"/>
              </a:rPr>
              <a:t>ХРАБРОСТЬ</a:t>
            </a:r>
            <a:endParaRPr lang="en-US" sz="3200" b="0" i="1" dirty="0">
              <a:solidFill>
                <a:schemeClr val="bg1"/>
              </a:solidFill>
              <a:latin typeface="Raleway" panose="020B0503030101060003" pitchFamily="34" charset="0"/>
            </a:endParaRPr>
          </a:p>
        </p:txBody>
      </p:sp>
    </p:spTree>
    <p:extLst>
      <p:ext uri="{BB962C8B-B14F-4D97-AF65-F5344CB8AC3E}">
        <p14:creationId xmlns:p14="http://schemas.microsoft.com/office/powerpoint/2010/main" val="236540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777923" y="2507101"/>
            <a:ext cx="8120867" cy="2246769"/>
          </a:xfrm>
          <a:prstGeom prst="rect">
            <a:avLst/>
          </a:prstGeom>
        </p:spPr>
        <p:txBody>
          <a:bodyPr wrap="square">
            <a:spAutoFit/>
          </a:bodyPr>
          <a:lstStyle/>
          <a:p>
            <a:pPr algn="r"/>
            <a:r>
              <a:rPr lang="ru" sz="2800" b="0" dirty="0">
                <a:solidFill>
                  <a:schemeClr val="bg1"/>
                </a:solidFill>
                <a:latin typeface="Source Sans Pro" panose="020B0503030403020204" pitchFamily="34" charset="0"/>
                <a:ea typeface="Source Sans Pro" panose="020B0503030403020204" pitchFamily="34" charset="0"/>
              </a:rPr>
              <a:t>И стена была построена в пятьдесят два дня… И радость их была весьма велика… И праздновали праздник семь дней, а в восьмой день, по уставу, было собрание. </a:t>
            </a:r>
            <a:br>
              <a:rPr lang="en-US" sz="2800" b="0" dirty="0">
                <a:solidFill>
                  <a:schemeClr val="bg1"/>
                </a:solidFill>
                <a:latin typeface="Source Sans Pro" panose="020B0503030403020204" pitchFamily="34" charset="0"/>
                <a:ea typeface="Source Sans Pro" panose="020B0503030403020204" pitchFamily="34" charset="0"/>
              </a:rPr>
            </a:br>
            <a:r>
              <a:rPr lang="ru" sz="2800" b="0" dirty="0">
                <a:solidFill>
                  <a:schemeClr val="bg1"/>
                </a:solidFill>
                <a:latin typeface="Source Sans Pro" panose="020B0503030403020204" pitchFamily="34" charset="0"/>
                <a:ea typeface="Source Sans Pro" panose="020B0503030403020204" pitchFamily="34" charset="0"/>
              </a:rPr>
              <a:t>Неемия 6:15; 8:17-18</a:t>
            </a:r>
          </a:p>
        </p:txBody>
      </p:sp>
      <p:sp>
        <p:nvSpPr>
          <p:cNvPr id="11" name="Rectangle 10"/>
          <p:cNvSpPr/>
          <p:nvPr/>
        </p:nvSpPr>
        <p:spPr>
          <a:xfrm>
            <a:off x="1869742" y="1610388"/>
            <a:ext cx="7274258"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464850" y="365373"/>
            <a:ext cx="7433940" cy="2077576"/>
          </a:xfrm>
        </p:spPr>
        <p:txBody>
          <a:bodyPr>
            <a:normAutofit fontScale="90000"/>
          </a:bodyPr>
          <a:lstStyle/>
          <a:p>
            <a:pPr algn="r"/>
            <a:r>
              <a:rPr lang="ru" b="1" dirty="0">
                <a:solidFill>
                  <a:schemeClr val="bg1"/>
                </a:solidFill>
                <a:latin typeface="Raleway" panose="020B0503030101060003" pitchFamily="34" charset="0"/>
              </a:rPr>
              <a:t>МОБИЛИЗАТОРЫ </a:t>
            </a:r>
            <a:br>
              <a:rPr lang="en-US" b="1" dirty="0">
                <a:solidFill>
                  <a:schemeClr val="bg1"/>
                </a:solidFill>
                <a:latin typeface="Raleway" panose="020B0503030101060003" pitchFamily="34" charset="0"/>
              </a:rPr>
            </a:br>
            <a:r>
              <a:rPr lang="ru" b="1" dirty="0">
                <a:solidFill>
                  <a:schemeClr val="bg1"/>
                </a:solidFill>
                <a:latin typeface="Raleway" panose="020B0503030101060003" pitchFamily="34" charset="0"/>
              </a:rPr>
              <a:t>ПРАЗДНУЮТ </a:t>
            </a:r>
            <a:br>
              <a:rPr lang="en-US" b="1" dirty="0">
                <a:solidFill>
                  <a:schemeClr val="bg1"/>
                </a:solidFill>
                <a:latin typeface="Raleway" panose="020B0503030101060003" pitchFamily="34" charset="0"/>
              </a:rPr>
            </a:br>
            <a:r>
              <a:rPr lang="ru" b="1" dirty="0">
                <a:solidFill>
                  <a:schemeClr val="bg1"/>
                </a:solidFill>
                <a:latin typeface="Raleway" panose="020B0503030101060003" pitchFamily="34" charset="0"/>
              </a:rPr>
              <a:t>ДОСТИЖЕНИЯ</a:t>
            </a:r>
            <a:endParaRPr lang="en-US" sz="2700" dirty="0">
              <a:solidFill>
                <a:schemeClr val="bg1"/>
              </a:solidFill>
              <a:latin typeface="Raleway" panose="020B0503030101060003" pitchFamily="34" charset="0"/>
            </a:endParaRPr>
          </a:p>
        </p:txBody>
      </p:sp>
    </p:spTree>
    <p:extLst>
      <p:ext uri="{BB962C8B-B14F-4D97-AF65-F5344CB8AC3E}">
        <p14:creationId xmlns:p14="http://schemas.microsoft.com/office/powerpoint/2010/main" val="27502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49"/>
          <a:stretch/>
        </p:blipFill>
        <p:spPr>
          <a:xfrm>
            <a:off x="-2" y="-1"/>
            <a:ext cx="9278454" cy="5220861"/>
          </a:xfrm>
          <a:prstGeom prst="rect">
            <a:avLst/>
          </a:prstGeom>
        </p:spPr>
      </p:pic>
      <p:sp>
        <p:nvSpPr>
          <p:cNvPr id="7" name="Title 3">
            <a:extLst>
              <a:ext uri="{FF2B5EF4-FFF2-40B4-BE49-F238E27FC236}">
                <a16:creationId xmlns:a16="http://schemas.microsoft.com/office/drawing/2014/main" id="{AB720AF8-BE38-E443-A488-6490B5098712}"/>
              </a:ext>
            </a:extLst>
          </p:cNvPr>
          <p:cNvSpPr txBox="1">
            <a:spLocks/>
          </p:cNvSpPr>
          <p:nvPr/>
        </p:nvSpPr>
        <p:spPr>
          <a:xfrm>
            <a:off x="383316" y="-288584"/>
            <a:ext cx="8445724" cy="204730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8900" b="1" dirty="0">
                <a:solidFill>
                  <a:schemeClr val="bg1"/>
                </a:solidFill>
                <a:latin typeface="Arial" panose="020B0604020202020204" pitchFamily="34" charset="0"/>
                <a:cs typeface="Arial" panose="020B0604020202020204" pitchFamily="34" charset="0"/>
              </a:rPr>
              <a:t>РЕЗУЛЬТАТЫ</a:t>
            </a:r>
            <a:endParaRPr lang="en-US" sz="2700" b="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1" y="2571751"/>
            <a:ext cx="8352891" cy="25000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1" y="2448561"/>
            <a:ext cx="9692417" cy="26415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2900" b="0" dirty="0">
                <a:solidFill>
                  <a:schemeClr val="bg1"/>
                </a:solidFill>
                <a:latin typeface="Arial" panose="020B0604020202020204" pitchFamily="34" charset="0"/>
                <a:cs typeface="Arial" panose="020B0604020202020204" pitchFamily="34" charset="0"/>
              </a:rPr>
              <a:t>ШИРОКОЕ УЧАСТИЕ</a:t>
            </a:r>
            <a:endParaRPr lang="pt-BR" sz="2900" dirty="0">
              <a:solidFill>
                <a:schemeClr val="bg1"/>
              </a:solidFill>
              <a:latin typeface="Arial" panose="020B0604020202020204" pitchFamily="34" charset="0"/>
              <a:cs typeface="Arial" panose="020B0604020202020204" pitchFamily="34" charset="0"/>
            </a:endParaRPr>
          </a:p>
          <a:p>
            <a:pPr algn="l" fontAlgn="auto">
              <a:spcAft>
                <a:spcPts val="0"/>
              </a:spcAft>
            </a:pPr>
            <a:r>
              <a:rPr lang="ru" sz="2900" b="0" dirty="0">
                <a:solidFill>
                  <a:schemeClr val="bg1"/>
                </a:solidFill>
                <a:latin typeface="Arial" panose="020B0604020202020204" pitchFamily="34" charset="0"/>
                <a:cs typeface="Arial" panose="020B0604020202020204" pitchFamily="34" charset="0"/>
              </a:rPr>
              <a:t>ВЫСОКО ПРЕДАННЫЕ РАБОТНИКИ</a:t>
            </a:r>
            <a:endParaRPr lang="pt-BR" sz="2900" dirty="0">
              <a:solidFill>
                <a:schemeClr val="bg1"/>
              </a:solidFill>
              <a:latin typeface="Arial" panose="020B0604020202020204" pitchFamily="34" charset="0"/>
              <a:cs typeface="Arial" panose="020B0604020202020204" pitchFamily="34" charset="0"/>
            </a:endParaRPr>
          </a:p>
          <a:p>
            <a:pPr algn="l" fontAlgn="auto">
              <a:spcAft>
                <a:spcPts val="0"/>
              </a:spcAft>
            </a:pPr>
            <a:r>
              <a:rPr lang="ru" sz="2900" b="0" dirty="0">
                <a:solidFill>
                  <a:schemeClr val="bg1"/>
                </a:solidFill>
                <a:latin typeface="Arial" panose="020B0604020202020204" pitchFamily="34" charset="0"/>
                <a:cs typeface="Arial" panose="020B0604020202020204" pitchFamily="34" charset="0"/>
              </a:rPr>
              <a:t>СЛАВА БОЖЬЯ</a:t>
            </a:r>
          </a:p>
          <a:p>
            <a:pPr algn="l" fontAlgn="auto">
              <a:spcAft>
                <a:spcPts val="0"/>
              </a:spcAft>
            </a:pPr>
            <a:r>
              <a:rPr lang="ru" sz="2900" b="0" dirty="0">
                <a:solidFill>
                  <a:schemeClr val="bg1"/>
                </a:solidFill>
                <a:latin typeface="Arial" panose="020B0604020202020204" pitchFamily="34" charset="0"/>
                <a:cs typeface="Arial" panose="020B0604020202020204" pitchFamily="34" charset="0"/>
              </a:rPr>
              <a:t>ВОССТАНОВЛЕННАЯ БЕЗОПАСНОСТЬ</a:t>
            </a:r>
          </a:p>
          <a:p>
            <a:pPr algn="l" fontAlgn="auto">
              <a:spcAft>
                <a:spcPts val="0"/>
              </a:spcAft>
            </a:pPr>
            <a:r>
              <a:rPr lang="ru" sz="2900" b="0" dirty="0">
                <a:solidFill>
                  <a:schemeClr val="bg1"/>
                </a:solidFill>
                <a:latin typeface="Arial" panose="020B0604020202020204" pitchFamily="34" charset="0"/>
                <a:cs typeface="Arial" panose="020B0604020202020204" pitchFamily="34" charset="0"/>
              </a:rPr>
              <a:t>ВОССТАНОВЛЕННАЯ САМООЦЕНКА И ГОРДОСТЬ</a:t>
            </a:r>
          </a:p>
          <a:p>
            <a:pPr algn="l" fontAlgn="auto">
              <a:spcAft>
                <a:spcPts val="0"/>
              </a:spcAft>
            </a:pPr>
            <a:r>
              <a:rPr lang="ru" sz="2900" b="0" dirty="0">
                <a:solidFill>
                  <a:schemeClr val="bg1"/>
                </a:solidFill>
                <a:latin typeface="Arial" panose="020B0604020202020204" pitchFamily="34" charset="0"/>
                <a:cs typeface="Arial" panose="020B0604020202020204" pitchFamily="34" charset="0"/>
              </a:rPr>
              <a:t>ПОВТОРЕНИЕ ПРЕДАННОСТИ БОГУ</a:t>
            </a:r>
          </a:p>
        </p:txBody>
      </p:sp>
    </p:spTree>
    <p:extLst>
      <p:ext uri="{BB962C8B-B14F-4D97-AF65-F5344CB8AC3E}">
        <p14:creationId xmlns:p14="http://schemas.microsoft.com/office/powerpoint/2010/main" val="263711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759" y="1203417"/>
            <a:ext cx="7866822" cy="3600986"/>
          </a:xfrm>
          <a:prstGeom prst="rect">
            <a:avLst/>
          </a:prstGeom>
          <a:noFill/>
        </p:spPr>
        <p:txBody>
          <a:bodyPr wrap="square" rtlCol="0">
            <a:spAutoFit/>
          </a:bodyPr>
          <a:lstStyle/>
          <a:p>
            <a:r>
              <a:rPr lang="ru" sz="4000" b="0" dirty="0">
                <a:latin typeface="Source Sans Pro" panose="020B0503030403020204" pitchFamily="34" charset="0"/>
                <a:ea typeface="Source Sans Pro" panose="020B0503030403020204" pitchFamily="34" charset="0"/>
                <a:cs typeface="Calibri" panose="020F0502020204030204" pitchFamily="34" charset="0"/>
              </a:rPr>
              <a:t>Кто лучший мобилизатор людей?</a:t>
            </a:r>
          </a:p>
          <a:p>
            <a:r>
              <a:rPr lang="ru-UA" sz="4000" b="0" dirty="0">
                <a:latin typeface="Source Sans Pro" panose="020B0503030403020204" pitchFamily="34" charset="0"/>
                <a:ea typeface="Source Sans Pro" panose="020B0503030403020204" pitchFamily="34" charset="0"/>
                <a:cs typeface="Calibri" panose="020F0502020204030204" pitchFamily="34" charset="0"/>
              </a:rPr>
              <a:t>Кого</a:t>
            </a:r>
            <a:r>
              <a:rPr lang="ru" sz="4000" b="0" dirty="0">
                <a:latin typeface="Source Sans Pro" panose="020B0503030403020204" pitchFamily="34" charset="0"/>
                <a:ea typeface="Source Sans Pro" panose="020B0503030403020204" pitchFamily="34" charset="0"/>
                <a:cs typeface="Calibri" panose="020F0502020204030204" pitchFamily="34" charset="0"/>
              </a:rPr>
              <a:t> вы знаете?</a:t>
            </a:r>
          </a:p>
          <a:p>
            <a:endParaRPr lang="en-US" sz="4000" b="0" dirty="0">
              <a:latin typeface="Source Sans Pro" panose="020B0503030403020204" pitchFamily="34" charset="0"/>
              <a:ea typeface="Source Sans Pro" panose="020B0503030403020204" pitchFamily="34" charset="0"/>
              <a:cs typeface="Calibri" panose="020F0502020204030204" pitchFamily="34" charset="0"/>
            </a:endParaRPr>
          </a:p>
          <a:p>
            <a:r>
              <a:rPr lang="ru" sz="4000" b="0" dirty="0">
                <a:latin typeface="Source Sans Pro" panose="020B0503030403020204" pitchFamily="34" charset="0"/>
                <a:ea typeface="Source Sans Pro" panose="020B0503030403020204" pitchFamily="34" charset="0"/>
                <a:cs typeface="Calibri" panose="020F0502020204030204" pitchFamily="34" charset="0"/>
              </a:rPr>
              <a:t>Опишите, как этот человек</a:t>
            </a:r>
          </a:p>
          <a:p>
            <a:r>
              <a:rPr lang="ru" sz="4000" b="0" dirty="0">
                <a:latin typeface="Source Sans Pro" panose="020B0503030403020204" pitchFamily="34" charset="0"/>
                <a:ea typeface="Source Sans Pro" panose="020B0503030403020204" pitchFamily="34" charset="0"/>
                <a:cs typeface="Calibri" panose="020F0502020204030204" pitchFamily="34" charset="0"/>
              </a:rPr>
              <a:t>мобилизует других</a:t>
            </a:r>
            <a:endParaRPr lang="en-US" sz="2800" b="0" dirty="0">
              <a:latin typeface="Source Sans Pro" panose="020B0503030403020204" pitchFamily="34" charset="0"/>
              <a:ea typeface="Source Sans Pro" panose="020B0503030403020204" pitchFamily="34" charset="0"/>
              <a:cs typeface="Calibri" panose="020F0502020204030204" pitchFamily="34" charset="0"/>
            </a:endParaRPr>
          </a:p>
          <a:p>
            <a:pPr algn="ctr"/>
            <a:endParaRPr lang="en-US" sz="2800" dirty="0"/>
          </a:p>
        </p:txBody>
      </p:sp>
    </p:spTree>
    <p:extLst>
      <p:ext uri="{BB962C8B-B14F-4D97-AF65-F5344CB8AC3E}">
        <p14:creationId xmlns:p14="http://schemas.microsoft.com/office/powerpoint/2010/main" val="248898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a:noFill/>
          <a:ln>
            <a:noFill/>
          </a:ln>
        </p:spPr>
      </p:pic>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6043749" cy="171264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8900" b="1" dirty="0">
                <a:solidFill>
                  <a:schemeClr val="accent1">
                    <a:lumMod val="75000"/>
                  </a:schemeClr>
                </a:solidFill>
                <a:latin typeface="Arial" panose="020B0604020202020204" pitchFamily="34" charset="0"/>
                <a:cs typeface="Arial" panose="020B0604020202020204" pitchFamily="34" charset="0"/>
              </a:rPr>
              <a:t>ИСКУССТВО</a:t>
            </a:r>
          </a:p>
          <a:p>
            <a:pPr algn="l" fontAlgn="auto">
              <a:spcAft>
                <a:spcPts val="0"/>
              </a:spcAft>
            </a:pPr>
            <a:r>
              <a:rPr lang="ru" sz="8900" dirty="0">
                <a:solidFill>
                  <a:schemeClr val="accent1">
                    <a:lumMod val="75000"/>
                  </a:schemeClr>
                </a:solidFill>
                <a:latin typeface="Arial" panose="020B0604020202020204" pitchFamily="34" charset="0"/>
                <a:cs typeface="Arial" panose="020B0604020202020204" pitchFamily="34" charset="0"/>
              </a:rPr>
              <a:t>ДЕЛЕГАЦИЯ</a:t>
            </a:r>
            <a:endParaRPr lang="en-US" sz="2700" b="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483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72502"/>
          </a:xfrm>
          <a:prstGeom prst="rect">
            <a:avLst/>
          </a:prstGeom>
        </p:spPr>
      </p:pic>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6043749" cy="227917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uk-UA" sz="6200" b="1" dirty="0">
                <a:solidFill>
                  <a:schemeClr val="bg1"/>
                </a:solidFill>
                <a:latin typeface="Arial" panose="020B0604020202020204" pitchFamily="34" charset="0"/>
                <a:cs typeface="Arial" panose="020B0604020202020204" pitchFamily="34" charset="0"/>
              </a:rPr>
              <a:t>Я</a:t>
            </a:r>
            <a:r>
              <a:rPr lang="ru-UA" sz="6200" b="1" dirty="0">
                <a:solidFill>
                  <a:schemeClr val="bg1"/>
                </a:solidFill>
                <a:latin typeface="Arial" panose="020B0604020202020204" pitchFamily="34" charset="0"/>
                <a:cs typeface="Arial" panose="020B0604020202020204" pitchFamily="34" charset="0"/>
              </a:rPr>
              <a:t>сные цели</a:t>
            </a:r>
            <a:endParaRPr lang="ru" sz="6200" b="1" dirty="0">
              <a:solidFill>
                <a:schemeClr val="bg1"/>
              </a:solidFill>
              <a:latin typeface="Arial" panose="020B0604020202020204" pitchFamily="34" charset="0"/>
              <a:cs typeface="Arial" panose="020B0604020202020204" pitchFamily="34" charset="0"/>
            </a:endParaRPr>
          </a:p>
          <a:p>
            <a:pPr algn="l" fontAlgn="auto">
              <a:spcAft>
                <a:spcPts val="0"/>
              </a:spcAft>
            </a:pPr>
            <a:r>
              <a:rPr lang="ru" sz="8900" dirty="0">
                <a:solidFill>
                  <a:schemeClr val="bg1"/>
                </a:solidFill>
                <a:latin typeface="Arial" panose="020B0604020202020204" pitchFamily="34" charset="0"/>
                <a:cs typeface="Arial" panose="020B0604020202020204" pitchFamily="34" charset="0"/>
              </a:rPr>
              <a:t>ЦЕЛИ</a:t>
            </a:r>
            <a:endParaRPr lang="en-US" sz="2700" b="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7"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3200" b="1" dirty="0">
                <a:solidFill>
                  <a:schemeClr val="bg1"/>
                </a:solidFill>
                <a:latin typeface="Arial" panose="020B0604020202020204" pitchFamily="34" charset="0"/>
                <a:cs typeface="Arial" panose="020B0604020202020204" pitchFamily="34" charset="0"/>
              </a:rPr>
              <a:t>ФАЗА </a:t>
            </a:r>
            <a:r>
              <a:rPr lang="ru" sz="4400" b="1" dirty="0">
                <a:solidFill>
                  <a:schemeClr val="bg1"/>
                </a:solidFill>
                <a:latin typeface="Arial" panose="020B0604020202020204" pitchFamily="34" charset="0"/>
                <a:cs typeface="Arial" panose="020B0604020202020204" pitchFamily="34" charset="0"/>
              </a:rPr>
              <a:t>1</a:t>
            </a:r>
            <a:endParaRPr lang="en-US" sz="1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4305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8678638" cy="1187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ru" sz="6600" b="1" dirty="0">
                <a:solidFill>
                  <a:schemeClr val="bg1"/>
                </a:solidFill>
                <a:latin typeface="Arial" panose="020B0604020202020204" pitchFamily="34" charset="0"/>
                <a:cs typeface="Arial" panose="020B0604020202020204" pitchFamily="34" charset="0"/>
              </a:rPr>
              <a:t>ПЛАН ДЕЙСТВИЙ</a:t>
            </a:r>
            <a:endParaRPr lang="en-US" sz="2800" b="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3200" b="1" dirty="0">
                <a:solidFill>
                  <a:schemeClr val="bg1"/>
                </a:solidFill>
                <a:latin typeface="Arial" panose="020B0604020202020204" pitchFamily="34" charset="0"/>
                <a:cs typeface="Arial" panose="020B0604020202020204" pitchFamily="34" charset="0"/>
              </a:rPr>
              <a:t>ФАЗА </a:t>
            </a:r>
            <a:r>
              <a:rPr lang="ru" sz="4400" b="1" dirty="0">
                <a:solidFill>
                  <a:schemeClr val="bg1"/>
                </a:solidFill>
                <a:latin typeface="Arial" panose="020B0604020202020204" pitchFamily="34" charset="0"/>
                <a:cs typeface="Arial" panose="020B0604020202020204" pitchFamily="34" charset="0"/>
              </a:rPr>
              <a:t>2</a:t>
            </a:r>
            <a:endParaRPr lang="en-US" sz="1600" b="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051" y="1572414"/>
            <a:ext cx="5609898" cy="3160801"/>
          </a:xfrm>
          <a:prstGeom prst="rect">
            <a:avLst/>
          </a:prstGeom>
        </p:spPr>
      </p:pic>
    </p:spTree>
    <p:extLst>
      <p:ext uri="{BB962C8B-B14F-4D97-AF65-F5344CB8AC3E}">
        <p14:creationId xmlns:p14="http://schemas.microsoft.com/office/powerpoint/2010/main" val="272109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819275"/>
            <a:ext cx="5303568" cy="646331"/>
          </a:xfrm>
          <a:prstGeom prst="rect">
            <a:avLst/>
          </a:prstGeom>
          <a:noFill/>
        </p:spPr>
        <p:txBody>
          <a:bodyPr wrap="none" rtlCol="0">
            <a:spAutoFit/>
          </a:bodyPr>
          <a:lstStyle/>
          <a:p>
            <a:r>
              <a:rPr lang="ru" sz="3600" dirty="0"/>
              <a:t>ОБРАЗ МОБИЛИЗАЦИИ</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73928" y="-95534"/>
            <a:ext cx="9317928" cy="5270454"/>
          </a:xfrm>
          <a:prstGeom prst="rect">
            <a:avLst/>
          </a:prstGeom>
        </p:spPr>
      </p:pic>
    </p:spTree>
    <p:extLst>
      <p:ext uri="{BB962C8B-B14F-4D97-AF65-F5344CB8AC3E}">
        <p14:creationId xmlns:p14="http://schemas.microsoft.com/office/powerpoint/2010/main" val="41007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605463"/>
          </a:xfrm>
          <a:prstGeom prst="rect">
            <a:avLst/>
          </a:prstGeom>
        </p:spPr>
      </p:pic>
      <p:sp>
        <p:nvSpPr>
          <p:cNvPr id="4" name="Title 3">
            <a:extLst>
              <a:ext uri="{FF2B5EF4-FFF2-40B4-BE49-F238E27FC236}">
                <a16:creationId xmlns:a16="http://schemas.microsoft.com/office/drawing/2014/main" id="{AB720AF8-BE38-E443-A488-6490B5098712}"/>
              </a:ext>
            </a:extLst>
          </p:cNvPr>
          <p:cNvSpPr txBox="1">
            <a:spLocks/>
          </p:cNvSpPr>
          <p:nvPr/>
        </p:nvSpPr>
        <p:spPr>
          <a:xfrm>
            <a:off x="219702" y="136478"/>
            <a:ext cx="8678638" cy="11873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6600" dirty="0">
                <a:solidFill>
                  <a:schemeClr val="bg1"/>
                </a:solidFill>
                <a:latin typeface="Arial" panose="020B0604020202020204" pitchFamily="34" charset="0"/>
                <a:cs typeface="Arial" panose="020B0604020202020204" pitchFamily="34" charset="0"/>
              </a:rPr>
              <a:t>ПОДДЕРЖИВАТЬ</a:t>
            </a:r>
            <a:endParaRPr lang="en-US" sz="2800" b="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8"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3200" b="1" dirty="0">
                <a:solidFill>
                  <a:schemeClr val="bg1"/>
                </a:solidFill>
                <a:latin typeface="Arial" panose="020B0604020202020204" pitchFamily="34" charset="0"/>
                <a:cs typeface="Arial" panose="020B0604020202020204" pitchFamily="34" charset="0"/>
              </a:rPr>
              <a:t>ФАЗА </a:t>
            </a:r>
            <a:r>
              <a:rPr lang="ru" sz="4400" b="1" dirty="0">
                <a:solidFill>
                  <a:schemeClr val="bg1"/>
                </a:solidFill>
                <a:latin typeface="Arial" panose="020B0604020202020204" pitchFamily="34" charset="0"/>
                <a:cs typeface="Arial" panose="020B0604020202020204" pitchFamily="34" charset="0"/>
              </a:rPr>
              <a:t>3</a:t>
            </a:r>
            <a:endParaRPr lang="en-US" sz="1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926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6478" y="-160735"/>
            <a:ext cx="4954138" cy="5304235"/>
          </a:xfrm>
          <a:prstGeom prst="rect">
            <a:avLst/>
          </a:prstGeom>
        </p:spPr>
      </p:pic>
      <p:sp>
        <p:nvSpPr>
          <p:cNvPr id="6" name="Rectangle 5"/>
          <p:cNvSpPr/>
          <p:nvPr/>
        </p:nvSpPr>
        <p:spPr>
          <a:xfrm>
            <a:off x="3343701" y="386791"/>
            <a:ext cx="5800299" cy="14305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9" name="Rectangle 8"/>
          <p:cNvSpPr/>
          <p:nvPr/>
        </p:nvSpPr>
        <p:spPr>
          <a:xfrm>
            <a:off x="6728346" y="4041444"/>
            <a:ext cx="2415654" cy="69177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10" name="Title 3">
            <a:extLst>
              <a:ext uri="{FF2B5EF4-FFF2-40B4-BE49-F238E27FC236}">
                <a16:creationId xmlns:a16="http://schemas.microsoft.com/office/drawing/2014/main" id="{AB720AF8-BE38-E443-A488-6490B5098712}"/>
              </a:ext>
            </a:extLst>
          </p:cNvPr>
          <p:cNvSpPr txBox="1">
            <a:spLocks/>
          </p:cNvSpPr>
          <p:nvPr/>
        </p:nvSpPr>
        <p:spPr>
          <a:xfrm>
            <a:off x="6827493" y="4148919"/>
            <a:ext cx="3012543" cy="543352"/>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3200" b="1" dirty="0">
                <a:solidFill>
                  <a:schemeClr val="bg1"/>
                </a:solidFill>
                <a:latin typeface="Arial" panose="020B0604020202020204" pitchFamily="34" charset="0"/>
                <a:cs typeface="Arial" panose="020B0604020202020204" pitchFamily="34" charset="0"/>
              </a:rPr>
              <a:t>ФАЗА </a:t>
            </a:r>
            <a:r>
              <a:rPr lang="ru" sz="4400" b="1" dirty="0">
                <a:solidFill>
                  <a:schemeClr val="bg1"/>
                </a:solidFill>
                <a:latin typeface="Arial" panose="020B0604020202020204" pitchFamily="34" charset="0"/>
                <a:cs typeface="Arial" panose="020B0604020202020204" pitchFamily="34" charset="0"/>
              </a:rPr>
              <a:t>4</a:t>
            </a:r>
            <a:endParaRPr lang="en-US" sz="1600" b="0" dirty="0">
              <a:solidFill>
                <a:schemeClr val="bg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AB720AF8-BE38-E443-A488-6490B5098712}"/>
              </a:ext>
            </a:extLst>
          </p:cNvPr>
          <p:cNvSpPr txBox="1">
            <a:spLocks/>
          </p:cNvSpPr>
          <p:nvPr/>
        </p:nvSpPr>
        <p:spPr>
          <a:xfrm>
            <a:off x="3125337" y="373557"/>
            <a:ext cx="5800299" cy="1471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fontAlgn="auto">
              <a:spcAft>
                <a:spcPts val="0"/>
              </a:spcAft>
            </a:pPr>
            <a:r>
              <a:rPr lang="ru" sz="4000" b="1" dirty="0">
                <a:solidFill>
                  <a:schemeClr val="bg1"/>
                </a:solidFill>
                <a:latin typeface="Arial" panose="020B0604020202020204" pitchFamily="34" charset="0"/>
                <a:cs typeface="Arial" panose="020B0604020202020204" pitchFamily="34" charset="0"/>
              </a:rPr>
              <a:t>ПОЛУЧИТЬ </a:t>
            </a:r>
            <a:br>
              <a:rPr lang="pt-BR" sz="4000" b="1" dirty="0">
                <a:solidFill>
                  <a:schemeClr val="bg1"/>
                </a:solidFill>
                <a:latin typeface="Arial" panose="020B0604020202020204" pitchFamily="34" charset="0"/>
                <a:cs typeface="Arial" panose="020B0604020202020204" pitchFamily="34" charset="0"/>
              </a:rPr>
            </a:br>
            <a:r>
              <a:rPr lang="ru" sz="4000" b="1" dirty="0">
                <a:solidFill>
                  <a:schemeClr val="bg1"/>
                </a:solidFill>
                <a:latin typeface="Arial" panose="020B0604020202020204" pitchFamily="34" charset="0"/>
                <a:cs typeface="Arial" panose="020B0604020202020204" pitchFamily="34" charset="0"/>
              </a:rPr>
              <a:t>ОТВЕТСТВЕННОСТЬ</a:t>
            </a:r>
            <a:endParaRPr lang="en-US" sz="1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1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9"/>
          <a:stretch/>
        </p:blipFill>
        <p:spPr>
          <a:xfrm>
            <a:off x="-239515" y="-136478"/>
            <a:ext cx="9383515" cy="5279978"/>
          </a:xfrm>
          <a:prstGeom prst="rect">
            <a:avLst/>
          </a:prstGeom>
        </p:spPr>
      </p:pic>
      <p:sp>
        <p:nvSpPr>
          <p:cNvPr id="10" name="Rectangle 9"/>
          <p:cNvSpPr/>
          <p:nvPr/>
        </p:nvSpPr>
        <p:spPr>
          <a:xfrm>
            <a:off x="-236306" y="296008"/>
            <a:ext cx="9616611" cy="1417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5" name="TextBox 4"/>
          <p:cNvSpPr txBox="1"/>
          <p:nvPr/>
        </p:nvSpPr>
        <p:spPr>
          <a:xfrm>
            <a:off x="638588" y="692167"/>
            <a:ext cx="7866822" cy="892552"/>
          </a:xfrm>
          <a:prstGeom prst="rect">
            <a:avLst/>
          </a:prstGeom>
          <a:noFill/>
        </p:spPr>
        <p:txBody>
          <a:bodyPr wrap="square" rtlCol="0">
            <a:spAutoFit/>
          </a:bodyPr>
          <a:lstStyle/>
          <a:p>
            <a:pPr algn="ctr"/>
            <a:r>
              <a:rPr lang="ru" sz="3200" b="0" dirty="0">
                <a:solidFill>
                  <a:schemeClr val="bg1"/>
                </a:solidFill>
                <a:latin typeface="Source Sans Pro" panose="020B0503030403020204" pitchFamily="34" charset="0"/>
                <a:ea typeface="Source Sans Pro" panose="020B0503030403020204" pitchFamily="34" charset="0"/>
              </a:rPr>
              <a:t>Самооценка</a:t>
            </a:r>
            <a:endParaRPr lang="en-US" sz="2200" b="0" dirty="0">
              <a:solidFill>
                <a:schemeClr val="bg1"/>
              </a:solidFill>
              <a:latin typeface="Source Sans Pro" panose="020B0503030403020204" pitchFamily="34" charset="0"/>
              <a:ea typeface="Source Sans Pro" panose="020B0503030403020204" pitchFamily="34" charset="0"/>
            </a:endParaRPr>
          </a:p>
          <a:p>
            <a:pPr algn="ctr"/>
            <a:endParaRPr lang="en-US" sz="2000" dirty="0">
              <a:solidFill>
                <a:schemeClr val="bg1"/>
              </a:solidFill>
            </a:endParaRPr>
          </a:p>
        </p:txBody>
      </p:sp>
    </p:spTree>
    <p:extLst>
      <p:ext uri="{BB962C8B-B14F-4D97-AF65-F5344CB8AC3E}">
        <p14:creationId xmlns:p14="http://schemas.microsoft.com/office/powerpoint/2010/main" val="1853157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519" y="614427"/>
            <a:ext cx="4460482" cy="4310628"/>
          </a:xfrm>
          <a:prstGeom prst="rect">
            <a:avLst/>
          </a:prstGeom>
        </p:spPr>
      </p:pic>
      <p:sp>
        <p:nvSpPr>
          <p:cNvPr id="7" name="Rectangle 6"/>
          <p:cNvSpPr/>
          <p:nvPr/>
        </p:nvSpPr>
        <p:spPr>
          <a:xfrm>
            <a:off x="-1" y="-6092"/>
            <a:ext cx="4596063" cy="52498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TextBox 7"/>
          <p:cNvSpPr txBox="1"/>
          <p:nvPr/>
        </p:nvSpPr>
        <p:spPr>
          <a:xfrm>
            <a:off x="-284480" y="1489483"/>
            <a:ext cx="5201920" cy="1446550"/>
          </a:xfrm>
          <a:prstGeom prst="rect">
            <a:avLst/>
          </a:prstGeom>
          <a:noFill/>
        </p:spPr>
        <p:txBody>
          <a:bodyPr wrap="square" rtlCol="0">
            <a:spAutoFit/>
          </a:bodyPr>
          <a:lstStyle/>
          <a:p>
            <a:pPr algn="ctr"/>
            <a:r>
              <a:rPr lang="ru" sz="4400" dirty="0">
                <a:solidFill>
                  <a:schemeClr val="bg1"/>
                </a:solidFill>
                <a:latin typeface="Arial" panose="020B0604020202020204" pitchFamily="34" charset="0"/>
                <a:cs typeface="Arial" panose="020B0604020202020204" pitchFamily="34" charset="0"/>
              </a:rPr>
              <a:t>ПРОЦЕСС МОБИЛИЗАЦИИ</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353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3054"/>
            <a:ext cx="9144000" cy="141778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2" name="TextBox 1"/>
          <p:cNvSpPr txBox="1"/>
          <p:nvPr/>
        </p:nvSpPr>
        <p:spPr>
          <a:xfrm>
            <a:off x="0" y="355714"/>
            <a:ext cx="9144000" cy="769441"/>
          </a:xfrm>
          <a:prstGeom prst="rect">
            <a:avLst/>
          </a:prstGeom>
          <a:noFill/>
        </p:spPr>
        <p:txBody>
          <a:bodyPr wrap="square" rtlCol="0">
            <a:spAutoFit/>
          </a:bodyPr>
          <a:lstStyle/>
          <a:p>
            <a:pPr algn="ctr"/>
            <a:r>
              <a:rPr lang="ru" sz="4400" dirty="0">
                <a:solidFill>
                  <a:schemeClr val="accent5">
                    <a:lumMod val="75000"/>
                  </a:schemeClr>
                </a:solidFill>
                <a:latin typeface="Arial" panose="020B0604020202020204" pitchFamily="34" charset="0"/>
                <a:cs typeface="Arial" panose="020B0604020202020204" pitchFamily="34" charset="0"/>
              </a:rPr>
              <a:t>МАСТЕРСКАЯ</a:t>
            </a:r>
            <a:endParaRPr lang="en-US" sz="4400" dirty="0">
              <a:solidFill>
                <a:schemeClr val="accent5">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638589" y="1041948"/>
            <a:ext cx="7866822" cy="892552"/>
          </a:xfrm>
          <a:prstGeom prst="rect">
            <a:avLst/>
          </a:prstGeom>
          <a:noFill/>
        </p:spPr>
        <p:txBody>
          <a:bodyPr wrap="square" rtlCol="0">
            <a:spAutoFit/>
          </a:bodyPr>
          <a:lstStyle/>
          <a:p>
            <a:pPr algn="ctr"/>
            <a:r>
              <a:rPr lang="ru" sz="3200" b="0" dirty="0">
                <a:solidFill>
                  <a:schemeClr val="bg1"/>
                </a:solidFill>
                <a:latin typeface="Source Sans Pro" panose="020B0503030403020204" pitchFamily="34" charset="0"/>
                <a:ea typeface="Source Sans Pro" panose="020B0503030403020204" pitchFamily="34" charset="0"/>
              </a:rPr>
              <a:t>Составьте свой «процесс мобилизации»</a:t>
            </a:r>
            <a:endParaRPr lang="en-US" sz="2200" b="0" dirty="0">
              <a:solidFill>
                <a:schemeClr val="bg1"/>
              </a:solidFill>
              <a:latin typeface="Source Sans Pro" panose="020B0503030403020204" pitchFamily="34" charset="0"/>
              <a:ea typeface="Source Sans Pro" panose="020B0503030403020204" pitchFamily="34" charset="0"/>
            </a:endParaRPr>
          </a:p>
          <a:p>
            <a:pPr algn="ctr"/>
            <a:endParaRPr lang="en-US" sz="20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54" y="1683684"/>
            <a:ext cx="3638492" cy="3459816"/>
          </a:xfrm>
          <a:prstGeom prst="rect">
            <a:avLst/>
          </a:prstGeom>
        </p:spPr>
      </p:pic>
    </p:spTree>
    <p:extLst>
      <p:ext uri="{BB962C8B-B14F-4D97-AF65-F5344CB8AC3E}">
        <p14:creationId xmlns:p14="http://schemas.microsoft.com/office/powerpoint/2010/main" val="28929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64E8-B308-55F8-C76C-9A4CB9E7C9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8C078E-2089-B35F-9307-8D8FE16A49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0" y="0"/>
            <a:ext cx="9184157" cy="5172075"/>
          </a:xfrm>
          <a:prstGeom prst="rect">
            <a:avLst/>
          </a:prstGeom>
        </p:spPr>
      </p:pic>
    </p:spTree>
    <p:extLst>
      <p:ext uri="{BB962C8B-B14F-4D97-AF65-F5344CB8AC3E}">
        <p14:creationId xmlns:p14="http://schemas.microsoft.com/office/powerpoint/2010/main" val="402864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14" name="Rectangle 13"/>
          <p:cNvSpPr/>
          <p:nvPr/>
        </p:nvSpPr>
        <p:spPr>
          <a:xfrm>
            <a:off x="0" y="1575964"/>
            <a:ext cx="9144000" cy="1691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0526" y="333146"/>
            <a:ext cx="2975009" cy="465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267075" y="1892682"/>
            <a:ext cx="5759917" cy="1446550"/>
          </a:xfrm>
          <a:prstGeom prst="rect">
            <a:avLst/>
          </a:prstGeom>
          <a:noFill/>
        </p:spPr>
        <p:txBody>
          <a:bodyPr wrap="square" rtlCol="0">
            <a:spAutoFit/>
          </a:bodyPr>
          <a:lstStyle/>
          <a:p>
            <a:pPr algn="ctr"/>
            <a:r>
              <a:rPr lang="ru" sz="4400" dirty="0">
                <a:solidFill>
                  <a:schemeClr val="bg1"/>
                </a:solidFill>
                <a:latin typeface="Arial" panose="020B0604020202020204" pitchFamily="34" charset="0"/>
                <a:cs typeface="Arial" panose="020B0604020202020204" pitchFamily="34" charset="0"/>
              </a:rPr>
              <a:t>«ЧЕЛОВЕК-ОРКЕ</a:t>
            </a:r>
            <a:r>
              <a:rPr lang="ru-UA" sz="4400" dirty="0">
                <a:solidFill>
                  <a:schemeClr val="bg1"/>
                </a:solidFill>
                <a:latin typeface="Arial" panose="020B0604020202020204" pitchFamily="34" charset="0"/>
                <a:cs typeface="Arial" panose="020B0604020202020204" pitchFamily="34" charset="0"/>
              </a:rPr>
              <a:t>СТ</a:t>
            </a:r>
            <a:r>
              <a:rPr lang="ru" sz="4400" dirty="0">
                <a:solidFill>
                  <a:schemeClr val="bg1"/>
                </a:solidFill>
                <a:latin typeface="Arial" panose="020B0604020202020204" pitchFamily="34" charset="0"/>
                <a:cs typeface="Arial" panose="020B0604020202020204" pitchFamily="34" charset="0"/>
              </a:rPr>
              <a:t>Р»</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17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372854" y="434404"/>
            <a:ext cx="7316251" cy="1422017"/>
          </a:xfrm>
        </p:spPr>
        <p:txBody>
          <a:bodyPr>
            <a:normAutofit fontScale="90000"/>
          </a:bodyPr>
          <a:lstStyle/>
          <a:p>
            <a:pPr algn="l"/>
            <a:r>
              <a:rPr lang="ru" b="1" dirty="0">
                <a:solidFill>
                  <a:schemeClr val="bg1"/>
                </a:solidFill>
                <a:latin typeface="Arial" panose="020B0604020202020204" pitchFamily="34" charset="0"/>
                <a:cs typeface="Arial" panose="020B0604020202020204" pitchFamily="34" charset="0"/>
              </a:rPr>
              <a:t>БИБЛЕЙСКИЙ ФОНД</a:t>
            </a:r>
            <a:endParaRPr lang="en-US" sz="27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72855" y="2297898"/>
            <a:ext cx="7969762" cy="2677656"/>
          </a:xfrm>
          <a:prstGeom prst="rect">
            <a:avLst/>
          </a:prstGeom>
        </p:spPr>
        <p:txBody>
          <a:bodyPr wrap="square">
            <a:spAutoFit/>
          </a:bodyPr>
          <a:lstStyle/>
          <a:p>
            <a:r>
              <a:rPr lang="ru" sz="24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Дары различны, но один и тот же Дух распределяет их; служения различны, а Господь один и тот же; действия различны, но во всех действует один и тот же Бог. Каждому же дается проявление Духа на пользу.</a:t>
            </a:r>
          </a:p>
          <a:p>
            <a:r>
              <a:rPr lang="ru" sz="24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1 Коринфянам 12:4-7</a:t>
            </a:r>
          </a:p>
        </p:txBody>
      </p:sp>
    </p:spTree>
    <p:extLst>
      <p:ext uri="{BB962C8B-B14F-4D97-AF65-F5344CB8AC3E}">
        <p14:creationId xmlns:p14="http://schemas.microsoft.com/office/powerpoint/2010/main" val="263053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0" y="0"/>
            <a:ext cx="9184157" cy="5172075"/>
          </a:xfrm>
          <a:prstGeom prst="rect">
            <a:avLst/>
          </a:prstGeom>
        </p:spPr>
      </p:pic>
      <p:sp>
        <p:nvSpPr>
          <p:cNvPr id="9" name="Rectangle 8"/>
          <p:cNvSpPr/>
          <p:nvPr/>
        </p:nvSpPr>
        <p:spPr>
          <a:xfrm>
            <a:off x="0" y="3439184"/>
            <a:ext cx="6408420" cy="6454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8" name="Title 3">
            <a:extLst>
              <a:ext uri="{FF2B5EF4-FFF2-40B4-BE49-F238E27FC236}">
                <a16:creationId xmlns:a16="http://schemas.microsoft.com/office/drawing/2014/main" id="{AB720AF8-BE38-E443-A488-6490B5098712}"/>
              </a:ext>
            </a:extLst>
          </p:cNvPr>
          <p:cNvSpPr txBox="1">
            <a:spLocks/>
          </p:cNvSpPr>
          <p:nvPr/>
        </p:nvSpPr>
        <p:spPr>
          <a:xfrm>
            <a:off x="0" y="3362803"/>
            <a:ext cx="10083384" cy="7218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pPr>
            <a:r>
              <a:rPr lang="ru" sz="3600" b="1" dirty="0">
                <a:solidFill>
                  <a:schemeClr val="bg1"/>
                </a:solidFill>
                <a:latin typeface="Arial" panose="020B0604020202020204" pitchFamily="34" charset="0"/>
                <a:cs typeface="Arial" panose="020B0604020202020204" pitchFamily="34" charset="0"/>
              </a:rPr>
              <a:t>БИБЛЕЙСКАЯ КОНЦЕПЦИЯ</a:t>
            </a:r>
            <a:endParaRPr lang="en-US" sz="36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28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629150"/>
          </a:xfrm>
          <a:prstGeom prst="rect">
            <a:avLst/>
          </a:prstGeom>
        </p:spPr>
      </p:pic>
      <p:sp>
        <p:nvSpPr>
          <p:cNvPr id="6" name="TextBox 5"/>
          <p:cNvSpPr txBox="1"/>
          <p:nvPr/>
        </p:nvSpPr>
        <p:spPr>
          <a:xfrm>
            <a:off x="4203510" y="3496993"/>
            <a:ext cx="4857893" cy="765915"/>
          </a:xfrm>
          <a:prstGeom prst="rect">
            <a:avLst/>
          </a:prstGeom>
          <a:noFill/>
        </p:spPr>
        <p:txBody>
          <a:bodyPr wrap="square" rtlCol="0">
            <a:spAutoFit/>
          </a:bodyPr>
          <a:lstStyle/>
          <a:p>
            <a:pPr algn="ctr" fontAlgn="auto">
              <a:lnSpc>
                <a:spcPts val="5000"/>
              </a:lnSpc>
              <a:spcAft>
                <a:spcPts val="0"/>
              </a:spcAft>
            </a:pPr>
            <a:r>
              <a:rPr lang="ru" sz="6600" dirty="0">
                <a:solidFill>
                  <a:schemeClr val="bg1"/>
                </a:solidFill>
                <a:latin typeface="Arial" panose="020B0604020202020204" pitchFamily="34" charset="0"/>
                <a:ea typeface="+mj-ea"/>
                <a:cs typeface="Arial" panose="020B0604020202020204" pitchFamily="34" charset="0"/>
              </a:rPr>
              <a:t>НЕЕМИЯ</a:t>
            </a:r>
          </a:p>
        </p:txBody>
      </p:sp>
      <p:sp>
        <p:nvSpPr>
          <p:cNvPr id="10" name="Rectangle 9"/>
          <p:cNvSpPr/>
          <p:nvPr/>
        </p:nvSpPr>
        <p:spPr>
          <a:xfrm>
            <a:off x="0" y="4232772"/>
            <a:ext cx="9144000" cy="64548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9" name="Title 3">
            <a:extLst>
              <a:ext uri="{FF2B5EF4-FFF2-40B4-BE49-F238E27FC236}">
                <a16:creationId xmlns:a16="http://schemas.microsoft.com/office/drawing/2014/main" id="{AB720AF8-BE38-E443-A488-6490B5098712}"/>
              </a:ext>
            </a:extLst>
          </p:cNvPr>
          <p:cNvSpPr txBox="1">
            <a:spLocks/>
          </p:cNvSpPr>
          <p:nvPr/>
        </p:nvSpPr>
        <p:spPr>
          <a:xfrm>
            <a:off x="1662555" y="4232772"/>
            <a:ext cx="7316251" cy="142201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pPr>
            <a:r>
              <a:rPr lang="ru" b="1" dirty="0">
                <a:solidFill>
                  <a:schemeClr val="bg1"/>
                </a:solidFill>
                <a:latin typeface="Arial" panose="020B0604020202020204" pitchFamily="34" charset="0"/>
                <a:cs typeface="Arial" panose="020B0604020202020204" pitchFamily="34" charset="0"/>
              </a:rPr>
              <a:t>МАСТЕР-МОБИЛИЗАТОР</a:t>
            </a:r>
            <a:endParaRPr lang="en-US" sz="27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2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11" name="Rectangle 10"/>
          <p:cNvSpPr/>
          <p:nvPr/>
        </p:nvSpPr>
        <p:spPr>
          <a:xfrm>
            <a:off x="3896493" y="968992"/>
            <a:ext cx="5247506" cy="7358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005840" y="548253"/>
            <a:ext cx="8138158" cy="1910467"/>
          </a:xfrm>
        </p:spPr>
        <p:txBody>
          <a:bodyPr>
            <a:normAutofit fontScale="90000"/>
          </a:bodyPr>
          <a:lstStyle/>
          <a:p>
            <a:pPr algn="r"/>
            <a:r>
              <a:rPr lang="ru" b="1" dirty="0">
                <a:solidFill>
                  <a:schemeClr val="bg1"/>
                </a:solidFill>
                <a:latin typeface="Arial" panose="020B0604020202020204" pitchFamily="34" charset="0"/>
                <a:cs typeface="Arial" panose="020B0604020202020204" pitchFamily="34" charset="0"/>
              </a:rPr>
              <a:t>МОБИЛИЗАТОРЫ ИСПОЛНЯЮТ </a:t>
            </a:r>
            <a:br>
              <a:rPr lang="ru-UA" b="1" dirty="0">
                <a:solidFill>
                  <a:schemeClr val="bg1"/>
                </a:solidFill>
                <a:latin typeface="Arial" panose="020B0604020202020204" pitchFamily="34" charset="0"/>
                <a:cs typeface="Arial" panose="020B0604020202020204" pitchFamily="34" charset="0"/>
              </a:rPr>
            </a:br>
            <a:r>
              <a:rPr lang="ru" b="1" dirty="0">
                <a:solidFill>
                  <a:schemeClr val="bg1"/>
                </a:solidFill>
                <a:latin typeface="Arial" panose="020B0604020202020204" pitchFamily="34" charset="0"/>
                <a:cs typeface="Arial" panose="020B0604020202020204" pitchFamily="34" charset="0"/>
              </a:rPr>
              <a:t>ВИДЕНИЕ БОГА</a:t>
            </a:r>
            <a:endParaRPr lang="en-US" sz="27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81280" y="2225512"/>
            <a:ext cx="8817510" cy="2677656"/>
          </a:xfrm>
          <a:prstGeom prst="rect">
            <a:avLst/>
          </a:prstGeom>
        </p:spPr>
        <p:txBody>
          <a:bodyPr wrap="square">
            <a:spAutoFit/>
          </a:bodyPr>
          <a:lstStyle/>
          <a:p>
            <a:pPr algn="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Тогда я сказал им: «Вы видите, в каком мы бедствии. Иерусалим лежит в развалинах, и ворота его сожжены огнём. Пойдёмте, восстановим стену Иерусалима, и не будем больше в позоре». И я рассказал им о милостивой руке Бога моего надо мной и о том, что сказал мне царь. </a:t>
            </a:r>
            <a:br>
              <a:rPr lang="en-US"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b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Неемия 2:17-18</a:t>
            </a:r>
          </a:p>
        </p:txBody>
      </p:sp>
    </p:spTree>
    <p:extLst>
      <p:ext uri="{BB962C8B-B14F-4D97-AF65-F5344CB8AC3E}">
        <p14:creationId xmlns:p14="http://schemas.microsoft.com/office/powerpoint/2010/main" val="177294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10185" y="1938186"/>
            <a:ext cx="7833814" cy="81819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145512" y="365373"/>
            <a:ext cx="7753278" cy="2391009"/>
          </a:xfrm>
        </p:spPr>
        <p:txBody>
          <a:bodyPr>
            <a:normAutofit fontScale="90000"/>
          </a:bodyPr>
          <a:lstStyle/>
          <a:p>
            <a:pPr algn="r"/>
            <a:r>
              <a:rPr lang="ru" b="1" dirty="0">
                <a:solidFill>
                  <a:schemeClr val="bg2">
                    <a:lumMod val="25000"/>
                  </a:schemeClr>
                </a:solidFill>
                <a:latin typeface="Arial" panose="020B0604020202020204" pitchFamily="34" charset="0"/>
                <a:cs typeface="Arial" panose="020B0604020202020204" pitchFamily="34" charset="0"/>
              </a:rPr>
              <a:t>МОБИЛИЗАТОРЫ </a:t>
            </a:r>
            <a:br>
              <a:rPr lang="en-US" b="1" dirty="0">
                <a:solidFill>
                  <a:schemeClr val="bg2">
                    <a:lumMod val="25000"/>
                  </a:schemeClr>
                </a:solidFill>
                <a:latin typeface="Arial" panose="020B0604020202020204" pitchFamily="34" charset="0"/>
                <a:cs typeface="Arial" panose="020B0604020202020204" pitchFamily="34" charset="0"/>
              </a:rPr>
            </a:br>
            <a:r>
              <a:rPr lang="ru" b="1" dirty="0">
                <a:solidFill>
                  <a:schemeClr val="bg2">
                    <a:lumMod val="25000"/>
                  </a:schemeClr>
                </a:solidFill>
                <a:latin typeface="Arial" panose="020B0604020202020204" pitchFamily="34" charset="0"/>
                <a:cs typeface="Arial" panose="020B0604020202020204" pitchFamily="34" charset="0"/>
              </a:rPr>
              <a:t>РАЗДЕЛЯЮТ </a:t>
            </a:r>
            <a:br>
              <a:rPr lang="en-US" b="1" dirty="0">
                <a:solidFill>
                  <a:schemeClr val="bg2">
                    <a:lumMod val="25000"/>
                  </a:schemeClr>
                </a:solidFill>
                <a:latin typeface="Arial" panose="020B0604020202020204" pitchFamily="34" charset="0"/>
                <a:cs typeface="Arial" panose="020B0604020202020204" pitchFamily="34" charset="0"/>
              </a:rPr>
            </a:br>
            <a:r>
              <a:rPr lang="ru" b="1" dirty="0">
                <a:solidFill>
                  <a:schemeClr val="bg2">
                    <a:lumMod val="25000"/>
                  </a:schemeClr>
                </a:solidFill>
                <a:latin typeface="Arial" panose="020B0604020202020204" pitchFamily="34" charset="0"/>
                <a:cs typeface="Arial" panose="020B0604020202020204" pitchFamily="34" charset="0"/>
              </a:rPr>
              <a:t>ОТВЕТСТВЕННОСТЬ</a:t>
            </a:r>
            <a:endParaRPr lang="en-US" sz="2700" dirty="0">
              <a:solidFill>
                <a:schemeClr val="bg2">
                  <a:lumMod val="25000"/>
                </a:schemeClr>
              </a:solidFill>
              <a:latin typeface="Arial" panose="020B0604020202020204" pitchFamily="34" charset="0"/>
              <a:cs typeface="Arial" panose="020B0604020202020204" pitchFamily="34" charset="0"/>
            </a:endParaRPr>
          </a:p>
        </p:txBody>
      </p:sp>
      <p:sp>
        <p:nvSpPr>
          <p:cNvPr id="8" name="Rectangle 7"/>
          <p:cNvSpPr/>
          <p:nvPr/>
        </p:nvSpPr>
        <p:spPr>
          <a:xfrm>
            <a:off x="382137" y="2852951"/>
            <a:ext cx="8516653" cy="1815882"/>
          </a:xfrm>
          <a:prstGeom prst="rect">
            <a:avLst/>
          </a:prstGeom>
        </p:spPr>
        <p:txBody>
          <a:bodyPr wrap="square">
            <a:spAutoFit/>
          </a:bodyPr>
          <a:lstStyle/>
          <a:p>
            <a:pPr algn="r"/>
            <a:r>
              <a:rPr lang="ru"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…Выше Конских ворот чинили священники, каждый против своего дома. Рядом с ними чинил </a:t>
            </a:r>
            <a:br>
              <a:rPr lang="en-US"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br>
            <a:r>
              <a:rPr lang="ru"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Садок , сын Иммера , против своего дома…</a:t>
            </a:r>
            <a:endParaRPr lang="ru-UA"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endParaRPr>
          </a:p>
          <a:p>
            <a:pPr algn="r"/>
            <a:r>
              <a:rPr lang="ru" sz="2800" b="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 Неемия 3:28–29</a:t>
            </a:r>
          </a:p>
        </p:txBody>
      </p:sp>
    </p:spTree>
    <p:extLst>
      <p:ext uri="{BB962C8B-B14F-4D97-AF65-F5344CB8AC3E}">
        <p14:creationId xmlns:p14="http://schemas.microsoft.com/office/powerpoint/2010/main" val="99348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659"/>
              </a:solidFill>
              <a:latin typeface="Raleway" panose="020B0003030101060003" pitchFamily="34" charset="0"/>
            </a:endParaRPr>
          </a:p>
        </p:txBody>
      </p:sp>
      <p:sp>
        <p:nvSpPr>
          <p:cNvPr id="8" name="Rectangle 7"/>
          <p:cNvSpPr/>
          <p:nvPr/>
        </p:nvSpPr>
        <p:spPr>
          <a:xfrm>
            <a:off x="457200" y="2308487"/>
            <a:ext cx="8441589" cy="2677656"/>
          </a:xfrm>
          <a:prstGeom prst="rect">
            <a:avLst/>
          </a:prstGeom>
        </p:spPr>
        <p:txBody>
          <a:bodyPr wrap="square">
            <a:spAutoFit/>
          </a:bodyPr>
          <a:lstStyle/>
          <a:p>
            <a:pPr algn="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Осмотрев всё, я встал и сказал знатным, князьям и остальному народу: «Не бойтесь их; помните Господа великого и грозного, и сражайтесь за братьев ваших, за сыновей ваших и за дочерей ваших, за жён ваших и за домы ваши» </a:t>
            </a:r>
            <a:endParaRPr lang="ru-UA"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a:p>
            <a:pPr algn="r"/>
            <a:r>
              <a:rPr lang="ru" sz="2800" b="0" dirty="0">
                <a:solidFill>
                  <a:schemeClr val="bg1"/>
                </a:solidFill>
                <a:latin typeface="Source Sans Pro" panose="020B0503030403020204" pitchFamily="34" charset="0"/>
                <a:ea typeface="Source Sans Pro" panose="020B0503030403020204" pitchFamily="34" charset="0"/>
                <a:cs typeface="Calibri" panose="020F0502020204030204" pitchFamily="34" charset="0"/>
              </a:rPr>
              <a:t>(Неемия 4:14) .</a:t>
            </a:r>
          </a:p>
        </p:txBody>
      </p:sp>
      <p:sp>
        <p:nvSpPr>
          <p:cNvPr id="11" name="Rectangle 10"/>
          <p:cNvSpPr/>
          <p:nvPr/>
        </p:nvSpPr>
        <p:spPr>
          <a:xfrm>
            <a:off x="3098800" y="891803"/>
            <a:ext cx="6031552" cy="75957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anose="020B0003030101060003" pitchFamily="34" charset="0"/>
            </a:endParaRPr>
          </a:p>
        </p:txBody>
      </p:sp>
      <p:sp>
        <p:nvSpPr>
          <p:cNvPr id="4" name="Title 3">
            <a:extLst>
              <a:ext uri="{FF2B5EF4-FFF2-40B4-BE49-F238E27FC236}">
                <a16:creationId xmlns:a16="http://schemas.microsoft.com/office/drawing/2014/main" id="{AB720AF8-BE38-E443-A488-6490B5098712}"/>
              </a:ext>
            </a:extLst>
          </p:cNvPr>
          <p:cNvSpPr>
            <a:spLocks noGrp="1"/>
          </p:cNvSpPr>
          <p:nvPr>
            <p:ph type="ctrTitle"/>
          </p:nvPr>
        </p:nvSpPr>
        <p:spPr>
          <a:xfrm>
            <a:off x="13648" y="365373"/>
            <a:ext cx="8885142" cy="2077576"/>
          </a:xfrm>
        </p:spPr>
        <p:txBody>
          <a:bodyPr>
            <a:normAutofit fontScale="90000"/>
          </a:bodyPr>
          <a:lstStyle/>
          <a:p>
            <a:pPr algn="r"/>
            <a:r>
              <a:rPr lang="ru" b="1" dirty="0">
                <a:solidFill>
                  <a:schemeClr val="bg1"/>
                </a:solidFill>
                <a:latin typeface="Arial" panose="020B0604020202020204" pitchFamily="34" charset="0"/>
                <a:cs typeface="Arial" panose="020B0604020202020204" pitchFamily="34" charset="0"/>
              </a:rPr>
              <a:t>МОБИЛИЗАТОРЫ ВДОХНОВЛЯЮТ </a:t>
            </a:r>
            <a:br>
              <a:rPr lang="en-US" b="1" dirty="0">
                <a:solidFill>
                  <a:schemeClr val="bg1"/>
                </a:solidFill>
                <a:latin typeface="Arial" panose="020B0604020202020204" pitchFamily="34" charset="0"/>
                <a:cs typeface="Arial" panose="020B0604020202020204" pitchFamily="34" charset="0"/>
              </a:rPr>
            </a:br>
            <a:r>
              <a:rPr lang="ru" b="1" dirty="0">
                <a:solidFill>
                  <a:schemeClr val="bg1"/>
                </a:solidFill>
                <a:latin typeface="Arial" panose="020B0604020202020204" pitchFamily="34" charset="0"/>
                <a:cs typeface="Arial" panose="020B0604020202020204" pitchFamily="34" charset="0"/>
              </a:rPr>
              <a:t>ЛЮДЕЙ</a:t>
            </a:r>
            <a:endParaRPr lang="en-US" sz="2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05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9E14CFCD7A68A42B94C7CA96E38A883" ma:contentTypeVersion="13" ma:contentTypeDescription="Loo uus dokument" ma:contentTypeScope="" ma:versionID="9bda962ee0424baccb67b1c120527f94">
  <xsd:schema xmlns:xsd="http://www.w3.org/2001/XMLSchema" xmlns:xs="http://www.w3.org/2001/XMLSchema" xmlns:p="http://schemas.microsoft.com/office/2006/metadata/properties" xmlns:ns2="9b7eda01-e9a4-4c14-b8e7-67c3ed025913" xmlns:ns3="dc3d8f7b-553c-4788-ac9b-b0b5129d100a" targetNamespace="http://schemas.microsoft.com/office/2006/metadata/properties" ma:root="true" ma:fieldsID="41ec1f8d1948dc7375498d916c54f509" ns2:_="" ns3:_="">
    <xsd:import namespace="9b7eda01-e9a4-4c14-b8e7-67c3ed025913"/>
    <xsd:import namespace="dc3d8f7b-553c-4788-ac9b-b0b5129d100a"/>
    <xsd:element name="properties">
      <xsd:complexType>
        <xsd:sequence>
          <xsd:element name="documentManagement">
            <xsd:complexType>
              <xsd:all>
                <xsd:element ref="ns2:_x00d5_ppej_x00f5_ud" minOccurs="0"/>
                <xsd:element ref="ns2:MediaServiceMetadata" minOccurs="0"/>
                <xsd:element ref="ns2:MediaServiceFastMetadata" minOccurs="0"/>
                <xsd:element ref="ns2:dcb42d4a27764dd491cec908c3d417dd" minOccurs="0"/>
                <xsd:element ref="ns3:TaxCatchAll" minOccurs="0"/>
                <xsd:element ref="ns2:cf3df9ee314b4e4fb3374f9aca658b74" minOccurs="0"/>
                <xsd:element ref="ns2:g48226ef056249c0855ac903cec8c0a5" minOccurs="0"/>
                <xsd:element ref="ns2:MediaServiceObjectDetectorVersions" minOccurs="0"/>
                <xsd:element ref="ns2:MediaServiceSearchProperties" minOccurs="0"/>
                <xsd:element ref="ns3:_dlc_DocId" minOccurs="0"/>
                <xsd:element ref="ns3:_dlc_DocIdUrl" minOccurs="0"/>
                <xsd:element ref="ns3:_dlc_DocIdPersistI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eda01-e9a4-4c14-b8e7-67c3ed025913" elementFormDefault="qualified">
    <xsd:import namespace="http://schemas.microsoft.com/office/2006/documentManagement/types"/>
    <xsd:import namespace="http://schemas.microsoft.com/office/infopath/2007/PartnerControls"/>
    <xsd:element name="_x00d5_ppej_x00f5_ud" ma:index="4" nillable="true" ma:displayName="Õppejõud" ma:format="Dropdown" ma:list="UserInfo" ma:SharePointGroup="0" ma:internalName="_x00d5_ppej_x00f5_u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cb42d4a27764dd491cec908c3d417dd" ma:index="10" nillable="true" ma:taxonomy="true" ma:internalName="dcb42d4a27764dd491cec908c3d417dd" ma:taxonomyFieldName="_x00d5_ppeaine" ma:displayName="Õppeaine" ma:default="" ma:fieldId="{dcb42d4a-2776-4dd4-91ce-c908c3d417dd}" ma:sspId="5e5b2194-a0da-4f95-853d-eca474e42886" ma:termSetId="b5a3a6ec-7d0d-4bf1-a5b9-ae7fc7592189" ma:anchorId="00000000-0000-0000-0000-000000000000" ma:open="false" ma:isKeyword="false">
      <xsd:complexType>
        <xsd:sequence>
          <xsd:element ref="pc:Terms" minOccurs="0" maxOccurs="1"/>
        </xsd:sequence>
      </xsd:complexType>
    </xsd:element>
    <xsd:element name="cf3df9ee314b4e4fb3374f9aca658b74" ma:index="12" nillable="true" ma:taxonomy="true" ma:internalName="cf3df9ee314b4e4fb3374f9aca658b74" ma:taxonomyFieldName="Keel" ma:displayName="Keel" ma:default="" ma:fieldId="{cf3df9ee-314b-4e4f-b337-4f9aca658b74}" ma:taxonomyMulti="true" ma:sspId="5e5b2194-a0da-4f95-853d-eca474e42886" ma:termSetId="2ecc8cc2-6d35-4cec-bc4e-bfdcb86e3a38" ma:anchorId="00000000-0000-0000-0000-000000000000" ma:open="false" ma:isKeyword="false">
      <xsd:complexType>
        <xsd:sequence>
          <xsd:element ref="pc:Terms" minOccurs="0" maxOccurs="1"/>
        </xsd:sequence>
      </xsd:complexType>
    </xsd:element>
    <xsd:element name="g48226ef056249c0855ac903cec8c0a5" ma:index="13" nillable="true" ma:taxonomy="true" ma:internalName="g48226ef056249c0855ac903cec8c0a5" ma:taxonomyFieldName="Semester" ma:displayName="Semester" ma:default="" ma:fieldId="{048226ef-0562-49c0-855a-c903cec8c0a5}" ma:sspId="5e5b2194-a0da-4f95-853d-eca474e42886" ma:termSetId="5732debb-8977-457c-94e5-220becb6307f" ma:anchorId="00000000-0000-0000-0000-000000000000" ma:open="fals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d8f7b-553c-4788-ac9b-b0b5129d100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a57cbc8-da55-49e7-90cd-521504aba406}" ma:internalName="TaxCatchAll" ma:showField="CatchAllData" ma:web="dc3d8f7b-553c-4788-ac9b-b0b5129d100a">
      <xsd:complexType>
        <xsd:complexContent>
          <xsd:extension base="dms:MultiChoiceLookup">
            <xsd:sequence>
              <xsd:element name="Value" type="dms:Lookup" maxOccurs="unbounded" minOccurs="0" nillable="true"/>
            </xsd:sequence>
          </xsd:extension>
        </xsd:complexContent>
      </xsd:complexType>
    </xsd:element>
    <xsd:element name="_dlc_DocId" ma:index="20" nillable="true" ma:displayName="Dokumendi ID väärtus" ma:description="Sellele üksusele määratud dokumendi ID väärtus." ma:indexed="true" ma:internalName="_dlc_DocId" ma:readOnly="true">
      <xsd:simpleType>
        <xsd:restriction base="dms:Text"/>
      </xsd:simpleType>
    </xsd:element>
    <xsd:element name="_dlc_DocIdUrl" ma:index="21" nillable="true" ma:displayName="Dokumendi ID" ma:description="Püsilink sellele dokumendile."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utüüp"/>
        <xsd:element ref="dc:title" minOccurs="0" maxOccurs="1" ma:index="5"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d5_ppej_x00f5_ud xmlns="9b7eda01-e9a4-4c14-b8e7-67c3ed025913">
      <UserInfo>
        <DisplayName/>
        <AccountId xsi:nil="true"/>
        <AccountType/>
      </UserInfo>
    </_x00d5_ppej_x00f5_ud>
    <g48226ef056249c0855ac903cec8c0a5 xmlns="9b7eda01-e9a4-4c14-b8e7-67c3ed025913">
      <Terms xmlns="http://schemas.microsoft.com/office/infopath/2007/PartnerControls"/>
    </g48226ef056249c0855ac903cec8c0a5>
    <TaxCatchAll xmlns="dc3d8f7b-553c-4788-ac9b-b0b5129d100a" xsi:nil="true"/>
    <dcb42d4a27764dd491cec908c3d417dd xmlns="9b7eda01-e9a4-4c14-b8e7-67c3ed025913">
      <Terms xmlns="http://schemas.microsoft.com/office/infopath/2007/PartnerControls"/>
    </dcb42d4a27764dd491cec908c3d417dd>
    <cf3df9ee314b4e4fb3374f9aca658b74 xmlns="9b7eda01-e9a4-4c14-b8e7-67c3ed025913">
      <Terms xmlns="http://schemas.microsoft.com/office/infopath/2007/PartnerControls"/>
    </cf3df9ee314b4e4fb3374f9aca658b74>
    <_dlc_DocId xmlns="dc3d8f7b-553c-4788-ac9b-b0b5129d100a">YMQW55X7W7F4-849112479-2203</_dlc_DocId>
    <_dlc_DocIdUrl xmlns="dc3d8f7b-553c-4788-ac9b-b0b5129d100a">
      <Url>https://emkts.sharepoint.com/sites/oppematerjalid/_layouts/15/DocIdRedir.aspx?ID=YMQW55X7W7F4-849112479-2203</Url>
      <Description>YMQW55X7W7F4-849112479-2203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FAAEF3E-DA6D-41C7-A1E8-572AECED5F33}">
  <ds:schemaRefs>
    <ds:schemaRef ds:uri="http://schemas.microsoft.com/sharepoint/v3/contenttype/forms"/>
  </ds:schemaRefs>
</ds:datastoreItem>
</file>

<file path=customXml/itemProps2.xml><?xml version="1.0" encoding="utf-8"?>
<ds:datastoreItem xmlns:ds="http://schemas.openxmlformats.org/officeDocument/2006/customXml" ds:itemID="{099F38A4-A02F-4BA5-9C15-A4BBD10C0D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eda01-e9a4-4c14-b8e7-67c3ed025913"/>
    <ds:schemaRef ds:uri="dc3d8f7b-553c-4788-ac9b-b0b5129d1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33B2BD-8447-42D5-B760-AF8D328375F0}">
  <ds:schemaRefs>
    <ds:schemaRef ds:uri="http://schemas.microsoft.com/office/2006/metadata/properties"/>
    <ds:schemaRef ds:uri="http://schemas.microsoft.com/office/infopath/2007/PartnerControls"/>
    <ds:schemaRef ds:uri="9b7eda01-e9a4-4c14-b8e7-67c3ed025913"/>
    <ds:schemaRef ds:uri="dc3d8f7b-553c-4788-ac9b-b0b5129d100a"/>
  </ds:schemaRefs>
</ds:datastoreItem>
</file>

<file path=customXml/itemProps4.xml><?xml version="1.0" encoding="utf-8"?>
<ds:datastoreItem xmlns:ds="http://schemas.openxmlformats.org/officeDocument/2006/customXml" ds:itemID="{56C34C69-A5AF-41A6-ADD6-3FCC017D8B2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21768</TotalTime>
  <Words>2135</Words>
  <Application>Microsoft Office PowerPoint</Application>
  <PresentationFormat>On-screen Show (16:9)</PresentationFormat>
  <Paragraphs>184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 Light</vt:lpstr>
      <vt:lpstr>Arial</vt:lpstr>
      <vt:lpstr>Raleway</vt:lpstr>
      <vt:lpstr>Source Sans Pro</vt:lpstr>
      <vt:lpstr>Times New Roman</vt:lpstr>
      <vt:lpstr>Franklin Gothic Demi</vt:lpstr>
      <vt:lpstr>Custom Design</vt:lpstr>
      <vt:lpstr>PowerPoint Presentation</vt:lpstr>
      <vt:lpstr>PowerPoint Presentation</vt:lpstr>
      <vt:lpstr>PowerPoint Presentation</vt:lpstr>
      <vt:lpstr>БИБЛЕЙСКИЙ ФОНД</vt:lpstr>
      <vt:lpstr>PowerPoint Presentation</vt:lpstr>
      <vt:lpstr>PowerPoint Presentation</vt:lpstr>
      <vt:lpstr>МОБИЛИЗАТОРЫ ИСПОЛНЯЮТ  ВИДЕНИЕ БОГА</vt:lpstr>
      <vt:lpstr>МОБИЛИЗАТОРЫ  РАЗДЕЛЯЮТ  ОТВЕТСТВЕННОСТЬ</vt:lpstr>
      <vt:lpstr>МОБИЛИЗАТОРЫ ВДОХНОВЛЯЮТ  ЛЮДЕЙ</vt:lpstr>
      <vt:lpstr>PowerPoint Presentation</vt:lpstr>
      <vt:lpstr>МОБИЛИЗАТОРЫ  ПОДАЮТ ПРИМЕР</vt:lpstr>
      <vt:lpstr>МОБИЛИЗАТОРЫ  ПОДАЮТ ПРИМЕР</vt:lpstr>
      <vt:lpstr>МОБИЛИЗАТОРЫ  ПОДАЮТ ПРИМЕР</vt:lpstr>
      <vt:lpstr>МОБИЛИЗАТОРЫ  ПРАЗДНУЮТ  ДОСТИЖЕНИЯ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International Leadership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ILI Vision</dc:title>
  <dc:subject/>
  <dc:creator>Norival Trindade, Jr.</dc:creator>
  <cp:keywords>ILI, International, Leadership, Vision, Institute, Accelerating, spread, gospel, leaders, national, conference</cp:keywords>
  <dc:description/>
  <cp:lastModifiedBy>Krete</cp:lastModifiedBy>
  <cp:revision>431</cp:revision>
  <dcterms:created xsi:type="dcterms:W3CDTF">2003-05-12T14:11:04Z</dcterms:created>
  <dcterms:modified xsi:type="dcterms:W3CDTF">2025-08-29T06:33:09Z</dcterms:modified>
  <cp:category>ILITeaching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330520569</vt:i4>
  </property>
  <property fmtid="{D5CDD505-2E9C-101B-9397-08002B2CF9AE}" pid="3" name="_NewReviewCycle">
    <vt:lpwstr/>
  </property>
  <property fmtid="{D5CDD505-2E9C-101B-9397-08002B2CF9AE}" pid="4" name="_EmailSubject">
    <vt:lpwstr>mobi</vt:lpwstr>
  </property>
  <property fmtid="{D5CDD505-2E9C-101B-9397-08002B2CF9AE}" pid="5" name="_AuthorEmail">
    <vt:lpwstr>juliana.o.trindade@exxonmobil.com</vt:lpwstr>
  </property>
  <property fmtid="{D5CDD505-2E9C-101B-9397-08002B2CF9AE}" pid="6" name="_AuthorEmailDisplayName">
    <vt:lpwstr>Trindade, Juliana O</vt:lpwstr>
  </property>
  <property fmtid="{D5CDD505-2E9C-101B-9397-08002B2CF9AE}" pid="7" name="ContentTypeId">
    <vt:lpwstr>0x010100D9E14CFCD7A68A42B94C7CA96E38A883</vt:lpwstr>
  </property>
  <property fmtid="{D5CDD505-2E9C-101B-9397-08002B2CF9AE}" pid="8" name="_dlc_DocIdItemGuid">
    <vt:lpwstr>027c2954-6152-4d8d-91fb-65db9f0ee9f1</vt:lpwstr>
  </property>
</Properties>
</file>