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slideLayouts/slideLayout4.xml" ContentType="application/vnd.openxmlformats-officedocument.presentationml.slideLayout+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1"/>
  </p:sldMasterIdLst>
  <p:notesMasterIdLst>
    <p:notesMasterId r:id="rId24"/>
  </p:notesMasterIdLst>
  <p:handoutMasterIdLst>
    <p:handoutMasterId r:id="rId25"/>
  </p:handoutMasterIdLst>
  <p:sldIdLst>
    <p:sldId id="499" r:id="rId2"/>
    <p:sldId id="501" r:id="rId3"/>
    <p:sldId id="502" r:id="rId4"/>
    <p:sldId id="503" r:id="rId5"/>
    <p:sldId id="533" r:id="rId6"/>
    <p:sldId id="534" r:id="rId7"/>
    <p:sldId id="481" r:id="rId8"/>
    <p:sldId id="507" r:id="rId9"/>
    <p:sldId id="535" r:id="rId10"/>
    <p:sldId id="536" r:id="rId11"/>
    <p:sldId id="548" r:id="rId12"/>
    <p:sldId id="537" r:id="rId13"/>
    <p:sldId id="538" r:id="rId14"/>
    <p:sldId id="540" r:id="rId15"/>
    <p:sldId id="541" r:id="rId16"/>
    <p:sldId id="542" r:id="rId17"/>
    <p:sldId id="544" r:id="rId18"/>
    <p:sldId id="547" r:id="rId19"/>
    <p:sldId id="508" r:id="rId20"/>
    <p:sldId id="546" r:id="rId21"/>
    <p:sldId id="509" r:id="rId22"/>
    <p:sldId id="529" r:id="rId23"/>
  </p:sldIdLst>
  <p:sldSz cx="9144000" cy="5143500" type="screen16x9"/>
  <p:notesSz cx="6946900" cy="92329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Franklin Gothic Demi" panose="020B0703020102020204" pitchFamily="34" charset="0"/>
      <p:regular r:id="rId32"/>
      <p:bold r:id="rId33"/>
      <p:italic r:id="rId34"/>
      <p:boldItalic r:id="rId35"/>
    </p:embeddedFont>
    <p:embeddedFont>
      <p:font typeface="Raleway" pitchFamily="2" charset="-70"/>
      <p:regular r:id="rId36"/>
      <p:bold r:id="rId37"/>
      <p:italic r:id="rId38"/>
      <p:boldItalic r:id="rId39"/>
    </p:embeddedFont>
    <p:embeddedFont>
      <p:font typeface="Source Sans Pro" panose="020B0503030403020204" pitchFamily="34" charset="0"/>
      <p:regular r:id="rId40"/>
      <p:bold r:id="rId41"/>
      <p:italic r:id="rId42"/>
      <p:boldItalic r:id="rId43"/>
    </p:embeddedFont>
    <p:embeddedFont>
      <p:font typeface="Tahoma" panose="020B0604030504040204" pitchFamily="34" charset="0"/>
      <p:regular r:id="rId44"/>
      <p:bold r:id="rId45"/>
    </p:embeddedFont>
  </p:embeddedFontLst>
  <p:defaultTextStyle>
    <a:defPPr>
      <a:defRPr lang="en-US"/>
    </a:defPPr>
    <a:lvl1pPr algn="l" rtl="0" fontAlgn="base">
      <a:spcBef>
        <a:spcPct val="0"/>
      </a:spcBef>
      <a:spcAft>
        <a:spcPct val="0"/>
      </a:spcAft>
      <a:defRPr b="1" kern="1200">
        <a:solidFill>
          <a:schemeClr val="tx1"/>
        </a:solidFill>
        <a:latin typeface="Franklin Gothic Demi" pitchFamily="34" charset="0"/>
        <a:ea typeface="+mn-ea"/>
        <a:cs typeface="+mn-cs"/>
      </a:defRPr>
    </a:lvl1pPr>
    <a:lvl2pPr marL="457200" algn="l" rtl="0" fontAlgn="base">
      <a:spcBef>
        <a:spcPct val="0"/>
      </a:spcBef>
      <a:spcAft>
        <a:spcPct val="0"/>
      </a:spcAft>
      <a:defRPr b="1" kern="1200">
        <a:solidFill>
          <a:schemeClr val="tx1"/>
        </a:solidFill>
        <a:latin typeface="Franklin Gothic Demi" pitchFamily="34" charset="0"/>
        <a:ea typeface="+mn-ea"/>
        <a:cs typeface="+mn-cs"/>
      </a:defRPr>
    </a:lvl2pPr>
    <a:lvl3pPr marL="914400" algn="l" rtl="0" fontAlgn="base">
      <a:spcBef>
        <a:spcPct val="0"/>
      </a:spcBef>
      <a:spcAft>
        <a:spcPct val="0"/>
      </a:spcAft>
      <a:defRPr b="1" kern="1200">
        <a:solidFill>
          <a:schemeClr val="tx1"/>
        </a:solidFill>
        <a:latin typeface="Franklin Gothic Demi" pitchFamily="34" charset="0"/>
        <a:ea typeface="+mn-ea"/>
        <a:cs typeface="+mn-cs"/>
      </a:defRPr>
    </a:lvl3pPr>
    <a:lvl4pPr marL="1371600" algn="l" rtl="0" fontAlgn="base">
      <a:spcBef>
        <a:spcPct val="0"/>
      </a:spcBef>
      <a:spcAft>
        <a:spcPct val="0"/>
      </a:spcAft>
      <a:defRPr b="1" kern="1200">
        <a:solidFill>
          <a:schemeClr val="tx1"/>
        </a:solidFill>
        <a:latin typeface="Franklin Gothic Demi" pitchFamily="34" charset="0"/>
        <a:ea typeface="+mn-ea"/>
        <a:cs typeface="+mn-cs"/>
      </a:defRPr>
    </a:lvl4pPr>
    <a:lvl5pPr marL="1828800" algn="l" rtl="0" fontAlgn="base">
      <a:spcBef>
        <a:spcPct val="0"/>
      </a:spcBef>
      <a:spcAft>
        <a:spcPct val="0"/>
      </a:spcAft>
      <a:defRPr b="1" kern="1200">
        <a:solidFill>
          <a:schemeClr val="tx1"/>
        </a:solidFill>
        <a:latin typeface="Franklin Gothic Demi" pitchFamily="34" charset="0"/>
        <a:ea typeface="+mn-ea"/>
        <a:cs typeface="+mn-cs"/>
      </a:defRPr>
    </a:lvl5pPr>
    <a:lvl6pPr marL="2286000" algn="l" defTabSz="914400" rtl="0" eaLnBrk="1" latinLnBrk="0" hangingPunct="1">
      <a:defRPr b="1" kern="1200">
        <a:solidFill>
          <a:schemeClr val="tx1"/>
        </a:solidFill>
        <a:latin typeface="Franklin Gothic Demi" pitchFamily="34" charset="0"/>
        <a:ea typeface="+mn-ea"/>
        <a:cs typeface="+mn-cs"/>
      </a:defRPr>
    </a:lvl6pPr>
    <a:lvl7pPr marL="2743200" algn="l" defTabSz="914400" rtl="0" eaLnBrk="1" latinLnBrk="0" hangingPunct="1">
      <a:defRPr b="1" kern="1200">
        <a:solidFill>
          <a:schemeClr val="tx1"/>
        </a:solidFill>
        <a:latin typeface="Franklin Gothic Demi" pitchFamily="34" charset="0"/>
        <a:ea typeface="+mn-ea"/>
        <a:cs typeface="+mn-cs"/>
      </a:defRPr>
    </a:lvl7pPr>
    <a:lvl8pPr marL="3200400" algn="l" defTabSz="914400" rtl="0" eaLnBrk="1" latinLnBrk="0" hangingPunct="1">
      <a:defRPr b="1" kern="1200">
        <a:solidFill>
          <a:schemeClr val="tx1"/>
        </a:solidFill>
        <a:latin typeface="Franklin Gothic Demi" pitchFamily="34" charset="0"/>
        <a:ea typeface="+mn-ea"/>
        <a:cs typeface="+mn-cs"/>
      </a:defRPr>
    </a:lvl8pPr>
    <a:lvl9pPr marL="3657600" algn="l" defTabSz="914400" rtl="0" eaLnBrk="1" latinLnBrk="0" hangingPunct="1">
      <a:defRPr b="1" kern="1200">
        <a:solidFill>
          <a:schemeClr val="tx1"/>
        </a:solidFill>
        <a:latin typeface="Franklin Gothic Demi"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8659"/>
    <a:srgbClr val="E4703C"/>
    <a:srgbClr val="E16127"/>
    <a:srgbClr val="3B3838"/>
    <a:srgbClr val="002060"/>
    <a:srgbClr val="FAFAFA"/>
    <a:srgbClr val="B3B3B3"/>
    <a:srgbClr val="000000"/>
    <a:srgbClr val="CFE7FC"/>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00" autoAdjust="0"/>
    <p:restoredTop sz="79987" autoAdjust="0"/>
  </p:normalViewPr>
  <p:slideViewPr>
    <p:cSldViewPr snapToGrid="0">
      <p:cViewPr varScale="1">
        <p:scale>
          <a:sx n="83" d="100"/>
          <a:sy n="83" d="100"/>
        </p:scale>
        <p:origin x="84" y="978"/>
      </p:cViewPr>
      <p:guideLst>
        <p:guide orient="horz" pos="162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customXml" Target="../customXml/item4.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0" smtClean="0"/>
            </a:lvl1pPr>
          </a:lstStyle>
          <a:p>
            <a:pPr>
              <a:defRPr/>
            </a:pPr>
            <a:endParaRPr lang="en-US" b="1" dirty="0">
              <a:latin typeface="Calibri" panose="020F0502020204030204" pitchFamily="34" charset="0"/>
            </a:endParaRPr>
          </a:p>
        </p:txBody>
      </p:sp>
      <p:sp>
        <p:nvSpPr>
          <p:cNvPr id="236547" name="Rectangle 3"/>
          <p:cNvSpPr>
            <a:spLocks noGrp="1" noChangeArrowheads="1"/>
          </p:cNvSpPr>
          <p:nvPr>
            <p:ph type="dt" sz="quarter"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0" smtClean="0"/>
            </a:lvl1pPr>
          </a:lstStyle>
          <a:p>
            <a:pPr>
              <a:defRPr/>
            </a:pPr>
            <a:endParaRPr lang="en-US" b="1" dirty="0">
              <a:latin typeface="Calibri" panose="020F0502020204030204" pitchFamily="34" charset="0"/>
            </a:endParaRPr>
          </a:p>
        </p:txBody>
      </p:sp>
      <p:sp>
        <p:nvSpPr>
          <p:cNvPr id="236548" name="Rectangle 4"/>
          <p:cNvSpPr>
            <a:spLocks noGrp="1" noChangeArrowheads="1"/>
          </p:cNvSpPr>
          <p:nvPr>
            <p:ph type="ftr" sz="quarter" idx="2"/>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0" smtClean="0"/>
            </a:lvl1pPr>
          </a:lstStyle>
          <a:p>
            <a:pPr>
              <a:defRPr/>
            </a:pPr>
            <a:endParaRPr lang="en-US" b="1" dirty="0">
              <a:latin typeface="Calibri" panose="020F0502020204030204" pitchFamily="34" charset="0"/>
            </a:endParaRPr>
          </a:p>
        </p:txBody>
      </p:sp>
      <p:sp>
        <p:nvSpPr>
          <p:cNvPr id="236549" name="Rectangle 5"/>
          <p:cNvSpPr>
            <a:spLocks noGrp="1" noChangeArrowheads="1"/>
          </p:cNvSpPr>
          <p:nvPr>
            <p:ph type="sldNum" sz="quarter" idx="3"/>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0" smtClean="0"/>
            </a:lvl1pPr>
          </a:lstStyle>
          <a:p>
            <a:pPr>
              <a:defRPr/>
            </a:pPr>
            <a:fld id="{5F3D7B75-15E8-4189-814A-D7421BC4274E}" type="slidenum">
              <a:rPr lang="en-US" b="1">
                <a:latin typeface="Calibri" panose="020F0502020204030204" pitchFamily="34" charset="0"/>
              </a:rPr>
              <a:pPr>
                <a:defRPr/>
              </a:pPr>
              <a:t>‹#›</a:t>
            </a:fld>
            <a:endParaRPr lang="en-US" b="1" dirty="0">
              <a:latin typeface="Calibri" panose="020F0502020204030204" pitchFamily="34" charset="0"/>
            </a:endParaRPr>
          </a:p>
        </p:txBody>
      </p:sp>
    </p:spTree>
    <p:extLst>
      <p:ext uri="{BB962C8B-B14F-4D97-AF65-F5344CB8AC3E}">
        <p14:creationId xmlns:p14="http://schemas.microsoft.com/office/powerpoint/2010/main" val="622341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bwMode="auto">
          <a:xfrm>
            <a:off x="0"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defTabSz="925513">
              <a:defRPr sz="1200" b="1" i="0" smtClean="0">
                <a:latin typeface="Calibri" panose="020F0502020204030204" pitchFamily="34" charset="0"/>
              </a:defRPr>
            </a:lvl1pPr>
          </a:lstStyle>
          <a:p>
            <a:pPr>
              <a:defRPr/>
            </a:pPr>
            <a:endParaRPr lang="en-US" dirty="0"/>
          </a:p>
        </p:txBody>
      </p:sp>
      <p:sp>
        <p:nvSpPr>
          <p:cNvPr id="200707" name="Rectangle 3"/>
          <p:cNvSpPr>
            <a:spLocks noGrp="1" noChangeArrowheads="1"/>
          </p:cNvSpPr>
          <p:nvPr>
            <p:ph type="dt" idx="1"/>
          </p:nvPr>
        </p:nvSpPr>
        <p:spPr bwMode="auto">
          <a:xfrm>
            <a:off x="3935413" y="0"/>
            <a:ext cx="3009900" cy="461963"/>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lvl1pPr algn="r" defTabSz="925513">
              <a:defRPr sz="1200" b="1" i="0" smtClean="0">
                <a:latin typeface="Calibri" panose="020F0502020204030204" pitchFamily="34" charset="0"/>
              </a:defRPr>
            </a:lvl1pPr>
          </a:lstStyle>
          <a:p>
            <a:pPr>
              <a:defRPr/>
            </a:pPr>
            <a:endParaRPr lang="en-US" dirty="0"/>
          </a:p>
        </p:txBody>
      </p:sp>
      <p:sp>
        <p:nvSpPr>
          <p:cNvPr id="45060" name="Rectangle 4"/>
          <p:cNvSpPr>
            <a:spLocks noGrp="1" noRot="1" noChangeAspect="1" noChangeArrowheads="1" noTextEdit="1"/>
          </p:cNvSpPr>
          <p:nvPr>
            <p:ph type="sldImg" idx="2"/>
          </p:nvPr>
        </p:nvSpPr>
        <p:spPr bwMode="auto">
          <a:xfrm>
            <a:off x="396875" y="692150"/>
            <a:ext cx="6154738" cy="3462338"/>
          </a:xfrm>
          <a:prstGeom prst="rect">
            <a:avLst/>
          </a:prstGeom>
          <a:noFill/>
          <a:ln w="9525">
            <a:solidFill>
              <a:srgbClr val="000000"/>
            </a:solidFill>
            <a:miter lim="800000"/>
            <a:headEnd/>
            <a:tailEnd/>
          </a:ln>
        </p:spPr>
      </p:sp>
      <p:sp>
        <p:nvSpPr>
          <p:cNvPr id="200709" name="Rectangle 5"/>
          <p:cNvSpPr>
            <a:spLocks noGrp="1" noChangeArrowheads="1"/>
          </p:cNvSpPr>
          <p:nvPr>
            <p:ph type="body" sz="quarter" idx="3"/>
          </p:nvPr>
        </p:nvSpPr>
        <p:spPr bwMode="auto">
          <a:xfrm>
            <a:off x="695325" y="4386263"/>
            <a:ext cx="5556250" cy="4154487"/>
          </a:xfrm>
          <a:prstGeom prst="rect">
            <a:avLst/>
          </a:prstGeom>
          <a:noFill/>
          <a:ln w="9525">
            <a:noFill/>
            <a:miter lim="800000"/>
            <a:headEnd/>
            <a:tailEnd/>
          </a:ln>
          <a:effectLst/>
        </p:spPr>
        <p:txBody>
          <a:bodyPr vert="horz" wrap="square" lIns="92610" tIns="46305" rIns="92610" bIns="46305"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0710" name="Rectangle 6"/>
          <p:cNvSpPr>
            <a:spLocks noGrp="1" noChangeArrowheads="1"/>
          </p:cNvSpPr>
          <p:nvPr>
            <p:ph type="ftr" sz="quarter" idx="4"/>
          </p:nvPr>
        </p:nvSpPr>
        <p:spPr bwMode="auto">
          <a:xfrm>
            <a:off x="0"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defTabSz="925513">
              <a:defRPr sz="1200" b="1" i="0" smtClean="0">
                <a:latin typeface="Calibri" panose="020F0502020204030204" pitchFamily="34" charset="0"/>
              </a:defRPr>
            </a:lvl1pPr>
          </a:lstStyle>
          <a:p>
            <a:pPr>
              <a:defRPr/>
            </a:pPr>
            <a:endParaRPr lang="en-US" dirty="0"/>
          </a:p>
        </p:txBody>
      </p:sp>
      <p:sp>
        <p:nvSpPr>
          <p:cNvPr id="200711" name="Rectangle 7"/>
          <p:cNvSpPr>
            <a:spLocks noGrp="1" noChangeArrowheads="1"/>
          </p:cNvSpPr>
          <p:nvPr>
            <p:ph type="sldNum" sz="quarter" idx="5"/>
          </p:nvPr>
        </p:nvSpPr>
        <p:spPr bwMode="auto">
          <a:xfrm>
            <a:off x="3935413" y="8769350"/>
            <a:ext cx="3009900" cy="461963"/>
          </a:xfrm>
          <a:prstGeom prst="rect">
            <a:avLst/>
          </a:prstGeom>
          <a:noFill/>
          <a:ln w="9525">
            <a:noFill/>
            <a:miter lim="800000"/>
            <a:headEnd/>
            <a:tailEnd/>
          </a:ln>
          <a:effectLst/>
        </p:spPr>
        <p:txBody>
          <a:bodyPr vert="horz" wrap="square" lIns="92610" tIns="46305" rIns="92610" bIns="46305" numCol="1" anchor="b" anchorCtr="0" compatLnSpc="1">
            <a:prstTxWarp prst="textNoShape">
              <a:avLst/>
            </a:prstTxWarp>
          </a:bodyPr>
          <a:lstStyle>
            <a:lvl1pPr algn="r" defTabSz="925513">
              <a:defRPr sz="1200" b="1" i="0" smtClean="0">
                <a:latin typeface="Calibri" panose="020F0502020204030204" pitchFamily="34" charset="0"/>
              </a:defRPr>
            </a:lvl1pPr>
          </a:lstStyle>
          <a:p>
            <a:pPr>
              <a:defRPr/>
            </a:pPr>
            <a:fld id="{488BCBAF-E4A5-4AD2-B716-6B4C1F62F17A}" type="slidenum">
              <a:rPr lang="en-US" smtClean="0"/>
              <a:pPr>
                <a:defRPr/>
              </a:pPr>
              <a:t>‹#›</a:t>
            </a:fld>
            <a:endParaRPr lang="en-US" dirty="0"/>
          </a:p>
        </p:txBody>
      </p:sp>
    </p:spTree>
    <p:extLst>
      <p:ext uri="{BB962C8B-B14F-4D97-AF65-F5344CB8AC3E}">
        <p14:creationId xmlns:p14="http://schemas.microsoft.com/office/powerpoint/2010/main" val="36369270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b="1"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xfrm>
            <a:off x="396875" y="692150"/>
            <a:ext cx="6154738" cy="3462338"/>
          </a:xfrm>
          <a:ln/>
        </p:spPr>
      </p:sp>
      <p:sp>
        <p:nvSpPr>
          <p:cNvPr id="46083" name="Notes Placeholder 2"/>
          <p:cNvSpPr>
            <a:spLocks noGrp="1"/>
          </p:cNvSpPr>
          <p:nvPr>
            <p:ph type="body" idx="1"/>
          </p:nvPr>
        </p:nvSpPr>
        <p:spPr>
          <a:noFill/>
          <a:ln/>
        </p:spPr>
        <p:txBody>
          <a:bodyPr/>
          <a:lstStyle/>
          <a:p>
            <a:r>
              <a:rPr lang="en-US" sz="1200" kern="1200" dirty="0">
                <a:solidFill>
                  <a:schemeClr val="tx1"/>
                </a:solidFill>
                <a:effectLst/>
                <a:ea typeface="+mn-ea"/>
                <a:cs typeface="+mn-cs"/>
              </a:rPr>
              <a:t>This session identifies common obstacles to leadership and develops personal strategies to overcome internal issues, external struggles, and spiritual warfare. </a:t>
            </a:r>
            <a:endParaRPr lang="en-US" dirty="0"/>
          </a:p>
          <a:p>
            <a:endParaRPr lang="en-US" dirty="0"/>
          </a:p>
        </p:txBody>
      </p:sp>
      <p:sp>
        <p:nvSpPr>
          <p:cNvPr id="46084" name="Slide Number Placeholder 3"/>
          <p:cNvSpPr>
            <a:spLocks noGrp="1"/>
          </p:cNvSpPr>
          <p:nvPr>
            <p:ph type="sldNum" sz="quarter" idx="5"/>
          </p:nvPr>
        </p:nvSpPr>
        <p:spPr>
          <a:noFill/>
        </p:spPr>
        <p:txBody>
          <a:bodyPr/>
          <a:lstStyle/>
          <a:p>
            <a:fld id="{246A9538-15B0-4B39-B668-BFA3A0100FCD}" type="slidenum">
              <a:rPr lang="en-US"/>
              <a:pPr/>
              <a:t>1</a:t>
            </a:fld>
            <a:endParaRPr lang="en-US" dirty="0"/>
          </a:p>
        </p:txBody>
      </p:sp>
    </p:spTree>
    <p:extLst>
      <p:ext uri="{BB962C8B-B14F-4D97-AF65-F5344CB8AC3E}">
        <p14:creationId xmlns:p14="http://schemas.microsoft.com/office/powerpoint/2010/main" val="2438838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INTIMACY WITH GOD AND SELF-WORTH</a:t>
            </a:r>
          </a:p>
          <a:p>
            <a:r>
              <a:rPr lang="en-US" sz="1200" b="1" i="0" kern="1200" dirty="0">
                <a:solidFill>
                  <a:schemeClr val="tx1"/>
                </a:solidFill>
                <a:effectLst/>
                <a:latin typeface="Calibri" panose="020F0502020204030204" pitchFamily="34" charset="0"/>
                <a:ea typeface="+mn-ea"/>
                <a:cs typeface="+mn-cs"/>
              </a:rPr>
              <a:t>Believers in Jesus Christ also have to come to that place in their lives where they are able to see themselves not through the eyes of their past, but rather as God sees their future. We are valued by God, and for this reason, God sent His Son into the world to give historical and personal proof of our value. Ken Boa states,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We cannot truly know ourselves unless we know our God. The only secure, stable, significant, and satisfying basis for self-identity is the reality of our new identification with Christ. . . [In Christ we have] been transferred out of the line of Adam and grafted into the line of Christ. And in Christ we also have a new dignity and purpose.</a:t>
            </a:r>
            <a:r>
              <a:rPr lang="en-US" sz="1200" b="1" i="0" kern="1200" baseline="30000" dirty="0">
                <a:solidFill>
                  <a:schemeClr val="tx1"/>
                </a:solidFill>
                <a:effectLst/>
                <a:latin typeface="Calibri" panose="020F0502020204030204" pitchFamily="34" charset="0"/>
                <a:ea typeface="+mn-ea"/>
                <a:cs typeface="+mn-cs"/>
              </a:rPr>
              <a:t>1</a:t>
            </a:r>
          </a:p>
          <a:p>
            <a:endParaRPr lang="en-US" sz="1200" b="1" i="0" kern="1200" baseline="300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As we grow in intimacy with God, we will learn to see ourselves from God’s point of view and learn of our worth in Christ.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10</a:t>
            </a:fld>
            <a:endParaRPr lang="en-US" dirty="0"/>
          </a:p>
        </p:txBody>
      </p:sp>
    </p:spTree>
    <p:extLst>
      <p:ext uri="{BB962C8B-B14F-4D97-AF65-F5344CB8AC3E}">
        <p14:creationId xmlns:p14="http://schemas.microsoft.com/office/powerpoint/2010/main" val="2233889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SPEAKING GOD’S WORD TO EACH OTHER</a:t>
            </a:r>
          </a:p>
          <a:p>
            <a:r>
              <a:rPr lang="en-US" sz="1200" kern="1200" dirty="0">
                <a:solidFill>
                  <a:schemeClr val="tx1"/>
                </a:solidFill>
                <a:effectLst/>
                <a:ea typeface="+mn-ea"/>
                <a:cs typeface="+mn-cs"/>
              </a:rPr>
              <a:t>This workshop will be done in groups of three participants. In an attitude of prayer, read all three of the following scriptures to each other, personalizing each text by adding each one’s name in the blanks, ahead of the Bible text.</a:t>
            </a:r>
          </a:p>
          <a:p>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be strong and courageous. Do not be afraid. The Lord your God goes with you. He will not leave you or forsake you. (Deuteronomy 31:6)</a:t>
            </a:r>
          </a:p>
          <a:p>
            <a:pPr marL="171450" indent="-171450">
              <a:buFont typeface="Arial" panose="020B0604020202020204" pitchFamily="34" charset="0"/>
              <a:buChar char="•"/>
            </a:pPr>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God has created your innermost being. He knit you together in your mother’s womb. You are fearfully and wonderfully made. (Psalm 139:13-14)</a:t>
            </a:r>
          </a:p>
          <a:p>
            <a:pPr marL="171450" indent="-171450">
              <a:buFont typeface="Arial" panose="020B0604020202020204" pitchFamily="34" charset="0"/>
              <a:buChar char="•"/>
            </a:pPr>
            <a:endParaRPr lang="en-US" sz="1200" kern="1200" dirty="0">
              <a:solidFill>
                <a:schemeClr val="tx1"/>
              </a:solidFill>
              <a:effectLst/>
              <a:ea typeface="+mn-ea"/>
              <a:cs typeface="+mn-cs"/>
            </a:endParaRPr>
          </a:p>
          <a:p>
            <a:pPr marL="171450" indent="-171450">
              <a:buFont typeface="Arial" panose="020B0604020202020204" pitchFamily="34" charset="0"/>
              <a:buChar char="•"/>
            </a:pPr>
            <a:r>
              <a:rPr lang="en-US" sz="1200" u="sng" kern="1200" dirty="0">
                <a:solidFill>
                  <a:schemeClr val="tx1"/>
                </a:solidFill>
                <a:effectLst/>
                <a:ea typeface="+mn-ea"/>
                <a:cs typeface="+mn-cs"/>
              </a:rPr>
              <a:t>               </a:t>
            </a:r>
            <a:r>
              <a:rPr lang="en-US" sz="1200" kern="1200" dirty="0">
                <a:solidFill>
                  <a:schemeClr val="tx1"/>
                </a:solidFill>
                <a:effectLst/>
                <a:ea typeface="+mn-ea"/>
                <a:cs typeface="+mn-cs"/>
              </a:rPr>
              <a:t> , God has loved you with an everlasting love; He has drawn you with unfailing kindness. (Jeremiah 31:3)</a:t>
            </a:r>
          </a:p>
          <a:p>
            <a:endParaRPr lang="en-US" dirty="0"/>
          </a:p>
        </p:txBody>
      </p:sp>
      <p:sp>
        <p:nvSpPr>
          <p:cNvPr id="4" name="Slide Number Placeholder 3"/>
          <p:cNvSpPr>
            <a:spLocks noGrp="1"/>
          </p:cNvSpPr>
          <p:nvPr>
            <p:ph type="sldNum" sz="quarter" idx="5"/>
          </p:nvPr>
        </p:nvSpPr>
        <p:spPr/>
        <p:txBody>
          <a:bodyPr/>
          <a:lstStyle/>
          <a:p>
            <a:pPr>
              <a:defRPr/>
            </a:pPr>
            <a:fld id="{488BCBAF-E4A5-4AD2-B716-6B4C1F62F17A}" type="slidenum">
              <a:rPr lang="en-US" smtClean="0"/>
              <a:pPr>
                <a:defRPr/>
              </a:pPr>
              <a:t>11</a:t>
            </a:fld>
            <a:endParaRPr lang="en-US" dirty="0"/>
          </a:p>
        </p:txBody>
      </p:sp>
    </p:spTree>
    <p:extLst>
      <p:ext uri="{BB962C8B-B14F-4D97-AF65-F5344CB8AC3E}">
        <p14:creationId xmlns:p14="http://schemas.microsoft.com/office/powerpoint/2010/main" val="343681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EXTERNAL OBSTACLES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External obstacles develop from outside of ourselves. We may not be the cause, but we must respond. External obstacles can originate from your church, workplace, family, local community, or even your nation. Many of these obstacles are associated with the relationships we encounter on a regular basis. When conflict takes place, you need God’s wisdom and guidance to heal and restore relationships as much as possible.</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12</a:t>
            </a:fld>
            <a:endParaRPr lang="en-US" dirty="0"/>
          </a:p>
        </p:txBody>
      </p:sp>
    </p:spTree>
    <p:extLst>
      <p:ext uri="{BB962C8B-B14F-4D97-AF65-F5344CB8AC3E}">
        <p14:creationId xmlns:p14="http://schemas.microsoft.com/office/powerpoint/2010/main" val="288980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PEOPLE OBSTACLES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All leaders will face conflicts and even opposition from members of their teams. Obstacles can come from the following sources.</a:t>
            </a:r>
          </a:p>
          <a:p>
            <a:r>
              <a:rPr lang="en-US" sz="1200" b="1" i="0" kern="1200" dirty="0">
                <a:solidFill>
                  <a:schemeClr val="tx1"/>
                </a:solidFill>
                <a:effectLst/>
                <a:latin typeface="Calibri" panose="020F0502020204030204" pitchFamily="34" charset="0"/>
                <a:ea typeface="+mn-ea"/>
                <a:cs typeface="+mn-cs"/>
              </a:rPr>
              <a:t>False brothers (2 Cor. 11:26) can devastate an organization.</a:t>
            </a:r>
          </a:p>
          <a:p>
            <a:r>
              <a:rPr lang="en-US" sz="1200" b="1" i="0" kern="1200" dirty="0">
                <a:solidFill>
                  <a:schemeClr val="tx1"/>
                </a:solidFill>
                <a:effectLst/>
                <a:latin typeface="Calibri" panose="020F0502020204030204" pitchFamily="34" charset="0"/>
                <a:ea typeface="+mn-ea"/>
                <a:cs typeface="+mn-cs"/>
              </a:rPr>
              <a:t>Diﬃcult Christians under our leadership. Sincere Christians may think diﬀerently, and can cause conflict.</a:t>
            </a:r>
          </a:p>
          <a:p>
            <a:r>
              <a:rPr lang="en-US" sz="1200" b="1" i="0" kern="1200" dirty="0">
                <a:solidFill>
                  <a:schemeClr val="tx1"/>
                </a:solidFill>
                <a:effectLst/>
                <a:latin typeface="Calibri" panose="020F0502020204030204" pitchFamily="34" charset="0"/>
                <a:ea typeface="+mn-ea"/>
                <a:cs typeface="+mn-cs"/>
              </a:rPr>
              <a:t>Sincere opposition and criticism from other Christians. Not everyone will agree with the leader’s vision. Some may oppose it strongly.</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As these three kinds of people interact in the context of a leadership team, it is only natural that conflict will appear. Sometimes as a leader, you will have to manage conflict between two or more members of the team. On other occasions, you will be part of the conflict.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13</a:t>
            </a:fld>
            <a:endParaRPr lang="en-US" dirty="0"/>
          </a:p>
        </p:txBody>
      </p:sp>
    </p:spTree>
    <p:extLst>
      <p:ext uri="{BB962C8B-B14F-4D97-AF65-F5344CB8AC3E}">
        <p14:creationId xmlns:p14="http://schemas.microsoft.com/office/powerpoint/2010/main" val="18196937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endParaRPr lang="en-US" sz="1200" u="none" strike="noStrike" kern="1200" baseline="0" dirty="0">
              <a:solidFill>
                <a:schemeClr val="tx1"/>
              </a:solidFill>
              <a:ea typeface="+mn-ea"/>
              <a:cs typeface="+mn-cs"/>
            </a:endParaRPr>
          </a:p>
          <a:p>
            <a:r>
              <a:rPr lang="en-US" sz="1200" u="none" strike="noStrike" kern="1200" baseline="0" dirty="0">
                <a:solidFill>
                  <a:schemeClr val="tx1"/>
                </a:solidFill>
                <a:ea typeface="+mn-ea"/>
                <a:cs typeface="+mn-cs"/>
              </a:rPr>
              <a:t>Win–Lose - When someone wins a battle, someone else loses, and is often embarrassed.</a:t>
            </a:r>
          </a:p>
          <a:p>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14</a:t>
            </a:fld>
            <a:endParaRPr lang="en-US" dirty="0"/>
          </a:p>
        </p:txBody>
      </p:sp>
    </p:spTree>
    <p:extLst>
      <p:ext uri="{BB962C8B-B14F-4D97-AF65-F5344CB8AC3E}">
        <p14:creationId xmlns:p14="http://schemas.microsoft.com/office/powerpoint/2010/main" val="2795486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endParaRPr lang="en-US" sz="1200" u="none" strike="noStrike" kern="1200" baseline="0" dirty="0">
              <a:solidFill>
                <a:schemeClr val="tx1"/>
              </a:solidFill>
              <a:ea typeface="+mn-ea"/>
              <a:cs typeface="+mn-cs"/>
            </a:endParaRPr>
          </a:p>
          <a:p>
            <a:r>
              <a:rPr lang="en-US" sz="1200" u="none" strike="noStrike" kern="1200" baseline="0" dirty="0">
                <a:solidFill>
                  <a:schemeClr val="tx1"/>
                </a:solidFill>
                <a:ea typeface="+mn-ea"/>
                <a:cs typeface="+mn-cs"/>
              </a:rPr>
              <a:t>Lose–Lose  - When relationships are broken as a result of conflict, everyone loses.</a:t>
            </a:r>
          </a:p>
          <a:p>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15</a:t>
            </a:fld>
            <a:endParaRPr lang="en-US" dirty="0"/>
          </a:p>
        </p:txBody>
      </p:sp>
    </p:spTree>
    <p:extLst>
      <p:ext uri="{BB962C8B-B14F-4D97-AF65-F5344CB8AC3E}">
        <p14:creationId xmlns:p14="http://schemas.microsoft.com/office/powerpoint/2010/main" val="1122875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ONE CONFLICT—THREE POSSIBLE SOLUTIONS</a:t>
            </a:r>
          </a:p>
          <a:p>
            <a:pPr marL="0" marR="0">
              <a:spcBef>
                <a:spcPts val="0"/>
              </a:spcBef>
              <a:spcAft>
                <a:spcPts val="600"/>
              </a:spcAft>
            </a:pPr>
            <a:endParaRPr lang="en-US" sz="1200" b="1" i="1" dirty="0">
              <a:effectLst/>
              <a:latin typeface="Times New Roman"/>
              <a:ea typeface="Times New Roman"/>
            </a:endParaRPr>
          </a:p>
          <a:p>
            <a:pPr marL="0" marR="0" algn="just">
              <a:spcBef>
                <a:spcPts val="0"/>
              </a:spcBef>
              <a:spcAft>
                <a:spcPts val="600"/>
              </a:spcAft>
            </a:pPr>
            <a:r>
              <a:rPr lang="en-US" sz="1200" dirty="0">
                <a:effectLst/>
                <a:latin typeface="Times New Roman"/>
                <a:ea typeface="Times New Roman"/>
              </a:rPr>
              <a:t>Mutual compromise leads to conflict resolution. All parties win but also give up a little in the process.</a:t>
            </a:r>
          </a:p>
          <a:p>
            <a:pPr marL="0" indent="0">
              <a:buFont typeface="+mj-lt"/>
              <a:buNone/>
            </a:pPr>
            <a:endParaRPr lang="en-US" sz="1200" b="0" i="0" u="none" strike="noStrike" kern="1200" baseline="0" dirty="0">
              <a:solidFill>
                <a:schemeClr val="tx1"/>
              </a:solidFill>
              <a:effectLst/>
              <a:latin typeface="Times New Roman"/>
              <a:ea typeface="Times New Roman"/>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16</a:t>
            </a:fld>
            <a:endParaRPr lang="en-US" dirty="0"/>
          </a:p>
        </p:txBody>
      </p:sp>
    </p:spTree>
    <p:extLst>
      <p:ext uri="{BB962C8B-B14F-4D97-AF65-F5344CB8AC3E}">
        <p14:creationId xmlns:p14="http://schemas.microsoft.com/office/powerpoint/2010/main" val="2297961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u="none" strike="noStrike" kern="1200" baseline="0" dirty="0">
                <a:solidFill>
                  <a:schemeClr val="tx1"/>
                </a:solidFill>
                <a:ea typeface="+mn-ea"/>
                <a:cs typeface="+mn-cs"/>
              </a:rPr>
              <a:t>WORKSHOP</a:t>
            </a:r>
          </a:p>
          <a:p>
            <a:r>
              <a:rPr lang="en-US" sz="1200" b="1" i="0" kern="1200" dirty="0">
                <a:solidFill>
                  <a:schemeClr val="tx1"/>
                </a:solidFill>
                <a:effectLst/>
                <a:latin typeface="Calibri" panose="020F0502020204030204" pitchFamily="34" charset="0"/>
                <a:ea typeface="+mn-ea"/>
                <a:cs typeface="+mn-cs"/>
              </a:rPr>
              <a:t>In groups of two or three, share one experience when you had to handle conflict in your team.</a:t>
            </a:r>
          </a:p>
          <a:p>
            <a:r>
              <a:rPr lang="en-US" sz="1200" b="1" i="0" kern="1200" dirty="0">
                <a:solidFill>
                  <a:schemeClr val="tx1"/>
                </a:solidFill>
                <a:effectLst/>
                <a:latin typeface="Calibri" panose="020F0502020204030204" pitchFamily="34" charset="0"/>
                <a:ea typeface="+mn-ea"/>
                <a:cs typeface="+mn-cs"/>
              </a:rPr>
              <a:t>Were you involved in the conflict? How was the conflict resolved (Win–Lose, Lose–Lose, or Win–Win)?</a:t>
            </a:r>
          </a:p>
          <a:p>
            <a:r>
              <a:rPr lang="en-US" sz="1200" b="1" i="0" kern="1200" dirty="0">
                <a:solidFill>
                  <a:schemeClr val="tx1"/>
                </a:solidFill>
                <a:effectLst/>
                <a:latin typeface="Calibri" panose="020F0502020204030204" pitchFamily="34" charset="0"/>
                <a:ea typeface="+mn-ea"/>
                <a:cs typeface="+mn-cs"/>
              </a:rPr>
              <a:t>Make sure to avoid disclosing personal information or making any comments that could embarrass or compromise someone who may be known to other training participants. It is best to keep the conflicting parties anonymous. </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17</a:t>
            </a:fld>
            <a:endParaRPr lang="en-US" dirty="0"/>
          </a:p>
        </p:txBody>
      </p:sp>
    </p:spTree>
    <p:extLst>
      <p:ext uri="{BB962C8B-B14F-4D97-AF65-F5344CB8AC3E}">
        <p14:creationId xmlns:p14="http://schemas.microsoft.com/office/powerpoint/2010/main" val="3631714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SPIRITUAL OBSTACLES</a:t>
            </a:r>
          </a:p>
          <a:p>
            <a:r>
              <a:rPr lang="en-US" sz="1200" b="1" i="0" kern="1200" dirty="0">
                <a:solidFill>
                  <a:schemeClr val="tx1"/>
                </a:solidFill>
                <a:effectLst/>
                <a:latin typeface="Calibri" panose="020F0502020204030204" pitchFamily="34" charset="0"/>
                <a:ea typeface="+mn-ea"/>
                <a:cs typeface="+mn-cs"/>
              </a:rPr>
              <a:t>Though we confront personal and external obstacles in diﬀerent ways and circumstances, the reality is that Satan is the source of all obstacles. Jesus was very clear that Satan’s primary goal is “to steal and kill and destroy” the people of God (John 10:10). In Run with the Horses, Eugene H. Peterson writes,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“There is a spiritual war in progress, an all-out moral battle. There is evil and cruelty, unhappiness and illness. There is superstition and ignorance, brutality and pain. God is in continuous and energetic battle against all of it. . . . There is no neutral ground in the universe. Every square foot of space is contested. . . . No one enters existence as a spectator.”</a:t>
            </a:r>
            <a:r>
              <a:rPr lang="en-US" sz="1200" b="1" i="0" kern="1200" baseline="30000" dirty="0">
                <a:solidFill>
                  <a:schemeClr val="tx1"/>
                </a:solidFill>
                <a:effectLst/>
                <a:latin typeface="Calibri" panose="020F0502020204030204" pitchFamily="34" charset="0"/>
                <a:ea typeface="+mn-ea"/>
                <a:cs typeface="+mn-cs"/>
              </a:rPr>
              <a:t>2</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The more intimate we become with God, the more intensely we will experience evil attacks. The important fact is that God understands who the enemy is, and He has provided us with everything we need to fight the good fight and be victorious.</a:t>
            </a:r>
          </a:p>
          <a:p>
            <a:endParaRPr lang="en-US" dirty="0"/>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18</a:t>
            </a:fld>
            <a:endParaRPr lang="en-US" dirty="0"/>
          </a:p>
        </p:txBody>
      </p:sp>
    </p:spTree>
    <p:extLst>
      <p:ext uri="{BB962C8B-B14F-4D97-AF65-F5344CB8AC3E}">
        <p14:creationId xmlns:p14="http://schemas.microsoft.com/office/powerpoint/2010/main" val="2024217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OVERCOMING EXTERNAL OBSTACLES</a:t>
            </a:r>
          </a:p>
          <a:p>
            <a:r>
              <a:rPr lang="en-US" sz="1200" b="1" i="0" kern="1200" dirty="0">
                <a:solidFill>
                  <a:schemeClr val="tx1"/>
                </a:solidFill>
                <a:effectLst/>
                <a:latin typeface="Calibri" panose="020F0502020204030204" pitchFamily="34" charset="0"/>
                <a:ea typeface="+mn-ea"/>
                <a:cs typeface="+mn-cs"/>
              </a:rPr>
              <a:t>God will help us overcome external obstacles in three main ways, as represented in the examples of known biblical characters.</a:t>
            </a:r>
          </a:p>
          <a:p>
            <a:r>
              <a:rPr lang="en-US" sz="1200" b="1" i="0" kern="1200" dirty="0">
                <a:solidFill>
                  <a:schemeClr val="tx1"/>
                </a:solidFill>
                <a:effectLst/>
                <a:latin typeface="Calibri" panose="020F0502020204030204" pitchFamily="34" charset="0"/>
                <a:ea typeface="+mn-ea"/>
                <a:cs typeface="+mn-cs"/>
              </a:rPr>
              <a:t>REMOVING THE OBSTACLE FROM OUR PATH—God removed rebellious Saul from the kingship so David, His anointed, could lead (1 Samuel).</a:t>
            </a:r>
          </a:p>
          <a:p>
            <a:pPr marL="0" indent="0">
              <a:buFont typeface="Arial"/>
              <a:buNone/>
            </a:pPr>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19</a:t>
            </a:fld>
            <a:endParaRPr lang="en-US" dirty="0"/>
          </a:p>
        </p:txBody>
      </p:sp>
    </p:spTree>
    <p:extLst>
      <p:ext uri="{BB962C8B-B14F-4D97-AF65-F5344CB8AC3E}">
        <p14:creationId xmlns:p14="http://schemas.microsoft.com/office/powerpoint/2010/main" val="658813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INTRODUCTION</a:t>
            </a:r>
          </a:p>
          <a:p>
            <a:r>
              <a:rPr lang="en-US" sz="1200" b="1" i="0" kern="1200" dirty="0">
                <a:solidFill>
                  <a:schemeClr val="tx1"/>
                </a:solidFill>
                <a:effectLst/>
                <a:latin typeface="Calibri" panose="020F0502020204030204" pitchFamily="34" charset="0"/>
                <a:ea typeface="+mn-ea"/>
                <a:cs typeface="+mn-cs"/>
              </a:rPr>
              <a:t>Personal transformation is one of the marks of the Christian life; however, it is a myth that problems and obstacles disappear because you are a Christian. The diﬀerence is that followers of Christ have the Spirit of God at work in their lives as various challenges arise. Christian leaders who are about God’s business will experience obstacles. It was true for Jesus, and it is true for everyone who steps up to embrace a God-given vision and work towards its fulfillment. After casting vision, setting goals, and mobilizing others, the job is not over. There will be obstacles to overcome. Jesus understood this reality and said,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 have told you these things, so that in Me you may have peace. In this world you will have trouble. But take heart! I have overcome the world.”—John 16:33</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a:t>
            </a:fld>
            <a:endParaRPr lang="en-US" dirty="0"/>
          </a:p>
        </p:txBody>
      </p:sp>
    </p:spTree>
    <p:extLst>
      <p:ext uri="{BB962C8B-B14F-4D97-AF65-F5344CB8AC3E}">
        <p14:creationId xmlns:p14="http://schemas.microsoft.com/office/powerpoint/2010/main" val="3952753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FINDING A WAY AROUND THE OBSTACLE—The Ma </a:t>
            </a:r>
            <a:r>
              <a:rPr lang="en-US" sz="1200" b="1" i="0" kern="1200" dirty="0" err="1">
                <a:solidFill>
                  <a:schemeClr val="tx1"/>
                </a:solidFill>
                <a:effectLst/>
                <a:latin typeface="Calibri" panose="020F0502020204030204" pitchFamily="34" charset="0"/>
                <a:ea typeface="+mn-ea"/>
                <a:cs typeface="+mn-cs"/>
              </a:rPr>
              <a:t>gi</a:t>
            </a:r>
            <a:r>
              <a:rPr lang="en-US" sz="1200" b="1" i="0" kern="1200" dirty="0">
                <a:solidFill>
                  <a:schemeClr val="tx1"/>
                </a:solidFill>
                <a:effectLst/>
                <a:latin typeface="Calibri" panose="020F0502020204030204" pitchFamily="34" charset="0"/>
                <a:ea typeface="+mn-ea"/>
                <a:cs typeface="+mn-cs"/>
              </a:rPr>
              <a:t> were warned in a dream (Matt. 2:12) and avoided Herod, thus protecting the newborn Jesus from falling victim to an evil king.</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20</a:t>
            </a:fld>
            <a:endParaRPr lang="en-US" dirty="0"/>
          </a:p>
        </p:txBody>
      </p:sp>
    </p:spTree>
    <p:extLst>
      <p:ext uri="{BB962C8B-B14F-4D97-AF65-F5344CB8AC3E}">
        <p14:creationId xmlns:p14="http://schemas.microsoft.com/office/powerpoint/2010/main" val="218186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USING THE OBSTACLE AS A STEPPING STONE—God helped Joseph overcome the obstacles imposed on him by his brothers’ actions, and used these obstacles to give him a leadership position that eventually saved his entire family (Gen. 45:4ﬀ).</a:t>
            </a: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21</a:t>
            </a:fld>
            <a:endParaRPr lang="en-US" dirty="0"/>
          </a:p>
        </p:txBody>
      </p:sp>
    </p:spTree>
    <p:extLst>
      <p:ext uri="{BB962C8B-B14F-4D97-AF65-F5344CB8AC3E}">
        <p14:creationId xmlns:p14="http://schemas.microsoft.com/office/powerpoint/2010/main" val="2824783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CONCLUSION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Obstacles are a normal fact of a leader’s life. Sometimes the leaders themselves create them. Sometimes other people are the obstacles. Even Satan tries to destroy the work of God’s Kingdom by attacking the leader.</a:t>
            </a:r>
          </a:p>
          <a:p>
            <a:r>
              <a:rPr lang="en-US" sz="1200" b="1" i="0" kern="1200" dirty="0">
                <a:solidFill>
                  <a:schemeClr val="tx1"/>
                </a:solidFill>
                <a:effectLst/>
                <a:latin typeface="Calibri" panose="020F0502020204030204" pitchFamily="34" charset="0"/>
                <a:ea typeface="+mn-ea"/>
                <a:cs typeface="+mn-cs"/>
              </a:rPr>
              <a:t>James Hudson Taylor founded the China Inland Mission in 1865 and was one of the greatest missionaries in history. He understood God’s vision for his life; nevertheless, he experienced many personal, external, and spiritual obstacles. Commenting on the challenges of missionary life, he stated: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“First, it is impossible, then it is diﬃcult, then it is done.”</a:t>
            </a:r>
            <a:r>
              <a:rPr lang="en-US" sz="1200" b="1" i="0" kern="1200" baseline="30000" dirty="0">
                <a:solidFill>
                  <a:schemeClr val="tx1"/>
                </a:solidFill>
                <a:effectLst/>
                <a:latin typeface="Calibri" panose="020F0502020204030204" pitchFamily="34" charset="0"/>
                <a:ea typeface="+mn-ea"/>
                <a:cs typeface="+mn-cs"/>
              </a:rPr>
              <a:t>3</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By the power of the Holy Spirit working in your life, you have access to every resource you need to overcome obstacles and be “more than a conqueror” in Christ.</a:t>
            </a:r>
          </a:p>
          <a:p>
            <a:br>
              <a:rPr lang="en-US" sz="1200" b="1" i="0" kern="1200" dirty="0">
                <a:solidFill>
                  <a:schemeClr val="tx1"/>
                </a:solidFill>
                <a:effectLst/>
                <a:latin typeface="Calibri" panose="020F0502020204030204" pitchFamily="34" charset="0"/>
                <a:ea typeface="+mn-ea"/>
                <a:cs typeface="+mn-cs"/>
              </a:rPr>
            </a:br>
            <a:endParaRPr lang="en-US" sz="1200" b="1" i="0" kern="1200" dirty="0">
              <a:solidFill>
                <a:schemeClr val="tx1"/>
              </a:solidFill>
              <a:effectLst/>
              <a:latin typeface="Calibri" panose="020F0502020204030204" pitchFamily="34" charset="0"/>
              <a:ea typeface="+mn-ea"/>
              <a:cs typeface="+mn-cs"/>
            </a:endParaRPr>
          </a:p>
          <a:p>
            <a:pPr marL="0" marR="0" algn="just">
              <a:spcBef>
                <a:spcPts val="0"/>
              </a:spcBef>
              <a:spcAft>
                <a:spcPts val="0"/>
              </a:spcAf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22</a:t>
            </a:fld>
            <a:endParaRPr lang="en-US" dirty="0"/>
          </a:p>
        </p:txBody>
      </p:sp>
    </p:spTree>
    <p:extLst>
      <p:ext uri="{BB962C8B-B14F-4D97-AF65-F5344CB8AC3E}">
        <p14:creationId xmlns:p14="http://schemas.microsoft.com/office/powerpoint/2010/main" val="2182060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4738" cy="3462338"/>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DEFINITION OF “OBSTACLE”</a:t>
            </a:r>
          </a:p>
          <a:p>
            <a:r>
              <a:rPr lang="en-US" sz="1200" b="1" i="0" kern="1200" dirty="0">
                <a:solidFill>
                  <a:schemeClr val="tx1"/>
                </a:solidFill>
                <a:effectLst/>
                <a:latin typeface="Calibri" panose="020F0502020204030204" pitchFamily="34" charset="0"/>
                <a:ea typeface="+mn-ea"/>
                <a:cs typeface="+mn-cs"/>
              </a:rPr>
              <a:t>An obstacle is anything that stands in the way of accomplishing God’s purposes for us and through us. </a:t>
            </a:r>
          </a:p>
          <a:p>
            <a:r>
              <a:rPr lang="en-US" sz="1200" b="1" i="0" kern="1200" dirty="0">
                <a:solidFill>
                  <a:schemeClr val="tx1"/>
                </a:solidFill>
                <a:effectLst/>
                <a:latin typeface="Calibri" panose="020F0502020204030204" pitchFamily="34" charset="0"/>
                <a:ea typeface="+mn-ea"/>
                <a:cs typeface="+mn-cs"/>
              </a:rPr>
              <a:t>Obstacles can come from three sources: Personal obstacles originate within leaders themselves, external obstacles come from outside the leader—either from within the leader’s own team or from the world—and finally, Satan and his cohorts present spiritual obstacles by opposing the work of God’s Kingdom done by visionary, biblical leaders.</a:t>
            </a:r>
          </a:p>
          <a:p>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3</a:t>
            </a:fld>
            <a:endParaRPr lang="en-US" dirty="0"/>
          </a:p>
        </p:txBody>
      </p:sp>
    </p:spTree>
    <p:extLst>
      <p:ext uri="{BB962C8B-B14F-4D97-AF65-F5344CB8AC3E}">
        <p14:creationId xmlns:p14="http://schemas.microsoft.com/office/powerpoint/2010/main" val="903017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BIBLICAL FOUNDATION</a:t>
            </a:r>
          </a:p>
          <a:p>
            <a:r>
              <a:rPr lang="en-US" sz="1200" b="1" i="0" kern="1200" dirty="0">
                <a:solidFill>
                  <a:schemeClr val="tx1"/>
                </a:solidFill>
                <a:effectLst/>
                <a:latin typeface="Calibri" panose="020F0502020204030204" pitchFamily="34" charset="0"/>
                <a:ea typeface="+mn-ea"/>
                <a:cs typeface="+mn-cs"/>
              </a:rPr>
              <a:t>The way to overcome any type of obstacle is by looking at it through God’s eyes, as expressed in Scripture. The Apostle Paul puts every obstacle in the right perspective for us.</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8:35–39</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4</a:t>
            </a:fld>
            <a:endParaRPr lang="en-US" dirty="0"/>
          </a:p>
        </p:txBody>
      </p:sp>
    </p:spTree>
    <p:extLst>
      <p:ext uri="{BB962C8B-B14F-4D97-AF65-F5344CB8AC3E}">
        <p14:creationId xmlns:p14="http://schemas.microsoft.com/office/powerpoint/2010/main" val="30451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Who shall separate us from the love of Christ? Shall trouble or hardship or persecution or famine or nakedness or danger or sword? As it is written, “For Your sake we face death all day long; we are considered as sheep to be slaughtered.” No, in all these things we are more than conquerors through Him who loved us. For I am convinced that neither death nor life, neither angels nor demons, neither the present nor the future, nor any powers, neither height nor depth, nor anything else in all creation, will be able to separate us from the love of God that is in Christ Jesus our Lord. —Romans 8:35–39</a:t>
            </a:r>
          </a:p>
          <a:p>
            <a:pPr lvl="1"/>
            <a:endParaRPr lang="en-US" sz="1200" u="none" strike="noStrike" kern="1200" baseline="0" dirty="0">
              <a:solidFill>
                <a:schemeClr val="tx1"/>
              </a:solidFill>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5</a:t>
            </a:fld>
            <a:endParaRPr lang="en-US" dirty="0"/>
          </a:p>
        </p:txBody>
      </p:sp>
    </p:spTree>
    <p:extLst>
      <p:ext uri="{BB962C8B-B14F-4D97-AF65-F5344CB8AC3E}">
        <p14:creationId xmlns:p14="http://schemas.microsoft.com/office/powerpoint/2010/main" val="3158010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This powerful Scripture provides us with reassuring words regarding our struggles. Paul affirms:</a:t>
            </a:r>
          </a:p>
          <a:p>
            <a:r>
              <a:rPr lang="en-US" sz="1200" b="1" i="0" kern="1200" dirty="0">
                <a:solidFill>
                  <a:schemeClr val="tx1"/>
                </a:solidFill>
                <a:effectLst/>
                <a:latin typeface="Calibri" panose="020F0502020204030204" pitchFamily="34" charset="0"/>
                <a:ea typeface="+mn-ea"/>
                <a:cs typeface="+mn-cs"/>
              </a:rPr>
              <a:t>Obstacles are an unavoidable reality. Paul states, “we face death all day.”</a:t>
            </a:r>
          </a:p>
          <a:p>
            <a:r>
              <a:rPr lang="en-US" sz="1200" b="1" i="0" kern="1200" dirty="0">
                <a:solidFill>
                  <a:schemeClr val="tx1"/>
                </a:solidFill>
                <a:effectLst/>
                <a:latin typeface="Calibri" panose="020F0502020204030204" pitchFamily="34" charset="0"/>
                <a:ea typeface="+mn-ea"/>
                <a:cs typeface="+mn-cs"/>
              </a:rPr>
              <a:t>No obstacle will ever separate us from the love of God, whether personal (neither life nor death), external (powers, height, nor depth), or spiritual (angels nor demons).</a:t>
            </a:r>
          </a:p>
          <a:p>
            <a:r>
              <a:rPr lang="en-US" sz="1200" b="1" i="0" kern="1200" dirty="0">
                <a:solidFill>
                  <a:schemeClr val="tx1"/>
                </a:solidFill>
                <a:effectLst/>
                <a:latin typeface="Calibri" panose="020F0502020204030204" pitchFamily="34" charset="0"/>
                <a:ea typeface="+mn-ea"/>
                <a:cs typeface="+mn-cs"/>
              </a:rPr>
              <a:t>It is in the midst of the obstacles, not in spite of them, that we are more than conquerors through Christ.</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6</a:t>
            </a:fld>
            <a:endParaRPr lang="en-US" dirty="0"/>
          </a:p>
        </p:txBody>
      </p:sp>
    </p:spTree>
    <p:extLst>
      <p:ext uri="{BB962C8B-B14F-4D97-AF65-F5344CB8AC3E}">
        <p14:creationId xmlns:p14="http://schemas.microsoft.com/office/powerpoint/2010/main" val="2631793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81038"/>
            <a:ext cx="6048375" cy="3403600"/>
          </a:xfrm>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PERSONAL OBSTACLES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Personal obstacles are related to inner struggles and limitations. These may be the most diﬃcult to overcome because they are not always visible. Examples include moral obstacles, educational obstacles, medical obstacles, and emotional obstacles.</a:t>
            </a:r>
          </a:p>
          <a:p>
            <a:pPr marL="0" marR="0" indent="0" algn="just">
              <a:spcBef>
                <a:spcPts val="0"/>
              </a:spcBef>
              <a:spcAft>
                <a:spcPts val="600"/>
              </a:spcAft>
            </a:pPr>
            <a:endParaRPr lang="en-US" sz="1200" dirty="0">
              <a:effectLst/>
              <a:latin typeface="Times New Roman"/>
              <a:ea typeface="Times New Roman"/>
            </a:endParaRPr>
          </a:p>
          <a:p>
            <a:pPr marL="0" marR="0" indent="0" algn="just">
              <a:spcBef>
                <a:spcPts val="0"/>
              </a:spcBef>
              <a:spcAft>
                <a:spcPts val="600"/>
              </a:spcAft>
            </a:pPr>
            <a:endParaRPr lang="en-US" sz="1200" dirty="0">
              <a:effectLst/>
              <a:latin typeface="Times New Roman"/>
              <a:ea typeface="Times New Roman"/>
            </a:endParaRPr>
          </a:p>
        </p:txBody>
      </p:sp>
      <p:sp>
        <p:nvSpPr>
          <p:cNvPr id="4" name="Slide Number Placeholder 3"/>
          <p:cNvSpPr>
            <a:spLocks noGrp="1"/>
          </p:cNvSpPr>
          <p:nvPr>
            <p:ph type="sldNum" sz="quarter" idx="10"/>
          </p:nvPr>
        </p:nvSpPr>
        <p:spPr/>
        <p:txBody>
          <a:bodyPr/>
          <a:lstStyle/>
          <a:p>
            <a:pPr>
              <a:defRPr/>
            </a:pPr>
            <a:fld id="{A8D9C239-887B-6744-95A6-22DD790C309F}" type="slidenum">
              <a:rPr lang="en-US" smtClean="0"/>
              <a:pPr>
                <a:defRPr/>
              </a:pPr>
              <a:t>7</a:t>
            </a:fld>
            <a:endParaRPr lang="en-US" dirty="0"/>
          </a:p>
        </p:txBody>
      </p:sp>
    </p:spTree>
    <p:extLst>
      <p:ext uri="{BB962C8B-B14F-4D97-AF65-F5344CB8AC3E}">
        <p14:creationId xmlns:p14="http://schemas.microsoft.com/office/powerpoint/2010/main" val="1350954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EMOTIONAL OBSTACLES</a:t>
            </a:r>
          </a:p>
          <a:p>
            <a:r>
              <a:rPr lang="en-US" sz="1200" b="1" i="0" kern="1200" dirty="0">
                <a:solidFill>
                  <a:schemeClr val="tx1"/>
                </a:solidFill>
                <a:effectLst/>
                <a:latin typeface="Calibri" panose="020F0502020204030204" pitchFamily="34" charset="0"/>
                <a:ea typeface="+mn-ea"/>
                <a:cs typeface="+mn-cs"/>
              </a:rPr>
              <a:t>Perhaps the most challenging personal obstacles are emotional issues that come from a sense of low self-worth. Even mature Christian leaders, at times, fail to draw their sense of self-worth from God and require healing to grow into the person God desires.</a:t>
            </a:r>
          </a:p>
          <a:p>
            <a:br>
              <a:rPr lang="en-US" sz="1200" b="1" i="0" kern="1200" dirty="0">
                <a:solidFill>
                  <a:schemeClr val="tx1"/>
                </a:solidFill>
                <a:effectLst/>
                <a:latin typeface="Calibri" panose="020F0502020204030204" pitchFamily="34" charset="0"/>
                <a:ea typeface="+mn-ea"/>
                <a:cs typeface="+mn-cs"/>
              </a:rPr>
            </a:br>
            <a:r>
              <a:rPr lang="en-US" sz="1200" b="1" i="0" kern="1200" dirty="0">
                <a:solidFill>
                  <a:schemeClr val="tx1"/>
                </a:solidFill>
                <a:effectLst/>
                <a:latin typeface="Calibri" panose="020F0502020204030204" pitchFamily="34" charset="0"/>
                <a:ea typeface="+mn-ea"/>
                <a:cs typeface="+mn-cs"/>
              </a:rPr>
              <a:t>MY SELF IMAGE</a:t>
            </a:r>
          </a:p>
          <a:p>
            <a:r>
              <a:rPr lang="en-US" sz="1200" b="1" i="0" kern="1200" dirty="0">
                <a:solidFill>
                  <a:schemeClr val="tx1"/>
                </a:solidFill>
                <a:effectLst/>
                <a:latin typeface="Calibri" panose="020F0502020204030204" pitchFamily="34" charset="0"/>
                <a:ea typeface="+mn-ea"/>
                <a:cs typeface="+mn-cs"/>
              </a:rPr>
              <a:t>Scripture recognizes and aﬃrms the importance of self-image. At times, we may feel like our greatest enemy is the mirror. That happens because we see ourselves through our own eyes rather than looking through the eyes of God.</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An inadequate sense of self-worth can be a significant obstacle to those called to leadership. Here is a comparison between inadequate and adequate self-worth.</a:t>
            </a:r>
          </a:p>
          <a:p>
            <a:r>
              <a:rPr lang="en-US" sz="1200" b="1" i="0" kern="1200" dirty="0">
                <a:solidFill>
                  <a:schemeClr val="tx1"/>
                </a:solidFill>
                <a:effectLst/>
                <a:latin typeface="Calibri" panose="020F0502020204030204" pitchFamily="34" charset="0"/>
                <a:ea typeface="+mn-ea"/>
                <a:cs typeface="+mn-cs"/>
              </a:rPr>
              <a:t>People with an inadequate sense of self worth tend to avoid challenges and stimulation, often retreating to the safety of the familiar, while those with a good sense of their self-worth welcome challenges.</a:t>
            </a:r>
          </a:p>
          <a:p>
            <a:r>
              <a:rPr lang="en-US" sz="1200" b="1" i="0" kern="1200" dirty="0">
                <a:solidFill>
                  <a:schemeClr val="tx1"/>
                </a:solidFill>
                <a:effectLst/>
                <a:latin typeface="Calibri" panose="020F0502020204030204" pitchFamily="34" charset="0"/>
                <a:ea typeface="+mn-ea"/>
                <a:cs typeface="+mn-cs"/>
              </a:rPr>
              <a:t>An inadequate sense of self-worth can lead us to try to prove ourselves to others. With an adequate sense of self-worth, we will rather have a drive to express ourselves in a healthy way.</a:t>
            </a:r>
          </a:p>
          <a:p>
            <a:r>
              <a:rPr lang="en-US" sz="1200" b="1" i="0" kern="1200" dirty="0">
                <a:solidFill>
                  <a:schemeClr val="tx1"/>
                </a:solidFill>
                <a:effectLst/>
                <a:latin typeface="Calibri" panose="020F0502020204030204" pitchFamily="34" charset="0"/>
                <a:ea typeface="+mn-ea"/>
                <a:cs typeface="+mn-cs"/>
              </a:rPr>
              <a:t>Poor sense of self worth leads to muddy, evasive, and inappropriate relationships.</a:t>
            </a:r>
          </a:p>
          <a:p>
            <a:r>
              <a:rPr lang="en-US" sz="1200" b="1" i="0" kern="1200" dirty="0">
                <a:solidFill>
                  <a:schemeClr val="tx1"/>
                </a:solidFill>
                <a:effectLst/>
                <a:latin typeface="Calibri" panose="020F0502020204030204" pitchFamily="34" charset="0"/>
                <a:ea typeface="+mn-ea"/>
                <a:cs typeface="+mn-cs"/>
              </a:rPr>
              <a:t>Open, honest, and appropriate relationships are the result of an adequate sense of self worth.</a:t>
            </a:r>
          </a:p>
          <a:p>
            <a:endParaRPr lang="en-US" sz="1200" b="1" i="0" kern="1200" dirty="0">
              <a:solidFill>
                <a:schemeClr val="tx1"/>
              </a:solidFill>
              <a:effectLst/>
              <a:latin typeface="Calibri" panose="020F0502020204030204" pitchFamily="34" charset="0"/>
              <a:ea typeface="+mn-ea"/>
              <a:cs typeface="+mn-cs"/>
            </a:endParaRPr>
          </a:p>
          <a:p>
            <a:pPr marL="171450" indent="-171450">
              <a:buFont typeface="Arial" panose="020B0604020202020204" pitchFamily="34" charset="0"/>
              <a:buChar char="•"/>
            </a:pPr>
            <a:endParaRPr lang="en-US"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8</a:t>
            </a:fld>
            <a:endParaRPr lang="en-US" dirty="0"/>
          </a:p>
        </p:txBody>
      </p:sp>
    </p:spTree>
    <p:extLst>
      <p:ext uri="{BB962C8B-B14F-4D97-AF65-F5344CB8AC3E}">
        <p14:creationId xmlns:p14="http://schemas.microsoft.com/office/powerpoint/2010/main" val="134325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LOOKING AT OURSELVES THROUGH THE EYES OF GOD</a:t>
            </a:r>
          </a:p>
          <a:p>
            <a:r>
              <a:rPr lang="en-US" sz="1200" b="1" i="0" kern="1200" dirty="0">
                <a:solidFill>
                  <a:schemeClr val="tx1"/>
                </a:solidFill>
                <a:effectLst/>
                <a:latin typeface="Calibri" panose="020F0502020204030204" pitchFamily="34" charset="0"/>
                <a:ea typeface="+mn-ea"/>
                <a:cs typeface="+mn-cs"/>
              </a:rPr>
              <a:t>God creates each person as valuable. Psalm 139 is a reminder that God knows every detail of your life. He planned you long before the world began, and He knit you together in your mother’s womb. The Psalmist recognizes the wonder of God’s creation:</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“I praise You because I am fearfully and wonderfully made; Your works are wonderful, I know that full well.”  —Psalm 139:14</a:t>
            </a:r>
          </a:p>
          <a:p>
            <a:endParaRPr lang="en-US" sz="1200" b="1" i="0" kern="1200" dirty="0">
              <a:solidFill>
                <a:schemeClr val="tx1"/>
              </a:solidFill>
              <a:effectLst/>
              <a:latin typeface="Calibri" panose="020F0502020204030204" pitchFamily="34" charset="0"/>
              <a:ea typeface="+mn-ea"/>
              <a:cs typeface="+mn-cs"/>
            </a:endParaRPr>
          </a:p>
          <a:p>
            <a:r>
              <a:rPr lang="en-US" sz="1200" b="1" i="0" kern="1200" dirty="0">
                <a:solidFill>
                  <a:schemeClr val="tx1"/>
                </a:solidFill>
                <a:effectLst/>
                <a:latin typeface="Calibri" panose="020F0502020204030204" pitchFamily="34" charset="0"/>
                <a:ea typeface="+mn-ea"/>
                <a:cs typeface="+mn-cs"/>
              </a:rPr>
              <a:t>At conception, God gave each person the ability to breathe (life), to believe (faith), and to become a part of God’s plans (purpose). When God looks at you, this is what He sees and calls you to experience. All biblical leaders must come to the place where they begin to see themselves through God’s eyes and not through their own eyes.</a:t>
            </a:r>
          </a:p>
        </p:txBody>
      </p:sp>
      <p:sp>
        <p:nvSpPr>
          <p:cNvPr id="4" name="Slide Number Placeholder 3"/>
          <p:cNvSpPr>
            <a:spLocks noGrp="1"/>
          </p:cNvSpPr>
          <p:nvPr>
            <p:ph type="sldNum" sz="quarter" idx="10"/>
          </p:nvPr>
        </p:nvSpPr>
        <p:spPr/>
        <p:txBody>
          <a:bodyPr/>
          <a:lstStyle/>
          <a:p>
            <a:pPr>
              <a:defRPr/>
            </a:pPr>
            <a:fld id="{488BCBAF-E4A5-4AD2-B716-6B4C1F62F17A}" type="slidenum">
              <a:rPr lang="en-US" smtClean="0"/>
              <a:pPr>
                <a:defRPr/>
              </a:pPr>
              <a:t>9</a:t>
            </a:fld>
            <a:endParaRPr lang="en-US" dirty="0"/>
          </a:p>
        </p:txBody>
      </p:sp>
    </p:spTree>
    <p:extLst>
      <p:ext uri="{BB962C8B-B14F-4D97-AF65-F5344CB8AC3E}">
        <p14:creationId xmlns:p14="http://schemas.microsoft.com/office/powerpoint/2010/main" val="708004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b="1" i="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335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0059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027192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914650"/>
            <a:ext cx="6400800" cy="1314450"/>
          </a:xfrm>
        </p:spPr>
        <p:txBody>
          <a:bodyPr/>
          <a:lstStyle>
            <a:lvl1pPr marL="0" indent="0" algn="ctr">
              <a:buNone/>
              <a:defRPr b="1" i="0">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953364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b="1" i="0">
                <a:solidFill>
                  <a:schemeClr val="tx1">
                    <a:tint val="75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1C383B06-31E1-754F-B92E-55A5557E52C8}"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824871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370013"/>
            <a:ext cx="3867150" cy="3262312"/>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1C383B06-31E1-754F-B92E-55A5557E52C8}"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606174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1879600"/>
            <a:ext cx="3868737" cy="2762250"/>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i="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879600"/>
            <a:ext cx="3887788" cy="2762250"/>
          </a:xfrm>
        </p:spPr>
        <p:txBody>
          <a:bodyPr/>
          <a:lstStyle>
            <a:lvl1pPr>
              <a:defRPr b="1" i="0">
                <a:latin typeface="Calibri" panose="020F0502020204030204" pitchFamily="34" charset="0"/>
              </a:defRPr>
            </a:lvl1pPr>
            <a:lvl2pPr>
              <a:defRPr b="1" i="0">
                <a:latin typeface="Calibri" panose="020F0502020204030204" pitchFamily="34" charset="0"/>
              </a:defRPr>
            </a:lvl2pPr>
            <a:lvl3pPr>
              <a:defRPr b="1" i="0">
                <a:latin typeface="Calibri" panose="020F0502020204030204" pitchFamily="34" charset="0"/>
              </a:defRPr>
            </a:lvl3pPr>
            <a:lvl4pPr>
              <a:defRPr b="1" i="0">
                <a:latin typeface="Calibri" panose="020F0502020204030204" pitchFamily="34" charset="0"/>
              </a:defRPr>
            </a:lvl4pPr>
            <a:lvl5pPr>
              <a:defRPr b="1" i="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C383B06-31E1-754F-B92E-55A5557E52C8}" type="datetimeFigureOut">
              <a:rPr lang="en-US" smtClean="0"/>
              <a:t>8/26/2025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00420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383B06-31E1-754F-B92E-55A5557E52C8}" type="datetimeFigureOut">
              <a:rPr lang="en-US" smtClean="0"/>
              <a:t>8/26/2025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64061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383B06-31E1-754F-B92E-55A5557E52C8}" type="datetimeFigureOut">
              <a:rPr lang="en-US" smtClean="0"/>
              <a:t>8/26/2025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439622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b="1" i="0">
                <a:latin typeface="Calibri" panose="020F0502020204030204" pitchFamily="34" charset="0"/>
              </a:defRPr>
            </a:lvl1pPr>
            <a:lvl2pPr>
              <a:defRPr sz="2800" b="1" i="0">
                <a:latin typeface="Calibri" panose="020F0502020204030204" pitchFamily="34" charset="0"/>
              </a:defRPr>
            </a:lvl2pPr>
            <a:lvl3pPr>
              <a:defRPr sz="2400" b="1" i="0">
                <a:latin typeface="Calibri" panose="020F0502020204030204" pitchFamily="34" charset="0"/>
              </a:defRPr>
            </a:lvl3pPr>
            <a:lvl4pPr>
              <a:defRPr sz="2000" b="1" i="0">
                <a:latin typeface="Calibri" panose="020F0502020204030204" pitchFamily="34" charset="0"/>
              </a:defRPr>
            </a:lvl4pPr>
            <a:lvl5pPr>
              <a:defRPr sz="2000" b="1" i="0">
                <a:latin typeface="Calibri" panose="020F0502020204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b="1"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3283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b="1" i="0">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b="1" i="0">
                <a:latin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1C383B06-31E1-754F-B92E-55A5557E52C8}" type="datetimeFigureOut">
              <a:rPr lang="en-US" smtClean="0"/>
              <a:t>8/26/2025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BF607B-CFEC-624C-BDA8-BCB40B22F743}" type="slidenum">
              <a:rPr lang="en-US" smtClean="0"/>
              <a:t>‹#›</a:t>
            </a:fld>
            <a:endParaRPr lang="en-US"/>
          </a:p>
        </p:txBody>
      </p:sp>
    </p:spTree>
    <p:extLst>
      <p:ext uri="{BB962C8B-B14F-4D97-AF65-F5344CB8AC3E}">
        <p14:creationId xmlns:p14="http://schemas.microsoft.com/office/powerpoint/2010/main" val="1153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1C383B06-31E1-754F-B92E-55A5557E52C8}" type="datetimeFigureOut">
              <a:rPr lang="en-US" smtClean="0"/>
              <a:t>8/26/2025</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7BF607B-CFEC-624C-BDA8-BCB40B22F743}" type="slidenum">
              <a:rPr lang="en-US" smtClean="0"/>
              <a:t>‹#›</a:t>
            </a:fld>
            <a:endParaRPr lang="en-US"/>
          </a:p>
        </p:txBody>
      </p:sp>
    </p:spTree>
    <p:extLst>
      <p:ext uri="{BB962C8B-B14F-4D97-AF65-F5344CB8AC3E}">
        <p14:creationId xmlns:p14="http://schemas.microsoft.com/office/powerpoint/2010/main" val="174592829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1" i="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b="1" i="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b="1" i="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b="1" i="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b="1" i="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8257" y="0"/>
            <a:ext cx="9162257" cy="5167424"/>
          </a:xfrm>
          <a:prstGeom prst="rect">
            <a:avLst/>
          </a:prstGeom>
        </p:spPr>
      </p:pic>
      <p:sp>
        <p:nvSpPr>
          <p:cNvPr id="3" name="Rectangle 2">
            <a:extLst>
              <a:ext uri="{FF2B5EF4-FFF2-40B4-BE49-F238E27FC236}">
                <a16:creationId xmlns:a16="http://schemas.microsoft.com/office/drawing/2014/main" id="{0BBC7DA6-8CBF-6144-9E69-10483926D0A6}"/>
              </a:ext>
            </a:extLst>
          </p:cNvPr>
          <p:cNvSpPr/>
          <p:nvPr/>
        </p:nvSpPr>
        <p:spPr>
          <a:xfrm>
            <a:off x="-18257" y="2870550"/>
            <a:ext cx="9162257" cy="2272950"/>
          </a:xfrm>
          <a:prstGeom prst="rect">
            <a:avLst/>
          </a:prstGeom>
          <a:solidFill>
            <a:srgbClr val="FFFFFF">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504959" y="1266007"/>
            <a:ext cx="914608" cy="1067043"/>
          </a:xfrm>
          <a:prstGeom prst="rect">
            <a:avLst/>
          </a:prstGeom>
        </p:spPr>
      </p:pic>
      <p:sp>
        <p:nvSpPr>
          <p:cNvPr id="17" name="TextBox 16"/>
          <p:cNvSpPr txBox="1"/>
          <p:nvPr/>
        </p:nvSpPr>
        <p:spPr>
          <a:xfrm>
            <a:off x="49045" y="3032875"/>
            <a:ext cx="7402981" cy="1631216"/>
          </a:xfrm>
          <a:prstGeom prst="rect">
            <a:avLst/>
          </a:prstGeom>
          <a:noFill/>
        </p:spPr>
        <p:txBody>
          <a:bodyPr wrap="square" rtlCol="0">
            <a:spAutoFit/>
          </a:bodyPr>
          <a:lstStyle/>
          <a:p>
            <a:pPr>
              <a:lnSpc>
                <a:spcPts val="6000"/>
              </a:lnSpc>
            </a:pPr>
            <a:r>
              <a:rPr lang="ru-RU" sz="6600" dirty="0">
                <a:solidFill>
                  <a:schemeClr val="accent1">
                    <a:lumMod val="75000"/>
                  </a:schemeClr>
                </a:solidFill>
                <a:latin typeface="Arial" panose="020B0604020202020204" pitchFamily="34" charset="0"/>
                <a:cs typeface="Arial" panose="020B0604020202020204" pitchFamily="34" charset="0"/>
              </a:rPr>
              <a:t>ПРЕОДОЛЕНИЕ ПРЕПЯТСТВИЙ</a:t>
            </a:r>
            <a:endParaRPr lang="en-US" sz="6600" dirty="0">
              <a:solidFill>
                <a:schemeClr val="accent1">
                  <a:lumMod val="75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C0B0DA8-A762-1A49-9E32-A6250626634D}"/>
              </a:ext>
            </a:extLst>
          </p:cNvPr>
          <p:cNvSpPr txBox="1"/>
          <p:nvPr/>
        </p:nvSpPr>
        <p:spPr>
          <a:xfrm>
            <a:off x="115033" y="4529966"/>
            <a:ext cx="9162257" cy="584775"/>
          </a:xfrm>
          <a:prstGeom prst="rect">
            <a:avLst/>
          </a:prstGeom>
          <a:noFill/>
        </p:spPr>
        <p:txBody>
          <a:bodyPr wrap="square" rtlCol="0">
            <a:spAutoFit/>
          </a:bodyPr>
          <a:lstStyle/>
          <a:p>
            <a:r>
              <a:rPr lang="ru-RU" sz="3200" dirty="0">
                <a:solidFill>
                  <a:schemeClr val="bg1"/>
                </a:solidFill>
                <a:latin typeface="Source Sans Pro" panose="020B0503030403020204" pitchFamily="34" charset="0"/>
              </a:rPr>
              <a:t>Продвижение Царства Божьего</a:t>
            </a:r>
            <a:endParaRPr lang="en-US" sz="3200" dirty="0">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09165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
          <a:stretch/>
        </p:blipFill>
        <p:spPr>
          <a:xfrm>
            <a:off x="-53162" y="-139014"/>
            <a:ext cx="9314120" cy="5282514"/>
          </a:xfrm>
          <a:prstGeom prst="rect">
            <a:avLst/>
          </a:prstGeom>
        </p:spPr>
      </p:pic>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ЛИЧНЫЕ ПРЕПЯТСТВИЯ</a:t>
            </a:r>
            <a:endParaRPr lang="en-US" sz="3000" b="0" dirty="0">
              <a:solidFill>
                <a:schemeClr val="bg1"/>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1598848"/>
            <a:ext cx="6987466" cy="889684"/>
          </a:xfrm>
        </p:spPr>
        <p:txBody>
          <a:bodyPr>
            <a:normAutofit fontScale="90000"/>
          </a:bodyPr>
          <a:lstStyle/>
          <a:p>
            <a:pPr algn="l"/>
            <a:r>
              <a:rPr lang="ru-RU" sz="4800" b="1" dirty="0">
                <a:solidFill>
                  <a:schemeClr val="bg2">
                    <a:lumMod val="25000"/>
                  </a:schemeClr>
                </a:solidFill>
                <a:latin typeface="Arial" panose="020B0604020202020204" pitchFamily="34" charset="0"/>
                <a:cs typeface="Arial" panose="020B0604020202020204" pitchFamily="34" charset="0"/>
              </a:rPr>
              <a:t>БЛИЗОСТЬ С БОГОМ И САМОЦЕННОСТЬ</a:t>
            </a:r>
            <a:endParaRPr lang="en-US" sz="200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p:cNvSpPr/>
          <p:nvPr/>
        </p:nvSpPr>
        <p:spPr>
          <a:xfrm>
            <a:off x="253306" y="2674308"/>
            <a:ext cx="5233094" cy="1384995"/>
          </a:xfrm>
          <a:prstGeom prst="rect">
            <a:avLst/>
          </a:prstGeom>
        </p:spPr>
        <p:txBody>
          <a:bodyPr wrap="square">
            <a:spAutoFit/>
          </a:bodyPr>
          <a:lstStyle/>
          <a:p>
            <a:r>
              <a:rPr lang="ru-RU"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"Мы не можем по-настоящему познать себя, пока не познаем своего Бога".</a:t>
            </a:r>
            <a:endPar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endParaRPr>
          </a:p>
        </p:txBody>
      </p:sp>
    </p:spTree>
    <p:extLst>
      <p:ext uri="{BB962C8B-B14F-4D97-AF65-F5344CB8AC3E}">
        <p14:creationId xmlns:p14="http://schemas.microsoft.com/office/powerpoint/2010/main" val="3064385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069A809-03D4-EB44-9281-F4AC48368CC7}"/>
              </a:ext>
            </a:extLst>
          </p:cNvPr>
          <p:cNvSpPr txBox="1"/>
          <p:nvPr/>
        </p:nvSpPr>
        <p:spPr>
          <a:xfrm>
            <a:off x="254643" y="920865"/>
            <a:ext cx="8449519" cy="3785652"/>
          </a:xfrm>
          <a:prstGeom prst="rect">
            <a:avLst/>
          </a:prstGeom>
          <a:noFill/>
        </p:spPr>
        <p:txBody>
          <a:bodyPr wrap="square" rtlCol="0">
            <a:spAutoFit/>
          </a:bodyPr>
          <a:lstStyle/>
          <a:p>
            <a:r>
              <a:rPr lang="en-US" sz="2400" b="0" u="sng" dirty="0">
                <a:latin typeface="Source Sans Pro" panose="020B0503030403020204" pitchFamily="34" charset="0"/>
              </a:rPr>
              <a:t>               </a:t>
            </a:r>
            <a:r>
              <a:rPr lang="en-US" sz="2400" b="0" dirty="0">
                <a:latin typeface="Source Sans Pro" panose="020B0503030403020204" pitchFamily="34" charset="0"/>
              </a:rPr>
              <a:t> , </a:t>
            </a:r>
            <a:r>
              <a:rPr lang="ru-RU" sz="2400" b="0" dirty="0">
                <a:latin typeface="Source Sans Pro" panose="020B0503030403020204" pitchFamily="34" charset="0"/>
              </a:rPr>
              <a:t>будьте тверды и мужественны, не бойтесь, и не страшитесь их, ибо Господь Бог твой Сам пойдет с тобою и не отступит от тебя и не оставит тебя</a:t>
            </a:r>
            <a:r>
              <a:rPr lang="en-US" sz="2400" b="0" dirty="0">
                <a:latin typeface="Source Sans Pro" panose="020B0503030403020204" pitchFamily="34" charset="0"/>
              </a:rPr>
              <a:t>. (</a:t>
            </a:r>
            <a:r>
              <a:rPr lang="ru-RU" sz="2400" b="0" dirty="0">
                <a:latin typeface="Source Sans Pro" panose="020B0503030403020204" pitchFamily="34" charset="0"/>
              </a:rPr>
              <a:t>Второзаконие</a:t>
            </a:r>
            <a:r>
              <a:rPr lang="en-US" sz="2400" b="0" dirty="0">
                <a:latin typeface="Source Sans Pro" panose="020B0503030403020204" pitchFamily="34" charset="0"/>
              </a:rPr>
              <a:t> 31:6)</a:t>
            </a:r>
          </a:p>
          <a:p>
            <a:endParaRPr lang="en-US" sz="2400" b="0" dirty="0">
              <a:latin typeface="Source Sans Pro" panose="020B0503030403020204" pitchFamily="34" charset="0"/>
            </a:endParaRPr>
          </a:p>
          <a:p>
            <a:r>
              <a:rPr lang="en-US" sz="2400" b="0" u="sng" dirty="0">
                <a:latin typeface="Source Sans Pro" panose="020B0503030403020204" pitchFamily="34" charset="0"/>
              </a:rPr>
              <a:t>               </a:t>
            </a:r>
            <a:r>
              <a:rPr lang="en-US" sz="2400" b="0" dirty="0">
                <a:latin typeface="Source Sans Pro" panose="020B0503030403020204" pitchFamily="34" charset="0"/>
              </a:rPr>
              <a:t> , </a:t>
            </a:r>
            <a:r>
              <a:rPr lang="ru-RU" sz="2400" b="0" dirty="0">
                <a:latin typeface="Source Sans Pro" panose="020B0503030403020204" pitchFamily="34" charset="0"/>
              </a:rPr>
              <a:t>Славлю Тебя, потому что я дивно устроен. Дивны дела Твои, и душа моя вполне сознает это</a:t>
            </a:r>
            <a:r>
              <a:rPr lang="en-US" sz="2400" b="0" dirty="0">
                <a:latin typeface="Source Sans Pro" panose="020B0503030403020204" pitchFamily="34" charset="0"/>
              </a:rPr>
              <a:t>. (</a:t>
            </a:r>
            <a:r>
              <a:rPr lang="ru-RU" sz="2400" b="0" dirty="0">
                <a:latin typeface="Source Sans Pro" panose="020B0503030403020204" pitchFamily="34" charset="0"/>
              </a:rPr>
              <a:t>Псалом</a:t>
            </a:r>
            <a:r>
              <a:rPr lang="en-US" sz="2400" b="0" dirty="0">
                <a:latin typeface="Source Sans Pro" panose="020B0503030403020204" pitchFamily="34" charset="0"/>
              </a:rPr>
              <a:t> 13</a:t>
            </a:r>
            <a:r>
              <a:rPr lang="ru-RU" sz="2400" b="0" dirty="0">
                <a:latin typeface="Source Sans Pro" panose="020B0503030403020204" pitchFamily="34" charset="0"/>
              </a:rPr>
              <a:t>8</a:t>
            </a:r>
            <a:r>
              <a:rPr lang="en-US" sz="2400" b="0" dirty="0">
                <a:latin typeface="Source Sans Pro" panose="020B0503030403020204" pitchFamily="34" charset="0"/>
              </a:rPr>
              <a:t>:13-14)</a:t>
            </a:r>
          </a:p>
          <a:p>
            <a:endParaRPr lang="en-US" sz="2400" b="0" dirty="0">
              <a:latin typeface="Source Sans Pro" panose="020B0503030403020204" pitchFamily="34" charset="0"/>
            </a:endParaRPr>
          </a:p>
          <a:p>
            <a:r>
              <a:rPr lang="en-US" sz="2400" b="0" u="sng" dirty="0">
                <a:latin typeface="Source Sans Pro" panose="020B0503030403020204" pitchFamily="34" charset="0"/>
              </a:rPr>
              <a:t>               </a:t>
            </a:r>
            <a:r>
              <a:rPr lang="en-US" sz="2400" b="0" dirty="0">
                <a:latin typeface="Source Sans Pro" panose="020B0503030403020204" pitchFamily="34" charset="0"/>
              </a:rPr>
              <a:t> , </a:t>
            </a:r>
            <a:r>
              <a:rPr lang="ru-RU" sz="2400" b="0" i="0" dirty="0">
                <a:solidFill>
                  <a:srgbClr val="000000"/>
                </a:solidFill>
                <a:effectLst/>
                <a:latin typeface="Tahoma" panose="020B0604030504040204" pitchFamily="34" charset="0"/>
              </a:rPr>
              <a:t>Издали явился мне Господь и сказал: любовью вечною Я возлюбил тебя и потому простер к тебе благоволение</a:t>
            </a:r>
            <a:r>
              <a:rPr lang="en-US" sz="2400" b="0" dirty="0">
                <a:latin typeface="Source Sans Pro" panose="020B0503030403020204" pitchFamily="34" charset="0"/>
              </a:rPr>
              <a:t>. (</a:t>
            </a:r>
            <a:r>
              <a:rPr lang="ru-RU" sz="2400" b="0" dirty="0">
                <a:latin typeface="Source Sans Pro" panose="020B0503030403020204" pitchFamily="34" charset="0"/>
              </a:rPr>
              <a:t>Иеремия</a:t>
            </a:r>
            <a:r>
              <a:rPr lang="en-US" sz="2400" b="0" dirty="0">
                <a:latin typeface="Source Sans Pro" panose="020B0503030403020204" pitchFamily="34" charset="0"/>
              </a:rPr>
              <a:t> 31:3)</a:t>
            </a:r>
          </a:p>
        </p:txBody>
      </p:sp>
    </p:spTree>
    <p:extLst>
      <p:ext uri="{BB962C8B-B14F-4D97-AF65-F5344CB8AC3E}">
        <p14:creationId xmlns:p14="http://schemas.microsoft.com/office/powerpoint/2010/main" val="263812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21266"/>
            <a:ext cx="4299947" cy="5164765"/>
          </a:xfrm>
          <a:prstGeom prst="rect">
            <a:avLst/>
          </a:prstGeom>
        </p:spPr>
      </p:pic>
      <p:sp>
        <p:nvSpPr>
          <p:cNvPr id="6" name="TextBox 5"/>
          <p:cNvSpPr txBox="1"/>
          <p:nvPr/>
        </p:nvSpPr>
        <p:spPr>
          <a:xfrm>
            <a:off x="4438491" y="1783976"/>
            <a:ext cx="4705509" cy="1374735"/>
          </a:xfrm>
          <a:prstGeom prst="rect">
            <a:avLst/>
          </a:prstGeom>
          <a:noFill/>
        </p:spPr>
        <p:txBody>
          <a:bodyPr wrap="square" rtlCol="0">
            <a:spAutoFit/>
          </a:bodyPr>
          <a:lstStyle/>
          <a:p>
            <a:pPr algn="ctr" fontAlgn="auto">
              <a:lnSpc>
                <a:spcPts val="5000"/>
              </a:lnSpc>
              <a:spcAft>
                <a:spcPts val="0"/>
              </a:spcAft>
            </a:pPr>
            <a:r>
              <a:rPr lang="ru-RU" sz="4400" dirty="0">
                <a:solidFill>
                  <a:schemeClr val="bg2">
                    <a:lumMod val="25000"/>
                  </a:schemeClr>
                </a:solidFill>
                <a:latin typeface="Arial" panose="020B0604020202020204" pitchFamily="34" charset="0"/>
                <a:ea typeface="+mj-ea"/>
                <a:cs typeface="Arial" panose="020B0604020202020204" pitchFamily="34" charset="0"/>
              </a:rPr>
              <a:t>ВНЕШНИЕ ПРЕПЯТСТВИЯ</a:t>
            </a:r>
            <a:endParaRPr lang="pt-BR" sz="4400" dirty="0">
              <a:solidFill>
                <a:schemeClr val="bg2">
                  <a:lumMod val="25000"/>
                </a:schemeClr>
              </a:solidFill>
              <a:latin typeface="Arial" panose="020B0604020202020204" pitchFamily="34" charset="0"/>
              <a:ea typeface="+mj-ea"/>
              <a:cs typeface="Arial" panose="020B0604020202020204" pitchFamily="34" charset="0"/>
            </a:endParaRP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33375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2477385" y="3161791"/>
            <a:ext cx="7293935" cy="142368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100" b="1" dirty="0">
                <a:solidFill>
                  <a:schemeClr val="bg1"/>
                </a:solidFill>
                <a:latin typeface="Arial" panose="020B0604020202020204" pitchFamily="34" charset="0"/>
                <a:cs typeface="Arial" panose="020B0604020202020204" pitchFamily="34" charset="0"/>
              </a:rPr>
              <a:t>ЛОЖНЫЕ БРАТЬЯ </a:t>
            </a:r>
          </a:p>
          <a:p>
            <a:pPr algn="l" fontAlgn="auto">
              <a:spcAft>
                <a:spcPts val="0"/>
              </a:spcAft>
            </a:pPr>
            <a:r>
              <a:rPr lang="ru-RU" sz="3100" b="1" dirty="0">
                <a:solidFill>
                  <a:schemeClr val="bg1"/>
                </a:solidFill>
                <a:latin typeface="Arial" panose="020B0604020202020204" pitchFamily="34" charset="0"/>
                <a:cs typeface="Arial" panose="020B0604020202020204" pitchFamily="34" charset="0"/>
              </a:rPr>
              <a:t>ТРУДНЫЕ ХРИСТИАНЕ </a:t>
            </a:r>
          </a:p>
          <a:p>
            <a:pPr algn="l" fontAlgn="auto">
              <a:spcAft>
                <a:spcPts val="0"/>
              </a:spcAft>
            </a:pPr>
            <a:r>
              <a:rPr lang="ru-RU" sz="3100" b="1" dirty="0">
                <a:solidFill>
                  <a:schemeClr val="bg1"/>
                </a:solidFill>
                <a:latin typeface="Arial" panose="020B0604020202020204" pitchFamily="34" charset="0"/>
                <a:cs typeface="Arial" panose="020B0604020202020204" pitchFamily="34" charset="0"/>
              </a:rPr>
              <a:t>ИСКРЕННЕЕ ПРОТИВОСТОЯНИЕ</a:t>
            </a:r>
            <a:endParaRPr lang="pt-BR" sz="3100" dirty="0">
              <a:solidFill>
                <a:schemeClr val="bg1"/>
              </a:solidFill>
              <a:latin typeface="Arial" panose="020B0604020202020204" pitchFamily="34" charset="0"/>
              <a:cs typeface="Arial" panose="020B0604020202020204" pitchFamily="34" charset="0"/>
            </a:endParaRPr>
          </a:p>
        </p:txBody>
      </p:sp>
      <p:sp>
        <p:nvSpPr>
          <p:cNvPr id="3" name="Isosceles Triangle 2"/>
          <p:cNvSpPr/>
          <p:nvPr/>
        </p:nvSpPr>
        <p:spPr>
          <a:xfrm rot="5400000">
            <a:off x="2130262" y="3362099"/>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5400000">
            <a:off x="2130262" y="3814190"/>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Isosceles Triangle 8"/>
          <p:cNvSpPr/>
          <p:nvPr/>
        </p:nvSpPr>
        <p:spPr>
          <a:xfrm rot="5400000">
            <a:off x="2130262" y="4258822"/>
            <a:ext cx="226411" cy="2270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402"/>
            <a:ext cx="9144000" cy="2732568"/>
          </a:xfrm>
          <a:prstGeom prst="rect">
            <a:avLst/>
          </a:prstGeom>
        </p:spPr>
      </p:pic>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74429" y="1882205"/>
            <a:ext cx="8920716" cy="721558"/>
          </a:xfrm>
        </p:spPr>
        <p:txBody>
          <a:bodyPr>
            <a:noAutofit/>
          </a:bodyPr>
          <a:lstStyle/>
          <a:p>
            <a:r>
              <a:rPr lang="ru-RU" sz="4000" b="1" dirty="0">
                <a:solidFill>
                  <a:schemeClr val="bg1"/>
                </a:solidFill>
                <a:latin typeface="Arial" panose="020B0604020202020204" pitchFamily="34" charset="0"/>
                <a:cs typeface="Arial" panose="020B0604020202020204" pitchFamily="34" charset="0"/>
              </a:rPr>
              <a:t>ЧЕЛОВЕЧЕСКИЕ  ПРЕПЯТСТВИЯ</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832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a:xfrm>
            <a:off x="-107950" y="0"/>
            <a:ext cx="9251950" cy="5156792"/>
          </a:xfrm>
          <a:prstGeom prst="rect">
            <a:avLst/>
          </a:prstGeom>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РАЗРЕШЕНИЕ КОНФЛИКТОВ</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479010" y="4317061"/>
            <a:ext cx="8218424" cy="721558"/>
          </a:xfrm>
        </p:spPr>
        <p:txBody>
          <a:bodyPr>
            <a:noAutofit/>
          </a:bodyPr>
          <a:lstStyle/>
          <a:p>
            <a:pPr algn="r"/>
            <a:r>
              <a:rPr lang="ru-RU" sz="4800" b="1" dirty="0">
                <a:solidFill>
                  <a:schemeClr val="bg1"/>
                </a:solidFill>
                <a:latin typeface="Arial" panose="020B0604020202020204" pitchFamily="34" charset="0"/>
                <a:cs typeface="Arial" panose="020B0604020202020204" pitchFamily="34" charset="0"/>
              </a:rPr>
              <a:t>ПОБЕДА - ПОРАЖЕНИЕ</a:t>
            </a:r>
            <a:endParaRPr lang="en-US"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9877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7950" y="-31898"/>
            <a:ext cx="9251950" cy="5175398"/>
          </a:xfrm>
          <a:prstGeom prst="rect">
            <a:avLst/>
          </a:prstGeom>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РАЗРЕШЕНИЕ КОНФЛИКТОВ</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2060294" y="4317061"/>
            <a:ext cx="6637139" cy="721558"/>
          </a:xfrm>
        </p:spPr>
        <p:txBody>
          <a:bodyPr>
            <a:noAutofit/>
          </a:bodyPr>
          <a:lstStyle/>
          <a:p>
            <a:pPr algn="r"/>
            <a:r>
              <a:rPr lang="ru-RU" sz="4000" b="1" dirty="0">
                <a:solidFill>
                  <a:schemeClr val="bg1"/>
                </a:solidFill>
                <a:latin typeface="Arial" panose="020B0604020202020204" pitchFamily="34" charset="0"/>
                <a:cs typeface="Arial" panose="020B0604020202020204" pitchFamily="34" charset="0"/>
              </a:rPr>
              <a:t>ПРОИГРАШ - ПРОИГРАШ</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440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34"/>
          <a:stretch/>
        </p:blipFill>
        <p:spPr>
          <a:xfrm>
            <a:off x="-1" y="0"/>
            <a:ext cx="9371179" cy="5263116"/>
          </a:xfrm>
          <a:prstGeom prst="rect">
            <a:avLst/>
          </a:prstGeom>
        </p:spPr>
      </p:pic>
      <p:sp>
        <p:nvSpPr>
          <p:cNvPr id="9" name="Rectangle 8"/>
          <p:cNvSpPr/>
          <p:nvPr/>
        </p:nvSpPr>
        <p:spPr>
          <a:xfrm>
            <a:off x="0" y="451435"/>
            <a:ext cx="6408420"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479009" y="353335"/>
            <a:ext cx="9309100" cy="7218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РАЗРЕШЕНИЕ КОНФЛИКТОВ</a:t>
            </a:r>
            <a:endParaRPr lang="en-US" sz="3000" b="0" dirty="0">
              <a:solidFill>
                <a:schemeClr val="bg1"/>
              </a:solidFill>
              <a:latin typeface="Arial" panose="020B0604020202020204" pitchFamily="34" charset="0"/>
              <a:cs typeface="Arial" panose="020B0604020202020204" pitchFamily="34" charset="0"/>
            </a:endParaRPr>
          </a:p>
        </p:txBody>
      </p:sp>
      <p:sp>
        <p:nvSpPr>
          <p:cNvPr id="6" name="Title 3">
            <a:extLst>
              <a:ext uri="{FF2B5EF4-FFF2-40B4-BE49-F238E27FC236}">
                <a16:creationId xmlns:a16="http://schemas.microsoft.com/office/drawing/2014/main" id="{AB720AF8-BE38-E443-A488-6490B5098712}"/>
              </a:ext>
            </a:extLst>
          </p:cNvPr>
          <p:cNvSpPr>
            <a:spLocks noGrp="1"/>
          </p:cNvSpPr>
          <p:nvPr>
            <p:ph type="ctrTitle"/>
          </p:nvPr>
        </p:nvSpPr>
        <p:spPr>
          <a:xfrm>
            <a:off x="3232298" y="4317061"/>
            <a:ext cx="5465135" cy="721558"/>
          </a:xfrm>
        </p:spPr>
        <p:txBody>
          <a:bodyPr>
            <a:noAutofit/>
          </a:bodyPr>
          <a:lstStyle/>
          <a:p>
            <a:pPr algn="r"/>
            <a:r>
              <a:rPr lang="ru-RU" sz="4000" b="1" dirty="0">
                <a:solidFill>
                  <a:schemeClr val="bg1"/>
                </a:solidFill>
                <a:latin typeface="Arial" panose="020B0604020202020204" pitchFamily="34" charset="0"/>
                <a:cs typeface="Arial" panose="020B0604020202020204" pitchFamily="34" charset="0"/>
              </a:rPr>
              <a:t>ПОБЕДА - ПОБЕДА</a:t>
            </a:r>
            <a:endParaRPr lang="en-US" sz="4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5075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 y="-1"/>
            <a:ext cx="9144001" cy="5146159"/>
          </a:xfrm>
          <a:prstGeom prst="rect">
            <a:avLst/>
          </a:prstGeom>
        </p:spPr>
      </p:pic>
      <p:sp>
        <p:nvSpPr>
          <p:cNvPr id="10" name="Rectangle 9"/>
          <p:cNvSpPr/>
          <p:nvPr/>
        </p:nvSpPr>
        <p:spPr>
          <a:xfrm>
            <a:off x="0" y="1371327"/>
            <a:ext cx="9144000" cy="189593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5" name="TextBox 4"/>
          <p:cNvSpPr txBox="1"/>
          <p:nvPr/>
        </p:nvSpPr>
        <p:spPr>
          <a:xfrm>
            <a:off x="500929" y="1699536"/>
            <a:ext cx="8142137" cy="1077218"/>
          </a:xfrm>
          <a:prstGeom prst="rect">
            <a:avLst/>
          </a:prstGeom>
          <a:noFill/>
        </p:spPr>
        <p:txBody>
          <a:bodyPr wrap="square" rtlCol="0">
            <a:spAutoFit/>
          </a:bodyPr>
          <a:lstStyle/>
          <a:p>
            <a:pPr algn="ctr"/>
            <a:r>
              <a:rPr lang="ru-RU" sz="3200" b="0" dirty="0">
                <a:solidFill>
                  <a:schemeClr val="bg1"/>
                </a:solidFill>
                <a:latin typeface="Source Sans Pro" panose="020B0503030403020204" pitchFamily="34" charset="0"/>
                <a:ea typeface="Source Sans Pro" panose="020B0503030403020204" pitchFamily="34" charset="0"/>
              </a:rPr>
              <a:t>Поделитесь опытом, когда вам пришлось разрешить конфликт.</a:t>
            </a:r>
            <a:endParaRPr lang="en-US" sz="2000" dirty="0">
              <a:solidFill>
                <a:schemeClr val="bg1"/>
              </a:solidFill>
            </a:endParaRPr>
          </a:p>
        </p:txBody>
      </p:sp>
    </p:spTree>
    <p:extLst>
      <p:ext uri="{BB962C8B-B14F-4D97-AF65-F5344CB8AC3E}">
        <p14:creationId xmlns:p14="http://schemas.microsoft.com/office/powerpoint/2010/main" val="3135730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429531" y="1782854"/>
            <a:ext cx="4586878" cy="1374735"/>
          </a:xfrm>
          <a:prstGeom prst="rect">
            <a:avLst/>
          </a:prstGeom>
          <a:noFill/>
        </p:spPr>
        <p:txBody>
          <a:bodyPr wrap="square" rtlCol="0">
            <a:spAutoFit/>
          </a:bodyPr>
          <a:lstStyle/>
          <a:p>
            <a:pPr algn="ctr" fontAlgn="auto">
              <a:lnSpc>
                <a:spcPts val="5000"/>
              </a:lnSpc>
              <a:spcAft>
                <a:spcPts val="0"/>
              </a:spcAft>
            </a:pPr>
            <a:r>
              <a:rPr lang="ru-RU" sz="4400" dirty="0">
                <a:solidFill>
                  <a:schemeClr val="bg2">
                    <a:lumMod val="25000"/>
                  </a:schemeClr>
                </a:solidFill>
                <a:latin typeface="Arial" panose="020B0604020202020204" pitchFamily="34" charset="0"/>
                <a:ea typeface="+mj-ea"/>
                <a:cs typeface="Arial" panose="020B0604020202020204" pitchFamily="34" charset="0"/>
              </a:rPr>
              <a:t>ДУХОВНЫЕ ПРЕПЯТСТВИЯ</a:t>
            </a:r>
            <a:endParaRPr lang="pt-BR" sz="4400" dirty="0">
              <a:solidFill>
                <a:schemeClr val="bg2">
                  <a:lumMod val="25000"/>
                </a:schemeClr>
              </a:solidFill>
              <a:latin typeface="Arial" panose="020B0604020202020204" pitchFamily="34" charset="0"/>
              <a:ea typeface="+mj-ea"/>
              <a:cs typeface="Arial" panose="020B0604020202020204" pitchFamily="34" charset="0"/>
            </a:endParaRP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4540102" cy="5143500"/>
          </a:xfrm>
          <a:prstGeom prst="rect">
            <a:avLst/>
          </a:prstGeom>
        </p:spPr>
      </p:pic>
      <p:sp>
        <p:nvSpPr>
          <p:cNvPr id="7" name="Rectangle 6"/>
          <p:cNvSpPr/>
          <p:nvPr/>
        </p:nvSpPr>
        <p:spPr>
          <a:xfrm>
            <a:off x="409575" y="3421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4213739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0450" y="-95693"/>
            <a:ext cx="9387614" cy="5240962"/>
          </a:xfrm>
          <a:prstGeom prst="rect">
            <a:avLst/>
          </a:prstGeom>
          <a:ln>
            <a:noFill/>
          </a:ln>
          <a:effectLst/>
        </p:spPr>
      </p:pic>
      <p:sp>
        <p:nvSpPr>
          <p:cNvPr id="6" name="TextBox 5"/>
          <p:cNvSpPr txBox="1"/>
          <p:nvPr/>
        </p:nvSpPr>
        <p:spPr>
          <a:xfrm>
            <a:off x="2509284" y="4296441"/>
            <a:ext cx="8038214" cy="783420"/>
          </a:xfrm>
          <a:prstGeom prst="rect">
            <a:avLst/>
          </a:prstGeom>
          <a:noFill/>
        </p:spPr>
        <p:txBody>
          <a:bodyPr wrap="square" rtlCol="0">
            <a:spAutoFit/>
          </a:bodyPr>
          <a:lstStyle/>
          <a:p>
            <a:pPr algn="ctr" fontAlgn="auto">
              <a:lnSpc>
                <a:spcPts val="5000"/>
              </a:lnSpc>
              <a:spcAft>
                <a:spcPts val="0"/>
              </a:spcAft>
            </a:pPr>
            <a:r>
              <a:rPr lang="ru-RU" sz="7200" dirty="0">
                <a:solidFill>
                  <a:schemeClr val="bg1"/>
                </a:solidFill>
                <a:latin typeface="Arial" panose="020B0604020202020204" pitchFamily="34" charset="0"/>
                <a:ea typeface="+mj-ea"/>
                <a:cs typeface="Arial" panose="020B0604020202020204" pitchFamily="34" charset="0"/>
              </a:rPr>
              <a:t>УБРАТЬ</a:t>
            </a:r>
            <a:endParaRPr lang="pt-BR" sz="72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3949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633"/>
            <a:ext cx="9144000" cy="5154133"/>
          </a:xfrm>
          <a:prstGeom prst="rect">
            <a:avLst/>
          </a:prstGeom>
        </p:spPr>
      </p:pic>
      <p:sp>
        <p:nvSpPr>
          <p:cNvPr id="6" name="Rectangle 5"/>
          <p:cNvSpPr/>
          <p:nvPr/>
        </p:nvSpPr>
        <p:spPr>
          <a:xfrm>
            <a:off x="569927" y="746141"/>
            <a:ext cx="8004147" cy="3868389"/>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5" name="Rectangle 4"/>
          <p:cNvSpPr/>
          <p:nvPr/>
        </p:nvSpPr>
        <p:spPr>
          <a:xfrm>
            <a:off x="772565" y="1366104"/>
            <a:ext cx="7598869" cy="1938992"/>
          </a:xfrm>
          <a:prstGeom prst="rect">
            <a:avLst/>
          </a:prstGeom>
        </p:spPr>
        <p:txBody>
          <a:bodyPr wrap="square">
            <a:spAutoFit/>
          </a:bodyPr>
          <a:lstStyle/>
          <a:p>
            <a:r>
              <a:rPr lang="ru-RU" sz="3000" b="0" dirty="0">
                <a:solidFill>
                  <a:srgbClr val="3B3838"/>
                </a:solidFill>
                <a:latin typeface="Source Sans Pro" panose="020B0503030403020204" pitchFamily="34" charset="0"/>
                <a:ea typeface="Source Sans Pro" panose="020B0503030403020204" pitchFamily="34" charset="0"/>
              </a:rPr>
              <a:t>"Сие сказал Я вам, чтобы вы имели во Мне мир. В этом мире у вас будут проблемы. Но примите сердце! Я победил мир".   </a:t>
            </a:r>
            <a:br>
              <a:rPr lang="et-EE" sz="3000" b="0" dirty="0">
                <a:solidFill>
                  <a:srgbClr val="3B3838"/>
                </a:solidFill>
                <a:latin typeface="Source Sans Pro" panose="020B0503030403020204" pitchFamily="34" charset="0"/>
                <a:ea typeface="Source Sans Pro" panose="020B0503030403020204" pitchFamily="34" charset="0"/>
              </a:rPr>
            </a:br>
            <a:r>
              <a:rPr lang="et-EE" sz="3000" b="0" dirty="0">
                <a:solidFill>
                  <a:srgbClr val="3B3838"/>
                </a:solidFill>
                <a:latin typeface="Source Sans Pro" panose="020B0503030403020204" pitchFamily="34" charset="0"/>
                <a:ea typeface="Source Sans Pro" panose="020B0503030403020204" pitchFamily="34" charset="0"/>
              </a:rPr>
              <a:t>					</a:t>
            </a:r>
            <a:r>
              <a:rPr lang="ru-RU" sz="3000" b="0" dirty="0">
                <a:solidFill>
                  <a:srgbClr val="3B3838"/>
                </a:solidFill>
                <a:latin typeface="Source Sans Pro" panose="020B0503030403020204" pitchFamily="34" charset="0"/>
                <a:ea typeface="Source Sans Pro" panose="020B0503030403020204" pitchFamily="34" charset="0"/>
              </a:rPr>
              <a:t>Иоанна 16:33</a:t>
            </a:r>
            <a:endParaRPr lang="en-US" sz="3000" b="0" dirty="0">
              <a:solidFill>
                <a:srgbClr val="3B3838"/>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1007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46158"/>
          </a:xfrm>
          <a:prstGeom prst="rect">
            <a:avLst/>
          </a:prstGeom>
        </p:spPr>
      </p:pic>
      <p:sp>
        <p:nvSpPr>
          <p:cNvPr id="6" name="TextBox 5"/>
          <p:cNvSpPr txBox="1"/>
          <p:nvPr/>
        </p:nvSpPr>
        <p:spPr>
          <a:xfrm>
            <a:off x="233918" y="532516"/>
            <a:ext cx="7315200" cy="1407052"/>
          </a:xfrm>
          <a:prstGeom prst="rect">
            <a:avLst/>
          </a:prstGeom>
          <a:noFill/>
        </p:spPr>
        <p:txBody>
          <a:bodyPr wrap="square" rtlCol="0">
            <a:spAutoFit/>
          </a:bodyPr>
          <a:lstStyle/>
          <a:p>
            <a:pPr algn="ctr" fontAlgn="auto">
              <a:lnSpc>
                <a:spcPts val="5000"/>
              </a:lnSpc>
              <a:spcAft>
                <a:spcPts val="0"/>
              </a:spcAft>
            </a:pPr>
            <a:r>
              <a:rPr lang="ru-RU" sz="6600" dirty="0">
                <a:solidFill>
                  <a:schemeClr val="tx2">
                    <a:lumMod val="75000"/>
                  </a:schemeClr>
                </a:solidFill>
                <a:latin typeface="Arial" panose="020B0604020202020204" pitchFamily="34" charset="0"/>
                <a:ea typeface="+mj-ea"/>
                <a:cs typeface="Arial" panose="020B0604020202020204" pitchFamily="34" charset="0"/>
              </a:rPr>
              <a:t>ОБОЙДИТЕ ПО КРУГУ</a:t>
            </a:r>
            <a:endParaRPr lang="pt-BR" sz="6600" dirty="0">
              <a:solidFill>
                <a:schemeClr val="tx2">
                  <a:lumMod val="7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018915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0"/>
            <a:ext cx="9144000" cy="5167424"/>
          </a:xfrm>
          <a:prstGeom prst="rect">
            <a:avLst/>
          </a:prstGeom>
        </p:spPr>
      </p:pic>
      <p:sp>
        <p:nvSpPr>
          <p:cNvPr id="6" name="TextBox 5"/>
          <p:cNvSpPr txBox="1"/>
          <p:nvPr/>
        </p:nvSpPr>
        <p:spPr>
          <a:xfrm>
            <a:off x="5122675" y="3345376"/>
            <a:ext cx="3933825" cy="605294"/>
          </a:xfrm>
          <a:prstGeom prst="rect">
            <a:avLst/>
          </a:prstGeom>
          <a:noFill/>
        </p:spPr>
        <p:txBody>
          <a:bodyPr wrap="square" rtlCol="0">
            <a:spAutoFit/>
          </a:bodyPr>
          <a:lstStyle/>
          <a:p>
            <a:pPr algn="ctr" fontAlgn="auto">
              <a:lnSpc>
                <a:spcPts val="4000"/>
              </a:lnSpc>
              <a:spcAft>
                <a:spcPts val="0"/>
              </a:spcAft>
            </a:pPr>
            <a:r>
              <a:rPr lang="ru-RU" sz="3600" dirty="0">
                <a:solidFill>
                  <a:schemeClr val="bg1"/>
                </a:solidFill>
                <a:latin typeface="Arial" panose="020B0604020202020204" pitchFamily="34" charset="0"/>
                <a:ea typeface="+mj-ea"/>
                <a:cs typeface="Arial" panose="020B0604020202020204" pitchFamily="34" charset="0"/>
              </a:rPr>
              <a:t>ОПОРНЫЙ</a:t>
            </a:r>
            <a:endParaRPr lang="pt-BR" sz="3600" dirty="0">
              <a:solidFill>
                <a:schemeClr val="bg1"/>
              </a:solidFill>
              <a:latin typeface="Arial" panose="020B0604020202020204" pitchFamily="34" charset="0"/>
              <a:ea typeface="+mj-ea"/>
              <a:cs typeface="Arial" panose="020B0604020202020204" pitchFamily="34" charset="0"/>
            </a:endParaRPr>
          </a:p>
        </p:txBody>
      </p:sp>
      <p:sp>
        <p:nvSpPr>
          <p:cNvPr id="7" name="TextBox 6"/>
          <p:cNvSpPr txBox="1"/>
          <p:nvPr/>
        </p:nvSpPr>
        <p:spPr>
          <a:xfrm>
            <a:off x="4195760" y="4149736"/>
            <a:ext cx="5638800" cy="818622"/>
          </a:xfrm>
          <a:prstGeom prst="rect">
            <a:avLst/>
          </a:prstGeom>
          <a:noFill/>
        </p:spPr>
        <p:txBody>
          <a:bodyPr wrap="square" rtlCol="0">
            <a:spAutoFit/>
          </a:bodyPr>
          <a:lstStyle/>
          <a:p>
            <a:pPr algn="ctr" fontAlgn="auto">
              <a:lnSpc>
                <a:spcPts val="5000"/>
              </a:lnSpc>
              <a:spcAft>
                <a:spcPts val="0"/>
              </a:spcAft>
            </a:pPr>
            <a:r>
              <a:rPr lang="ru-RU" sz="8000" dirty="0">
                <a:solidFill>
                  <a:schemeClr val="bg1"/>
                </a:solidFill>
                <a:latin typeface="Arial" panose="020B0604020202020204" pitchFamily="34" charset="0"/>
                <a:ea typeface="+mj-ea"/>
                <a:cs typeface="Arial" panose="020B0604020202020204" pitchFamily="34" charset="0"/>
              </a:rPr>
              <a:t>КАМЕНЬ</a:t>
            </a:r>
            <a:endParaRPr lang="pt-BR" sz="8000" dirty="0">
              <a:solidFill>
                <a:schemeClr val="bg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580598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16"/>
          <a:stretch/>
        </p:blipFill>
        <p:spPr>
          <a:xfrm>
            <a:off x="-127591" y="-65958"/>
            <a:ext cx="9260958" cy="5222750"/>
          </a:xfrm>
          <a:prstGeom prst="rect">
            <a:avLst/>
          </a:prstGeom>
        </p:spPr>
      </p:pic>
      <p:sp>
        <p:nvSpPr>
          <p:cNvPr id="11" name="Rectangle 10"/>
          <p:cNvSpPr/>
          <p:nvPr/>
        </p:nvSpPr>
        <p:spPr>
          <a:xfrm>
            <a:off x="0" y="213384"/>
            <a:ext cx="6408420" cy="155095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479009" y="115284"/>
            <a:ext cx="5759745" cy="1736666"/>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Сначала это невозможно, </a:t>
            </a:r>
          </a:p>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потом трудно, </a:t>
            </a:r>
          </a:p>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потом получается. </a:t>
            </a:r>
          </a:p>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		- Хадсон Тейлор</a:t>
            </a:r>
            <a:endParaRPr lang="en-US" sz="30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442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4596063"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8" name="TextBox 7"/>
          <p:cNvSpPr txBox="1"/>
          <p:nvPr/>
        </p:nvSpPr>
        <p:spPr>
          <a:xfrm>
            <a:off x="202531" y="980640"/>
            <a:ext cx="4393532" cy="3477875"/>
          </a:xfrm>
          <a:prstGeom prst="rect">
            <a:avLst/>
          </a:prstGeom>
          <a:noFill/>
        </p:spPr>
        <p:txBody>
          <a:bodyPr wrap="square" rtlCol="0">
            <a:spAutoFit/>
          </a:bodyPr>
          <a:lstStyle/>
          <a:p>
            <a:pPr algn="ctr"/>
            <a:r>
              <a:rPr lang="ru-RU" sz="4400" dirty="0">
                <a:solidFill>
                  <a:schemeClr val="bg1"/>
                </a:solidFill>
                <a:latin typeface="Arial" panose="020B0604020202020204" pitchFamily="34" charset="0"/>
                <a:cs typeface="Arial" panose="020B0604020202020204" pitchFamily="34" charset="0"/>
              </a:rPr>
              <a:t>ПРЕПЯТСТВИЕ</a:t>
            </a:r>
            <a:endParaRPr lang="pt-BR" sz="4400" dirty="0">
              <a:solidFill>
                <a:schemeClr val="bg1"/>
              </a:solidFill>
              <a:latin typeface="Arial" panose="020B0604020202020204" pitchFamily="34" charset="0"/>
              <a:cs typeface="Arial" panose="020B0604020202020204" pitchFamily="34" charset="0"/>
            </a:endParaRPr>
          </a:p>
          <a:p>
            <a:pPr algn="ctr"/>
            <a:endParaRPr lang="pt-BR" sz="4400" dirty="0">
              <a:solidFill>
                <a:schemeClr val="bg1"/>
              </a:solidFill>
              <a:latin typeface="Raleway" panose="020B0503030101060003" pitchFamily="34" charset="0"/>
            </a:endParaRPr>
          </a:p>
          <a:p>
            <a:pPr algn="ctr"/>
            <a:r>
              <a:rPr lang="ru-RU" sz="4400" dirty="0">
                <a:solidFill>
                  <a:schemeClr val="bg1"/>
                </a:solidFill>
                <a:latin typeface="Arial" panose="020B0604020202020204" pitchFamily="34" charset="0"/>
                <a:cs typeface="Arial" panose="020B0604020202020204" pitchFamily="34" charset="0"/>
              </a:rPr>
              <a:t>ВСЕ, ЧТО СТОИТ НА ПУТИ</a:t>
            </a:r>
            <a:endParaRPr lang="en-US" sz="4400"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6"/>
          <a:stretch/>
        </p:blipFill>
        <p:spPr>
          <a:xfrm>
            <a:off x="4582632" y="-107907"/>
            <a:ext cx="4657061" cy="5251407"/>
          </a:xfrm>
          <a:prstGeom prst="rect">
            <a:avLst/>
          </a:prstGeom>
        </p:spPr>
      </p:pic>
      <p:sp>
        <p:nvSpPr>
          <p:cNvPr id="14" name="Rectangle 13"/>
          <p:cNvSpPr/>
          <p:nvPr/>
        </p:nvSpPr>
        <p:spPr>
          <a:xfrm>
            <a:off x="583531" y="1982934"/>
            <a:ext cx="3429000" cy="7978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828173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607434"/>
            <a:ext cx="6043749" cy="1422017"/>
          </a:xfrm>
        </p:spPr>
        <p:txBody>
          <a:bodyPr>
            <a:normAutofit fontScale="90000"/>
          </a:bodyPr>
          <a:lstStyle/>
          <a:p>
            <a:pPr algn="l"/>
            <a:r>
              <a:rPr lang="ru-RU" b="1" dirty="0">
                <a:solidFill>
                  <a:schemeClr val="bg1"/>
                </a:solidFill>
                <a:latin typeface="Arial" panose="020B0604020202020204" pitchFamily="34" charset="0"/>
                <a:cs typeface="Arial" panose="020B0604020202020204" pitchFamily="34" charset="0"/>
              </a:rPr>
              <a:t>БИБЛЕЙСКОЕ ОСНОВАНИЕ</a:t>
            </a:r>
            <a:endParaRPr lang="en-US" sz="270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479009" y="2029451"/>
            <a:ext cx="7506042" cy="2785378"/>
          </a:xfrm>
          <a:prstGeom prst="rect">
            <a:avLst/>
          </a:prstGeom>
        </p:spPr>
        <p:txBody>
          <a:bodyPr wrap="square">
            <a:spAutoFit/>
          </a:bodyPr>
          <a:lstStyle/>
          <a:p>
            <a:r>
              <a:rPr lang="ru-RU" sz="25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Кто отлучит нас от любви Божией: скорбь, или теснота, или гонение, или голод, или нагота, или опасность, или меч? как написано:</a:t>
            </a:r>
          </a:p>
          <a:p>
            <a:r>
              <a:rPr lang="ru-RU" sz="25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за Тебя умерщвляют нас всякий день, считают нас за овец, обреченных на заклание.</a:t>
            </a:r>
          </a:p>
          <a:p>
            <a:r>
              <a:rPr lang="ru-RU" sz="25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Но все сие преодолеваем силою Возлюбившего нас. Римлянам</a:t>
            </a:r>
            <a:r>
              <a:rPr lang="en-US" sz="25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 8:35-37</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2758" y="209956"/>
            <a:ext cx="2336107" cy="1886700"/>
          </a:xfrm>
          <a:prstGeom prst="rect">
            <a:avLst/>
          </a:prstGeom>
        </p:spPr>
      </p:pic>
    </p:spTree>
    <p:extLst>
      <p:ext uri="{BB962C8B-B14F-4D97-AF65-F5344CB8AC3E}">
        <p14:creationId xmlns:p14="http://schemas.microsoft.com/office/powerpoint/2010/main" val="4088288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490554"/>
            <a:ext cx="6043749" cy="1422017"/>
          </a:xfrm>
        </p:spPr>
        <p:txBody>
          <a:bodyPr>
            <a:normAutofit fontScale="90000"/>
          </a:bodyPr>
          <a:lstStyle/>
          <a:p>
            <a:pPr algn="l"/>
            <a:r>
              <a:rPr lang="ru-RU" b="1" dirty="0">
                <a:solidFill>
                  <a:schemeClr val="bg2">
                    <a:lumMod val="25000"/>
                  </a:schemeClr>
                </a:solidFill>
                <a:latin typeface="Arial" panose="020B0604020202020204" pitchFamily="34" charset="0"/>
                <a:cs typeface="Arial" panose="020B0604020202020204" pitchFamily="34" charset="0"/>
              </a:rPr>
              <a:t>БИБЛЕЙСКОЕ ОСНОВАНИЕ</a:t>
            </a:r>
            <a:endParaRPr lang="en-US" sz="2700" dirty="0">
              <a:solidFill>
                <a:schemeClr val="bg2">
                  <a:lumMod val="25000"/>
                </a:schemeClr>
              </a:solidFill>
              <a:latin typeface="Arial" panose="020B0604020202020204" pitchFamily="34" charset="0"/>
              <a:cs typeface="Arial" panose="020B0604020202020204" pitchFamily="34" charset="0"/>
            </a:endParaRPr>
          </a:p>
        </p:txBody>
      </p:sp>
      <p:sp>
        <p:nvSpPr>
          <p:cNvPr id="10" name="Rectangle 9"/>
          <p:cNvSpPr/>
          <p:nvPr/>
        </p:nvSpPr>
        <p:spPr>
          <a:xfrm>
            <a:off x="479009" y="1912571"/>
            <a:ext cx="6642227" cy="2893100"/>
          </a:xfrm>
          <a:prstGeom prst="rect">
            <a:avLst/>
          </a:prstGeom>
        </p:spPr>
        <p:txBody>
          <a:bodyPr wrap="square">
            <a:spAutoFit/>
          </a:bodyPr>
          <a:lstStyle/>
          <a:p>
            <a:r>
              <a:rPr lang="ru-RU"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Ибо я уверен, что ни смерть, ни жизнь, ни Ангелы, ни Начала, ни Силы, ни настоящее, ни будущее,</a:t>
            </a:r>
          </a:p>
          <a:p>
            <a:r>
              <a:rPr lang="ru-RU"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ни высота, ни глубина, ни другая какая тварь не может отлучить нас от любви Божией во Христе Иисусе, Господе нашем.</a:t>
            </a:r>
            <a:b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br>
            <a:r>
              <a:rPr lang="ru-RU"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Римлянам</a:t>
            </a:r>
            <a:r>
              <a:rPr lang="en-US" sz="26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 8:38-39</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2880" y="192715"/>
            <a:ext cx="1372111" cy="2379035"/>
          </a:xfrm>
          <a:prstGeom prst="rect">
            <a:avLst/>
          </a:prstGeom>
        </p:spPr>
      </p:pic>
    </p:spTree>
    <p:extLst>
      <p:ext uri="{BB962C8B-B14F-4D97-AF65-F5344CB8AC3E}">
        <p14:creationId xmlns:p14="http://schemas.microsoft.com/office/powerpoint/2010/main" val="3492470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479009" y="490554"/>
            <a:ext cx="6043749" cy="1422017"/>
          </a:xfrm>
        </p:spPr>
        <p:txBody>
          <a:bodyPr>
            <a:normAutofit fontScale="90000"/>
          </a:bodyPr>
          <a:lstStyle/>
          <a:p>
            <a:pPr algn="l"/>
            <a:r>
              <a:rPr lang="ru-RU" b="1" dirty="0">
                <a:solidFill>
                  <a:schemeClr val="bg1"/>
                </a:solidFill>
                <a:latin typeface="Arial" panose="020B0604020202020204" pitchFamily="34" charset="0"/>
                <a:cs typeface="Arial" panose="020B0604020202020204" pitchFamily="34" charset="0"/>
              </a:rPr>
              <a:t>БИБЛЕЙСКОЕ ОСНОВАНИЕ</a:t>
            </a:r>
            <a:endParaRPr lang="en-US" sz="2700"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2252924"/>
            <a:ext cx="8548578" cy="22816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6" name="Title 3">
            <a:extLst>
              <a:ext uri="{FF2B5EF4-FFF2-40B4-BE49-F238E27FC236}">
                <a16:creationId xmlns:a16="http://schemas.microsoft.com/office/drawing/2014/main" id="{AB720AF8-BE38-E443-A488-6490B5098712}"/>
              </a:ext>
            </a:extLst>
          </p:cNvPr>
          <p:cNvSpPr txBox="1">
            <a:spLocks/>
          </p:cNvSpPr>
          <p:nvPr/>
        </p:nvSpPr>
        <p:spPr>
          <a:xfrm>
            <a:off x="763929" y="1912571"/>
            <a:ext cx="8082360" cy="23816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lnSpc>
                <a:spcPct val="150000"/>
              </a:lnSpc>
              <a:spcAft>
                <a:spcPts val="0"/>
              </a:spcAft>
            </a:pPr>
            <a:r>
              <a:rPr lang="ru-RU" sz="3200" b="1" dirty="0">
                <a:solidFill>
                  <a:schemeClr val="bg1"/>
                </a:solidFill>
                <a:latin typeface="Source Sans Pro" panose="020B0503030403020204" pitchFamily="34" charset="0"/>
                <a:cs typeface="Arial" panose="020B0604020202020204" pitchFamily="34" charset="0"/>
              </a:rPr>
              <a:t>НЕИЗБЕЖНОЕ </a:t>
            </a:r>
          </a:p>
          <a:p>
            <a:pPr algn="l" fontAlgn="auto">
              <a:lnSpc>
                <a:spcPct val="150000"/>
              </a:lnSpc>
              <a:spcAft>
                <a:spcPts val="0"/>
              </a:spcAft>
            </a:pPr>
            <a:r>
              <a:rPr lang="ru-RU" sz="3200" b="1" dirty="0">
                <a:solidFill>
                  <a:schemeClr val="bg1"/>
                </a:solidFill>
                <a:latin typeface="Source Sans Pro" panose="020B0503030403020204" pitchFamily="34" charset="0"/>
                <a:cs typeface="Arial" panose="020B0604020202020204" pitchFamily="34" charset="0"/>
              </a:rPr>
              <a:t>НЕ ОТДЕЛИТ НАС ОТ БОЖЬЕЙ ЛЮБВИ</a:t>
            </a:r>
          </a:p>
          <a:p>
            <a:pPr algn="l" fontAlgn="auto">
              <a:lnSpc>
                <a:spcPct val="150000"/>
              </a:lnSpc>
              <a:spcAft>
                <a:spcPts val="0"/>
              </a:spcAft>
            </a:pPr>
            <a:r>
              <a:rPr lang="ru-RU" sz="3200" b="1" dirty="0">
                <a:solidFill>
                  <a:schemeClr val="bg1"/>
                </a:solidFill>
                <a:latin typeface="Source Sans Pro" panose="020B0503030403020204" pitchFamily="34" charset="0"/>
                <a:cs typeface="Arial" panose="020B0604020202020204" pitchFamily="34" charset="0"/>
              </a:rPr>
              <a:t>БОЛЬШЕ, ЧЕМ ПОБЕДИТЕЛИ</a:t>
            </a:r>
            <a:endParaRPr lang="pt-BR" sz="3100" dirty="0">
              <a:solidFill>
                <a:schemeClr val="bg1"/>
              </a:solidFill>
              <a:latin typeface="Arial" panose="020B0604020202020204" pitchFamily="34" charset="0"/>
              <a:cs typeface="Arial" panose="020B0604020202020204" pitchFamily="34" charset="0"/>
            </a:endParaRPr>
          </a:p>
        </p:txBody>
      </p:sp>
      <p:sp>
        <p:nvSpPr>
          <p:cNvPr id="3" name="Isosceles Triangle 2"/>
          <p:cNvSpPr/>
          <p:nvPr/>
        </p:nvSpPr>
        <p:spPr>
          <a:xfrm rot="5400000">
            <a:off x="452473" y="2379873"/>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Isosceles Triangle 7"/>
          <p:cNvSpPr/>
          <p:nvPr/>
        </p:nvSpPr>
        <p:spPr>
          <a:xfrm rot="5400000">
            <a:off x="452473" y="3087046"/>
            <a:ext cx="226412" cy="227079"/>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9" name="Isosceles Triangle 8"/>
          <p:cNvSpPr/>
          <p:nvPr/>
        </p:nvSpPr>
        <p:spPr>
          <a:xfrm rot="5400000">
            <a:off x="452473" y="3834023"/>
            <a:ext cx="226411" cy="227078"/>
          </a:xfrm>
          <a:prstGeom prst="triangl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3128372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1266"/>
            <a:ext cx="4299947" cy="5164765"/>
          </a:xfrm>
          <a:prstGeom prst="rect">
            <a:avLst/>
          </a:prstGeom>
        </p:spPr>
      </p:pic>
      <p:sp>
        <p:nvSpPr>
          <p:cNvPr id="6" name="TextBox 5"/>
          <p:cNvSpPr txBox="1"/>
          <p:nvPr/>
        </p:nvSpPr>
        <p:spPr>
          <a:xfrm>
            <a:off x="4299947" y="1782854"/>
            <a:ext cx="4936649" cy="1374735"/>
          </a:xfrm>
          <a:prstGeom prst="rect">
            <a:avLst/>
          </a:prstGeom>
          <a:noFill/>
        </p:spPr>
        <p:txBody>
          <a:bodyPr wrap="square" rtlCol="0">
            <a:spAutoFit/>
          </a:bodyPr>
          <a:lstStyle/>
          <a:p>
            <a:pPr algn="ctr" fontAlgn="auto">
              <a:lnSpc>
                <a:spcPts val="5000"/>
              </a:lnSpc>
              <a:spcAft>
                <a:spcPts val="0"/>
              </a:spcAft>
            </a:pPr>
            <a:r>
              <a:rPr lang="ru-RU" sz="4400" dirty="0">
                <a:solidFill>
                  <a:schemeClr val="bg2">
                    <a:lumMod val="25000"/>
                  </a:schemeClr>
                </a:solidFill>
                <a:latin typeface="Arial" panose="020B0604020202020204" pitchFamily="34" charset="0"/>
                <a:ea typeface="+mj-ea"/>
                <a:cs typeface="Arial" panose="020B0604020202020204" pitchFamily="34" charset="0"/>
              </a:rPr>
              <a:t>ЛИЧНЫЕ ПРЕПЯТСТВИЯ</a:t>
            </a:r>
            <a:endParaRPr lang="pt-BR" sz="4400" dirty="0">
              <a:solidFill>
                <a:schemeClr val="bg2">
                  <a:lumMod val="25000"/>
                </a:schemeClr>
              </a:solidFill>
              <a:latin typeface="Arial" panose="020B0604020202020204" pitchFamily="34" charset="0"/>
              <a:ea typeface="+mj-ea"/>
              <a:cs typeface="Arial" panose="020B0604020202020204" pitchFamily="34" charset="0"/>
            </a:endParaRPr>
          </a:p>
        </p:txBody>
      </p:sp>
      <p:sp>
        <p:nvSpPr>
          <p:cNvPr id="8" name="Rectangle 7"/>
          <p:cNvSpPr/>
          <p:nvPr/>
        </p:nvSpPr>
        <p:spPr>
          <a:xfrm>
            <a:off x="257175" y="189715"/>
            <a:ext cx="3638550" cy="4563259"/>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Tree>
    <p:extLst>
      <p:ext uri="{BB962C8B-B14F-4D97-AF65-F5344CB8AC3E}">
        <p14:creationId xmlns:p14="http://schemas.microsoft.com/office/powerpoint/2010/main" val="2652728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9885" y="-138223"/>
            <a:ext cx="9463885" cy="5281723"/>
          </a:xfrm>
          <a:prstGeom prst="rect">
            <a:avLst/>
          </a:prstGeom>
        </p:spPr>
      </p:pic>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1979271" y="283427"/>
            <a:ext cx="4602283" cy="615007"/>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Arial" panose="020B0604020202020204" pitchFamily="34" charset="0"/>
                <a:cs typeface="Arial" panose="020B0604020202020204" pitchFamily="34" charset="0"/>
              </a:rPr>
              <a:t>ЛИЧНЫЕ ПРЕПЯТСТВИЯ</a:t>
            </a:r>
            <a:endParaRPr lang="en-US" sz="3000" b="0" dirty="0">
              <a:solidFill>
                <a:schemeClr val="bg1"/>
              </a:solidFill>
              <a:latin typeface="Arial" panose="020B0604020202020204" pitchFamily="34" charset="0"/>
              <a:cs typeface="Arial" panose="020B0604020202020204" pitchFamily="34" charset="0"/>
            </a:endParaRPr>
          </a:p>
        </p:txBody>
      </p:sp>
      <p:sp>
        <p:nvSpPr>
          <p:cNvPr id="10" name="Rectangle 9"/>
          <p:cNvSpPr/>
          <p:nvPr/>
        </p:nvSpPr>
        <p:spPr>
          <a:xfrm>
            <a:off x="253306" y="3276967"/>
            <a:ext cx="6328248" cy="1674028"/>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3355023"/>
            <a:ext cx="6182218" cy="645487"/>
          </a:xfrm>
        </p:spPr>
        <p:txBody>
          <a:bodyPr>
            <a:normAutofit/>
          </a:bodyPr>
          <a:lstStyle/>
          <a:p>
            <a:pPr algn="l"/>
            <a:r>
              <a:rPr lang="ru-RU" sz="4000" b="1" dirty="0">
                <a:solidFill>
                  <a:schemeClr val="bg2">
                    <a:lumMod val="25000"/>
                  </a:schemeClr>
                </a:solidFill>
                <a:latin typeface="Arial" panose="020B0604020202020204" pitchFamily="34" charset="0"/>
                <a:cs typeface="Arial" panose="020B0604020202020204" pitchFamily="34" charset="0"/>
              </a:rPr>
              <a:t>СОБСТВЕННЫЙ ОБРАЗ</a:t>
            </a:r>
            <a:endParaRPr lang="en-US" sz="1800" dirty="0">
              <a:solidFill>
                <a:schemeClr val="bg2">
                  <a:lumMod val="25000"/>
                </a:schemeClr>
              </a:solidFill>
              <a:latin typeface="Arial" panose="020B0604020202020204" pitchFamily="34" charset="0"/>
              <a:cs typeface="Arial" panose="020B0604020202020204" pitchFamily="34" charset="0"/>
            </a:endParaRPr>
          </a:p>
        </p:txBody>
      </p:sp>
      <p:sp>
        <p:nvSpPr>
          <p:cNvPr id="11" name="Rectangle 10"/>
          <p:cNvSpPr/>
          <p:nvPr/>
        </p:nvSpPr>
        <p:spPr>
          <a:xfrm>
            <a:off x="193414" y="3996888"/>
            <a:ext cx="6328247" cy="954107"/>
          </a:xfrm>
          <a:prstGeom prst="rect">
            <a:avLst/>
          </a:prstGeom>
        </p:spPr>
        <p:txBody>
          <a:bodyPr wrap="square">
            <a:spAutoFit/>
          </a:bodyPr>
          <a:lstStyle/>
          <a:p>
            <a:r>
              <a:rPr lang="ru-RU"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«Бога…призвавшего нас к участию в наследии святых»          </a:t>
            </a:r>
            <a:r>
              <a:rPr lang="ru-RU" sz="2800" b="0" dirty="0" err="1">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Колоссянам</a:t>
            </a:r>
            <a:r>
              <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 1</a:t>
            </a:r>
            <a:r>
              <a:rPr lang="ru-RU"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a:t>
            </a:r>
            <a:r>
              <a:rPr lang="en-US" sz="2800" b="0" dirty="0">
                <a:solidFill>
                  <a:schemeClr val="bg2">
                    <a:lumMod val="25000"/>
                  </a:schemeClr>
                </a:solidFill>
                <a:latin typeface="Source Sans Pro" panose="020B0503030403020204" pitchFamily="34" charset="0"/>
                <a:ea typeface="Source Sans Pro" panose="020B0503030403020204" pitchFamily="34" charset="0"/>
                <a:cs typeface="Calibri" panose="020F0502020204030204" pitchFamily="34" charset="0"/>
              </a:rPr>
              <a:t>12</a:t>
            </a:r>
            <a:endParaRPr lang="en-US" sz="2800" b="0" dirty="0">
              <a:solidFill>
                <a:schemeClr val="bg2">
                  <a:lumMod val="25000"/>
                </a:schemeClr>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2630536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
        <p:nvSpPr>
          <p:cNvPr id="13" name="Rectangle 12"/>
          <p:cNvSpPr/>
          <p:nvPr/>
        </p:nvSpPr>
        <p:spPr>
          <a:xfrm>
            <a:off x="0" y="0"/>
            <a:ext cx="5286375" cy="51435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88659"/>
              </a:solidFill>
              <a:latin typeface="Calibri" panose="020F0502020204030204" pitchFamily="34" charset="0"/>
            </a:endParaRPr>
          </a:p>
        </p:txBody>
      </p:sp>
      <p:sp>
        <p:nvSpPr>
          <p:cNvPr id="9" name="Rectangle 8"/>
          <p:cNvSpPr/>
          <p:nvPr/>
        </p:nvSpPr>
        <p:spPr>
          <a:xfrm>
            <a:off x="-53162" y="268188"/>
            <a:ext cx="6634716" cy="64548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endParaRPr>
          </a:p>
        </p:txBody>
      </p:sp>
      <p:sp>
        <p:nvSpPr>
          <p:cNvPr id="8" name="Title 3">
            <a:extLst>
              <a:ext uri="{FF2B5EF4-FFF2-40B4-BE49-F238E27FC236}">
                <a16:creationId xmlns:a16="http://schemas.microsoft.com/office/drawing/2014/main" id="{AB720AF8-BE38-E443-A488-6490B5098712}"/>
              </a:ext>
            </a:extLst>
          </p:cNvPr>
          <p:cNvSpPr txBox="1">
            <a:spLocks/>
          </p:cNvSpPr>
          <p:nvPr/>
        </p:nvSpPr>
        <p:spPr>
          <a:xfrm>
            <a:off x="2209458" y="283427"/>
            <a:ext cx="4372096" cy="615007"/>
          </a:xfrm>
          <a:prstGeom prst="rect">
            <a:avLst/>
          </a:prstGeom>
        </p:spPr>
        <p:txBody>
          <a:bodyPr vert="horz" lIns="91440" tIns="45720" rIns="91440" bIns="45720" rtlCol="0" anchor="b">
            <a:normAutofit fontScale="85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fontAlgn="auto">
              <a:spcAft>
                <a:spcPts val="0"/>
              </a:spcAft>
            </a:pPr>
            <a:r>
              <a:rPr lang="ru-RU" sz="3000" b="1" dirty="0">
                <a:solidFill>
                  <a:schemeClr val="bg1"/>
                </a:solidFill>
                <a:latin typeface="Raleway" panose="020B0503030101060003" pitchFamily="34" charset="0"/>
              </a:rPr>
              <a:t>ЛИЧНЫЕ ПРЕПЯТСТВИЯ</a:t>
            </a:r>
            <a:endParaRPr lang="en-US" sz="3000" b="0" dirty="0">
              <a:solidFill>
                <a:schemeClr val="bg1"/>
              </a:solidFill>
              <a:latin typeface="Raleway" panose="020B0503030101060003" pitchFamily="34" charset="0"/>
            </a:endParaRPr>
          </a:p>
        </p:txBody>
      </p:sp>
      <p:sp>
        <p:nvSpPr>
          <p:cNvPr id="4" name="Title 3">
            <a:extLst>
              <a:ext uri="{FF2B5EF4-FFF2-40B4-BE49-F238E27FC236}">
                <a16:creationId xmlns:a16="http://schemas.microsoft.com/office/drawing/2014/main" id="{AB720AF8-BE38-E443-A488-6490B5098712}"/>
              </a:ext>
            </a:extLst>
          </p:cNvPr>
          <p:cNvSpPr>
            <a:spLocks noGrp="1"/>
          </p:cNvSpPr>
          <p:nvPr>
            <p:ph type="ctrTitle"/>
          </p:nvPr>
        </p:nvSpPr>
        <p:spPr>
          <a:xfrm>
            <a:off x="253306" y="928914"/>
            <a:ext cx="9379792" cy="889684"/>
          </a:xfrm>
        </p:spPr>
        <p:txBody>
          <a:bodyPr>
            <a:normAutofit/>
          </a:bodyPr>
          <a:lstStyle/>
          <a:p>
            <a:pPr algn="l"/>
            <a:r>
              <a:rPr lang="ru-RU" sz="4800" b="1" dirty="0">
                <a:solidFill>
                  <a:schemeClr val="bg1"/>
                </a:solidFill>
                <a:latin typeface="Arial" panose="020B0604020202020204" pitchFamily="34" charset="0"/>
                <a:cs typeface="Arial" panose="020B0604020202020204" pitchFamily="34" charset="0"/>
              </a:rPr>
              <a:t>СМОТРЕТЬ НА СЕБЯ</a:t>
            </a:r>
            <a:endParaRPr lang="en-US" sz="2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253305" y="2004374"/>
            <a:ext cx="4912583" cy="2246769"/>
          </a:xfrm>
          <a:prstGeom prst="rect">
            <a:avLst/>
          </a:prstGeom>
        </p:spPr>
        <p:txBody>
          <a:bodyPr wrap="square">
            <a:spAutoFit/>
          </a:bodyPr>
          <a:lstStyle/>
          <a:p>
            <a:r>
              <a:rPr lang="ru-RU"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Славлю Тебя, потому что я дивно устроен. Дивны дела Твои, и душа моя вполне сознает это.</a:t>
            </a:r>
          </a:p>
          <a:p>
            <a:r>
              <a:rPr lang="ru-RU"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                         Псалом</a:t>
            </a:r>
            <a:r>
              <a:rPr lang="en-US"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 13</a:t>
            </a:r>
            <a:r>
              <a:rPr lang="ru-RU"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8</a:t>
            </a:r>
            <a:r>
              <a:rPr lang="en-US" sz="2800" b="0" dirty="0">
                <a:solidFill>
                  <a:schemeClr val="bg1"/>
                </a:solidFill>
                <a:latin typeface="Source Sans Pro" panose="020B0503030403020204" pitchFamily="34" charset="0"/>
                <a:ea typeface="Source Sans Pro" panose="020B0503030403020204" pitchFamily="34" charset="0"/>
                <a:cs typeface="Calibri" panose="020F0502020204030204" pitchFamily="34" charset="0"/>
              </a:rPr>
              <a:t>:13-14</a:t>
            </a:r>
          </a:p>
        </p:txBody>
      </p:sp>
      <p:sp>
        <p:nvSpPr>
          <p:cNvPr id="12" name="Title 3">
            <a:extLst>
              <a:ext uri="{FF2B5EF4-FFF2-40B4-BE49-F238E27FC236}">
                <a16:creationId xmlns:a16="http://schemas.microsoft.com/office/drawing/2014/main" id="{AB720AF8-BE38-E443-A488-6490B5098712}"/>
              </a:ext>
            </a:extLst>
          </p:cNvPr>
          <p:cNvSpPr txBox="1">
            <a:spLocks/>
          </p:cNvSpPr>
          <p:nvPr/>
        </p:nvSpPr>
        <p:spPr>
          <a:xfrm>
            <a:off x="2402958" y="4228610"/>
            <a:ext cx="6514557" cy="6150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fontAlgn="auto">
              <a:spcAft>
                <a:spcPts val="0"/>
              </a:spcAft>
            </a:pPr>
            <a:r>
              <a:rPr lang="ru-RU" sz="4800" b="1" dirty="0">
                <a:solidFill>
                  <a:schemeClr val="bg1"/>
                </a:solidFill>
                <a:latin typeface="Arial" panose="020B0604020202020204" pitchFamily="34" charset="0"/>
                <a:cs typeface="Arial" panose="020B0604020202020204" pitchFamily="34" charset="0"/>
              </a:rPr>
              <a:t>ГЛАЗАМИ БОГА</a:t>
            </a:r>
            <a:endParaRPr lang="en-US" sz="4800" b="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0247058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9E14CFCD7A68A42B94C7CA96E38A883" ma:contentTypeVersion="13" ma:contentTypeDescription="Loo uus dokument" ma:contentTypeScope="" ma:versionID="9bda962ee0424baccb67b1c120527f94">
  <xsd:schema xmlns:xsd="http://www.w3.org/2001/XMLSchema" xmlns:xs="http://www.w3.org/2001/XMLSchema" xmlns:p="http://schemas.microsoft.com/office/2006/metadata/properties" xmlns:ns2="9b7eda01-e9a4-4c14-b8e7-67c3ed025913" xmlns:ns3="dc3d8f7b-553c-4788-ac9b-b0b5129d100a" targetNamespace="http://schemas.microsoft.com/office/2006/metadata/properties" ma:root="true" ma:fieldsID="41ec1f8d1948dc7375498d916c54f509" ns2:_="" ns3:_="">
    <xsd:import namespace="9b7eda01-e9a4-4c14-b8e7-67c3ed025913"/>
    <xsd:import namespace="dc3d8f7b-553c-4788-ac9b-b0b5129d100a"/>
    <xsd:element name="properties">
      <xsd:complexType>
        <xsd:sequence>
          <xsd:element name="documentManagement">
            <xsd:complexType>
              <xsd:all>
                <xsd:element ref="ns2:_x00d5_ppej_x00f5_ud" minOccurs="0"/>
                <xsd:element ref="ns2:MediaServiceMetadata" minOccurs="0"/>
                <xsd:element ref="ns2:MediaServiceFastMetadata" minOccurs="0"/>
                <xsd:element ref="ns2:dcb42d4a27764dd491cec908c3d417dd" minOccurs="0"/>
                <xsd:element ref="ns3:TaxCatchAll" minOccurs="0"/>
                <xsd:element ref="ns2:cf3df9ee314b4e4fb3374f9aca658b74" minOccurs="0"/>
                <xsd:element ref="ns2:g48226ef056249c0855ac903cec8c0a5" minOccurs="0"/>
                <xsd:element ref="ns2:MediaServiceObjectDetectorVersions" minOccurs="0"/>
                <xsd:element ref="ns2:MediaServiceSearchPropertie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7eda01-e9a4-4c14-b8e7-67c3ed025913" elementFormDefault="qualified">
    <xsd:import namespace="http://schemas.microsoft.com/office/2006/documentManagement/types"/>
    <xsd:import namespace="http://schemas.microsoft.com/office/infopath/2007/PartnerControls"/>
    <xsd:element name="_x00d5_ppej_x00f5_ud" ma:index="4" nillable="true" ma:displayName="Õppejõud" ma:format="Dropdown" ma:list="UserInfo" ma:SharePointGroup="0" ma:internalName="_x00d5_ppej_x00f5_ud">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dcb42d4a27764dd491cec908c3d417dd" ma:index="10" nillable="true" ma:taxonomy="true" ma:internalName="dcb42d4a27764dd491cec908c3d417dd" ma:taxonomyFieldName="_x00d5_ppeaine" ma:displayName="Õppeaine" ma:default="" ma:fieldId="{dcb42d4a-2776-4dd4-91ce-c908c3d417dd}" ma:sspId="5e5b2194-a0da-4f95-853d-eca474e42886" ma:termSetId="b5a3a6ec-7d0d-4bf1-a5b9-ae7fc7592189" ma:anchorId="00000000-0000-0000-0000-000000000000" ma:open="false" ma:isKeyword="false">
      <xsd:complexType>
        <xsd:sequence>
          <xsd:element ref="pc:Terms" minOccurs="0" maxOccurs="1"/>
        </xsd:sequence>
      </xsd:complexType>
    </xsd:element>
    <xsd:element name="cf3df9ee314b4e4fb3374f9aca658b74" ma:index="12" nillable="true" ma:taxonomy="true" ma:internalName="cf3df9ee314b4e4fb3374f9aca658b74" ma:taxonomyFieldName="Keel" ma:displayName="Keel" ma:default="" ma:fieldId="{cf3df9ee-314b-4e4f-b337-4f9aca658b74}" ma:taxonomyMulti="true" ma:sspId="5e5b2194-a0da-4f95-853d-eca474e42886" ma:termSetId="2ecc8cc2-6d35-4cec-bc4e-bfdcb86e3a38" ma:anchorId="00000000-0000-0000-0000-000000000000" ma:open="false" ma:isKeyword="false">
      <xsd:complexType>
        <xsd:sequence>
          <xsd:element ref="pc:Terms" minOccurs="0" maxOccurs="1"/>
        </xsd:sequence>
      </xsd:complexType>
    </xsd:element>
    <xsd:element name="g48226ef056249c0855ac903cec8c0a5" ma:index="13" nillable="true" ma:taxonomy="true" ma:internalName="g48226ef056249c0855ac903cec8c0a5" ma:taxonomyFieldName="Semester" ma:displayName="Semester" ma:default="" ma:fieldId="{048226ef-0562-49c0-855a-c903cec8c0a5}" ma:sspId="5e5b2194-a0da-4f95-853d-eca474e42886" ma:termSetId="5732debb-8977-457c-94e5-220becb6307f" ma:anchorId="00000000-0000-0000-0000-000000000000" ma:open="fals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3d8f7b-553c-4788-ac9b-b0b5129d100a"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a57cbc8-da55-49e7-90cd-521504aba406}" ma:internalName="TaxCatchAll" ma:showField="CatchAllData" ma:web="dc3d8f7b-553c-4788-ac9b-b0b5129d100a">
      <xsd:complexType>
        <xsd:complexContent>
          <xsd:extension base="dms:MultiChoiceLookup">
            <xsd:sequence>
              <xsd:element name="Value" type="dms:Lookup" maxOccurs="unbounded" minOccurs="0" nillable="true"/>
            </xsd:sequence>
          </xsd:extension>
        </xsd:complexContent>
      </xsd:complexType>
    </xsd:element>
    <xsd:element name="_dlc_DocId" ma:index="20" nillable="true" ma:displayName="Dokumendi ID väärtus" ma:description="Sellele üksusele määratud dokumendi ID väärtus." ma:indexed="true" ma:internalName="_dlc_DocId" ma:readOnly="true">
      <xsd:simpleType>
        <xsd:restriction base="dms:Text"/>
      </xsd:simpleType>
    </xsd:element>
    <xsd:element name="_dlc_DocIdUrl" ma:index="21" nillable="true" ma:displayName="Dokumendi ID" ma:description="Püsilink sellele dokumendile."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4" ma:displayName="Sisutüüp"/>
        <xsd:element ref="dc:title" minOccurs="0" maxOccurs="1" ma:index="5"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0d5_ppej_x00f5_ud xmlns="9b7eda01-e9a4-4c14-b8e7-67c3ed025913">
      <UserInfo>
        <DisplayName/>
        <AccountId xsi:nil="true"/>
        <AccountType/>
      </UserInfo>
    </_x00d5_ppej_x00f5_ud>
    <g48226ef056249c0855ac903cec8c0a5 xmlns="9b7eda01-e9a4-4c14-b8e7-67c3ed025913">
      <Terms xmlns="http://schemas.microsoft.com/office/infopath/2007/PartnerControls"/>
    </g48226ef056249c0855ac903cec8c0a5>
    <TaxCatchAll xmlns="dc3d8f7b-553c-4788-ac9b-b0b5129d100a" xsi:nil="true"/>
    <dcb42d4a27764dd491cec908c3d417dd xmlns="9b7eda01-e9a4-4c14-b8e7-67c3ed025913">
      <Terms xmlns="http://schemas.microsoft.com/office/infopath/2007/PartnerControls"/>
    </dcb42d4a27764dd491cec908c3d417dd>
    <cf3df9ee314b4e4fb3374f9aca658b74 xmlns="9b7eda01-e9a4-4c14-b8e7-67c3ed025913">
      <Terms xmlns="http://schemas.microsoft.com/office/infopath/2007/PartnerControls"/>
    </cf3df9ee314b4e4fb3374f9aca658b74>
    <_dlc_DocId xmlns="dc3d8f7b-553c-4788-ac9b-b0b5129d100a">YMQW55X7W7F4-849112479-2206</_dlc_DocId>
    <_dlc_DocIdUrl xmlns="dc3d8f7b-553c-4788-ac9b-b0b5129d100a">
      <Url>https://emkts.sharepoint.com/sites/oppematerjalid/_layouts/15/DocIdRedir.aspx?ID=YMQW55X7W7F4-849112479-2206</Url>
      <Description>YMQW55X7W7F4-849112479-2206</Description>
    </_dlc_DocIdUrl>
  </documentManagement>
</p:properties>
</file>

<file path=customXml/itemProps1.xml><?xml version="1.0" encoding="utf-8"?>
<ds:datastoreItem xmlns:ds="http://schemas.openxmlformats.org/officeDocument/2006/customXml" ds:itemID="{A7B17B98-42BA-4C7F-8240-4EA01D48A940}"/>
</file>

<file path=customXml/itemProps2.xml><?xml version="1.0" encoding="utf-8"?>
<ds:datastoreItem xmlns:ds="http://schemas.openxmlformats.org/officeDocument/2006/customXml" ds:itemID="{47DF1428-A45F-4087-A41F-18818E522519}"/>
</file>

<file path=customXml/itemProps3.xml><?xml version="1.0" encoding="utf-8"?>
<ds:datastoreItem xmlns:ds="http://schemas.openxmlformats.org/officeDocument/2006/customXml" ds:itemID="{A20589F8-D966-4259-A83A-33C7E3DA34A9}"/>
</file>

<file path=customXml/itemProps4.xml><?xml version="1.0" encoding="utf-8"?>
<ds:datastoreItem xmlns:ds="http://schemas.openxmlformats.org/officeDocument/2006/customXml" ds:itemID="{3058E909-C7E0-4E38-856A-6151E1EFCA4A}"/>
</file>

<file path=docProps/app.xml><?xml version="1.0" encoding="utf-8"?>
<Properties xmlns="http://schemas.openxmlformats.org/officeDocument/2006/extended-properties" xmlns:vt="http://schemas.openxmlformats.org/officeDocument/2006/docPropsVTypes">
  <Template/>
  <TotalTime>21321</TotalTime>
  <Words>2720</Words>
  <Application>Microsoft Office PowerPoint</Application>
  <PresentationFormat>On-screen Show (16:9)</PresentationFormat>
  <Paragraphs>169</Paragraphs>
  <Slides>22</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Calibri</vt:lpstr>
      <vt:lpstr>Calibri Light</vt:lpstr>
      <vt:lpstr>Tahoma</vt:lpstr>
      <vt:lpstr>Raleway</vt:lpstr>
      <vt:lpstr>Franklin Gothic Demi</vt:lpstr>
      <vt:lpstr>Arial</vt:lpstr>
      <vt:lpstr>Source Sans Pro</vt:lpstr>
      <vt:lpstr>Times New Roman</vt:lpstr>
      <vt:lpstr>Custom Design</vt:lpstr>
      <vt:lpstr>PowerPoint Presentation</vt:lpstr>
      <vt:lpstr>PowerPoint Presentation</vt:lpstr>
      <vt:lpstr>PowerPoint Presentation</vt:lpstr>
      <vt:lpstr>БИБЛЕЙСКОЕ ОСНОВАНИЕ</vt:lpstr>
      <vt:lpstr>БИБЛЕЙСКОЕ ОСНОВАНИЕ</vt:lpstr>
      <vt:lpstr>БИБЛЕЙСКОЕ ОСНОВАНИЕ</vt:lpstr>
      <vt:lpstr>PowerPoint Presentation</vt:lpstr>
      <vt:lpstr>СОБСТВЕННЫЙ ОБРАЗ</vt:lpstr>
      <vt:lpstr>СМОТРЕТЬ НА СЕБЯ</vt:lpstr>
      <vt:lpstr>БЛИЗОСТЬ С БОГОМ И САМОЦЕННОСТЬ</vt:lpstr>
      <vt:lpstr>PowerPoint Presentation</vt:lpstr>
      <vt:lpstr>PowerPoint Presentation</vt:lpstr>
      <vt:lpstr>ЧЕЛОВЕЧЕСКИЕ  ПРЕПЯТСТВИЯ</vt:lpstr>
      <vt:lpstr>ПОБЕДА - ПОРАЖЕНИЕ</vt:lpstr>
      <vt:lpstr>ПРОИГРАШ - ПРОИГРАШ</vt:lpstr>
      <vt:lpstr>ПОБЕДА - ПОБЕДА</vt:lpstr>
      <vt:lpstr>PowerPoint Presentation</vt:lpstr>
      <vt:lpstr>PowerPoint Presentation</vt:lpstr>
      <vt:lpstr>PowerPoint Presentation</vt:lpstr>
      <vt:lpstr>PowerPoint Presentation</vt:lpstr>
      <vt:lpstr>PowerPoint Presentation</vt:lpstr>
      <vt:lpstr>PowerPoint Presentation</vt:lpstr>
    </vt:vector>
  </TitlesOfParts>
  <Manager/>
  <Company>International Leadership Institute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ILI Vision</dc:title>
  <dc:subject/>
  <dc:creator>Norival Trindade, Jr.</dc:creator>
  <cp:keywords>ILI, International, Leadership, Vision, Institute, Accelerating, spread, gospel, leaders, national, conference</cp:keywords>
  <dc:description/>
  <cp:lastModifiedBy>Inna Prysiazhniuk</cp:lastModifiedBy>
  <cp:revision>462</cp:revision>
  <dcterms:created xsi:type="dcterms:W3CDTF">2003-05-12T14:11:04Z</dcterms:created>
  <dcterms:modified xsi:type="dcterms:W3CDTF">2025-08-26T17:56:49Z</dcterms:modified>
  <cp:category>ILITeaching</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817816257</vt:i4>
  </property>
  <property fmtid="{D5CDD505-2E9C-101B-9397-08002B2CF9AE}" pid="3" name="_NewReviewCycle">
    <vt:lpwstr/>
  </property>
  <property fmtid="{D5CDD505-2E9C-101B-9397-08002B2CF9AE}" pid="4" name="_EmailSubject">
    <vt:lpwstr>goal</vt:lpwstr>
  </property>
  <property fmtid="{D5CDD505-2E9C-101B-9397-08002B2CF9AE}" pid="5" name="_AuthorEmail">
    <vt:lpwstr>juliana.o.trindade@exxonmobil.com</vt:lpwstr>
  </property>
  <property fmtid="{D5CDD505-2E9C-101B-9397-08002B2CF9AE}" pid="6" name="_AuthorEmailDisplayName">
    <vt:lpwstr>Trindade, Juliana O</vt:lpwstr>
  </property>
  <property fmtid="{D5CDD505-2E9C-101B-9397-08002B2CF9AE}" pid="7" name="ContentTypeId">
    <vt:lpwstr>0x010100D9E14CFCD7A68A42B94C7CA96E38A883</vt:lpwstr>
  </property>
  <property fmtid="{D5CDD505-2E9C-101B-9397-08002B2CF9AE}" pid="8" name="_dlc_DocIdItemGuid">
    <vt:lpwstr>e1f1fa1c-6c0c-4c09-b6f6-0b8b50a20ad9</vt:lpwstr>
  </property>
</Properties>
</file>