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s/slide10.xml" ContentType="application/vnd.openxmlformats-officedocument.presentationml.slide+xml"/>
  <Override PartName="/ppt/notesSlides/notesSlide2.xml" ContentType="application/vnd.openxmlformats-officedocument.presentationml.notesSlide+xml"/>
  <Override PartName="/ppt/slides/slide9.xml" ContentType="application/vnd.openxmlformats-officedocument.presentationml.slide+xml"/>
  <Override PartName="/docProps/app.xml" ContentType="application/vnd.openxmlformats-officedocument.extended-properties+xml"/>
  <Override PartName="/docProps/core.xml" ContentType="application/vnd.openxmlformats-package.core-properties+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s/slide11.xml" ContentType="application/vnd.openxmlformats-officedocument.presentationml.slide+xml"/>
  <Override PartName="/ppt/slides/slide1.xml" ContentType="application/vnd.openxmlformats-officedocument.presentationml.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handoutMasters/handoutMaster1.xml" ContentType="application/vnd.openxmlformats-officedocument.presentationml.handoutMaster+xml"/>
  <Override PartName="/ppt/presentation.xml" ContentType="application/vnd.openxmlformats-officedocument.presentationml.presentation.main+xml"/>
  <Override PartName="/ppt/slides/slide7.xml" ContentType="application/vnd.openxmlformats-officedocument.presentationml.slide+xml"/>
  <Override PartName="/ppt/slides/slide5.xml" ContentType="application/vnd.openxmlformats-officedocument.presentationml.slide+xml"/>
  <Override PartName="/ppt/viewProps.xml" ContentType="application/vnd.openxmlformats-officedocument.presentationml.viewProps+xml"/>
  <Override PartName="/ppt/theme/theme3.xml" ContentType="application/vnd.openxmlformats-officedocument.them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8.xml" ContentType="application/vnd.openxmlformats-officedocument.presentationml.slideLayout+xml"/>
  <Override PartName="/ppt/slides/slide8.xml" ContentType="application/vnd.openxmlformats-officedocument.presentationml.slide+xml"/>
  <Override PartName="/ppt/notesSlides/notesSlide6.xml" ContentType="application/vnd.openxmlformats-officedocument.presentationml.notesSlide+xml"/>
  <Override PartName="/ppt/tableStyles.xml" ContentType="application/vnd.openxmlformats-officedocument.presentationml.tableStyles+xml"/>
  <Override PartName="/ppt/theme/theme2.xml" ContentType="application/vnd.openxmlformats-officedocument.them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slides/slide2.xml" ContentType="application/vnd.openxmlformats-officedocument.presentationml.slide+xml"/>
  <Override PartName="/ppt/presProps.xml" ContentType="application/vnd.openxmlformats-officedocument.presentationml.presProps+xml"/>
  <Override PartName="/ppt/notesMasters/notesMaster1.xml" ContentType="application/vnd.openxmlformats-officedocument.presentationml.notesMaster+xml"/>
  <Override PartName="/ppt/notesSlides/notesSlide9.xml" ContentType="application/vnd.openxmlformats-officedocument.presentationml.notes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s/slide6.xml" ContentType="application/vnd.openxmlformats-officedocument.presentationml.slide+xml"/>
  <Override PartName="/docProps/custom.xml" ContentType="application/vnd.openxmlformats-officedocument.custom-properties+xml"/>
  <Override PartName="/ppt/slides/slide4.xml" ContentType="application/vnd.openxmlformats-officedocument.presentationml.slide+xml"/>
  <Override PartName="/ppt/theme/theme1.xml" ContentType="application/vnd.openxmlformats-officedocument.theme+xml"/>
  <Override PartName="/ppt/notesSlides/notesSlide10.xml" ContentType="application/vnd.openxmlformats-officedocument.presentationml.notes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13"/>
  </p:notesMasterIdLst>
  <p:handoutMasterIdLst>
    <p:handoutMasterId r:id="rId14"/>
  </p:handoutMasterIdLst>
  <p:sldIdLst>
    <p:sldId id="499" r:id="rId2"/>
    <p:sldId id="502" r:id="rId3"/>
    <p:sldId id="503" r:id="rId4"/>
    <p:sldId id="552" r:id="rId5"/>
    <p:sldId id="534" r:id="rId6"/>
    <p:sldId id="535" r:id="rId7"/>
    <p:sldId id="553" r:id="rId8"/>
    <p:sldId id="554" r:id="rId9"/>
    <p:sldId id="555" r:id="rId10"/>
    <p:sldId id="556" r:id="rId11"/>
    <p:sldId id="550" r:id="rId12"/>
  </p:sldIdLst>
  <p:sldSz cx="9144000" cy="5143500" type="screen16x9"/>
  <p:notesSz cx="6946900" cy="9232900"/>
  <p:embeddedFontLst>
    <p:embeddedFont>
      <p:font typeface="Franklin Gothic Demi" panose="020B0603020102020204" pitchFamily="34" charset="0"/>
      <p:regular r:id="rId15"/>
      <p:bold r:id="rId16"/>
      <p:italic r:id="rId17"/>
      <p:boldItalic r:id="rId18"/>
    </p:embeddedFont>
    <p:embeddedFont>
      <p:font typeface="Raleway" pitchFamily="2" charset="77"/>
      <p:regular r:id="rId19"/>
      <p:bold r:id="rId20"/>
      <p:italic r:id="rId21"/>
      <p:boldItalic r:id="rId22"/>
    </p:embeddedFont>
    <p:embeddedFont>
      <p:font typeface="Source Sans Pro" panose="020B0503030403020204" pitchFamily="34" charset="0"/>
      <p:regular r:id="rId23"/>
      <p:bold r:id="rId24"/>
      <p:italic r:id="rId25"/>
      <p:boldItalic r:id="rId26"/>
    </p:embeddedFont>
  </p:embeddedFontLst>
  <p:defaultTextStyle>
    <a:defPPr>
      <a:defRPr lang="et"/>
    </a:defPPr>
    <a:lvl1pPr algn="l" rtl="0" fontAlgn="base">
      <a:spcBef>
        <a:spcPct val="0"/>
      </a:spcBef>
      <a:spcAft>
        <a:spcPct val="0"/>
      </a:spcAft>
      <a:defRPr b="1" kern="1200">
        <a:solidFill>
          <a:schemeClr val="tx1"/>
        </a:solidFill>
        <a:latin typeface="Franklin Gothic Demi" pitchFamily="34" charset="0"/>
        <a:ea typeface="+mn-ea"/>
        <a:cs typeface="+mn-cs"/>
      </a:defRPr>
    </a:lvl1pPr>
    <a:lvl2pPr marL="457200" algn="l" rtl="0" fontAlgn="base">
      <a:spcBef>
        <a:spcPct val="0"/>
      </a:spcBef>
      <a:spcAft>
        <a:spcPct val="0"/>
      </a:spcAft>
      <a:defRPr b="1" kern="1200">
        <a:solidFill>
          <a:schemeClr val="tx1"/>
        </a:solidFill>
        <a:latin typeface="Franklin Gothic Demi" pitchFamily="34" charset="0"/>
        <a:ea typeface="+mn-ea"/>
        <a:cs typeface="+mn-cs"/>
      </a:defRPr>
    </a:lvl2pPr>
    <a:lvl3pPr marL="914400" algn="l" rtl="0" fontAlgn="base">
      <a:spcBef>
        <a:spcPct val="0"/>
      </a:spcBef>
      <a:spcAft>
        <a:spcPct val="0"/>
      </a:spcAft>
      <a:defRPr b="1" kern="1200">
        <a:solidFill>
          <a:schemeClr val="tx1"/>
        </a:solidFill>
        <a:latin typeface="Franklin Gothic Demi" pitchFamily="34" charset="0"/>
        <a:ea typeface="+mn-ea"/>
        <a:cs typeface="+mn-cs"/>
      </a:defRPr>
    </a:lvl3pPr>
    <a:lvl4pPr marL="1371600" algn="l" rtl="0" fontAlgn="base">
      <a:spcBef>
        <a:spcPct val="0"/>
      </a:spcBef>
      <a:spcAft>
        <a:spcPct val="0"/>
      </a:spcAft>
      <a:defRPr b="1" kern="1200">
        <a:solidFill>
          <a:schemeClr val="tx1"/>
        </a:solidFill>
        <a:latin typeface="Franklin Gothic Demi" pitchFamily="34" charset="0"/>
        <a:ea typeface="+mn-ea"/>
        <a:cs typeface="+mn-cs"/>
      </a:defRPr>
    </a:lvl4pPr>
    <a:lvl5pPr marL="1828800" algn="l" rtl="0" fontAlgn="base">
      <a:spcBef>
        <a:spcPct val="0"/>
      </a:spcBef>
      <a:spcAft>
        <a:spcPct val="0"/>
      </a:spcAft>
      <a:defRPr b="1" kern="1200">
        <a:solidFill>
          <a:schemeClr val="tx1"/>
        </a:solidFill>
        <a:latin typeface="Franklin Gothic Demi" pitchFamily="34" charset="0"/>
        <a:ea typeface="+mn-ea"/>
        <a:cs typeface="+mn-cs"/>
      </a:defRPr>
    </a:lvl5pPr>
    <a:lvl6pPr marL="2286000" algn="l" defTabSz="914400" rtl="0" eaLnBrk="1" latinLnBrk="0" hangingPunct="1">
      <a:defRPr b="1" kern="1200">
        <a:solidFill>
          <a:schemeClr val="tx1"/>
        </a:solidFill>
        <a:latin typeface="Franklin Gothic Demi" pitchFamily="34" charset="0"/>
        <a:ea typeface="+mn-ea"/>
        <a:cs typeface="+mn-cs"/>
      </a:defRPr>
    </a:lvl6pPr>
    <a:lvl7pPr marL="2743200" algn="l" defTabSz="914400" rtl="0" eaLnBrk="1" latinLnBrk="0" hangingPunct="1">
      <a:defRPr b="1" kern="1200">
        <a:solidFill>
          <a:schemeClr val="tx1"/>
        </a:solidFill>
        <a:latin typeface="Franklin Gothic Demi" pitchFamily="34" charset="0"/>
        <a:ea typeface="+mn-ea"/>
        <a:cs typeface="+mn-cs"/>
      </a:defRPr>
    </a:lvl7pPr>
    <a:lvl8pPr marL="3200400" algn="l" defTabSz="914400" rtl="0" eaLnBrk="1" latinLnBrk="0" hangingPunct="1">
      <a:defRPr b="1" kern="1200">
        <a:solidFill>
          <a:schemeClr val="tx1"/>
        </a:solidFill>
        <a:latin typeface="Franklin Gothic Demi" pitchFamily="34" charset="0"/>
        <a:ea typeface="+mn-ea"/>
        <a:cs typeface="+mn-cs"/>
      </a:defRPr>
    </a:lvl8pPr>
    <a:lvl9pPr marL="3657600" algn="l" defTabSz="914400" rtl="0" eaLnBrk="1" latinLnBrk="0" hangingPunct="1">
      <a:defRPr b="1" kern="1200">
        <a:solidFill>
          <a:schemeClr val="tx1"/>
        </a:solidFill>
        <a:latin typeface="Franklin Gothic Demi"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B3838"/>
    <a:srgbClr val="E88659"/>
    <a:srgbClr val="E4703C"/>
    <a:srgbClr val="E16127"/>
    <a:srgbClr val="002060"/>
    <a:srgbClr val="FAFAFA"/>
    <a:srgbClr val="B3B3B3"/>
    <a:srgbClr val="000000"/>
    <a:srgbClr val="CFE7F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0" autoAdjust="0"/>
    <p:restoredTop sz="72177" autoAdjust="0"/>
  </p:normalViewPr>
  <p:slideViewPr>
    <p:cSldViewPr snapToGrid="0">
      <p:cViewPr varScale="1">
        <p:scale>
          <a:sx n="120" d="100"/>
          <a:sy n="120" d="100"/>
        </p:scale>
        <p:origin x="2376" y="192"/>
      </p:cViewPr>
      <p:guideLst>
        <p:guide orient="horz" pos="1620"/>
        <p:guide pos="2880"/>
      </p:guideLst>
    </p:cSldViewPr>
  </p:slideViewPr>
  <p:notesTextViewPr>
    <p:cViewPr>
      <p:scale>
        <a:sx n="100" d="100"/>
        <a:sy n="100" d="100"/>
      </p:scale>
      <p:origin x="0" y="0"/>
    </p:cViewPr>
  </p:notesTextViewPr>
  <p:sorterViewPr>
    <p:cViewPr varScale="1">
      <p:scale>
        <a:sx n="191" d="100"/>
        <a:sy n="19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defTabSz="925513">
              <a:defRPr sz="1200" b="0" smtClean="0"/>
            </a:lvl1pPr>
          </a:lstStyle>
          <a:p>
            <a:pPr>
              <a:defRPr/>
            </a:pPr>
            <a:endParaRPr lang="en-US" dirty="0">
              <a:latin typeface="Calibri"/>
            </a:endParaRPr>
          </a:p>
        </p:txBody>
      </p:sp>
      <p:sp>
        <p:nvSpPr>
          <p:cNvPr id="236547" name="Rectangle 3"/>
          <p:cNvSpPr>
            <a:spLocks noGrp="1" noChangeArrowheads="1"/>
          </p:cNvSpPr>
          <p:nvPr>
            <p:ph type="dt" sz="quarter" idx="1"/>
          </p:nvPr>
        </p:nvSpPr>
        <p:spPr bwMode="auto">
          <a:xfrm>
            <a:off x="3935413"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defTabSz="925513">
              <a:defRPr sz="1200" b="0" smtClean="0"/>
            </a:lvl1pPr>
          </a:lstStyle>
          <a:p>
            <a:pPr>
              <a:defRPr/>
            </a:pPr>
            <a:endParaRPr lang="en-US" dirty="0">
              <a:latin typeface="Calibri"/>
            </a:endParaRPr>
          </a:p>
        </p:txBody>
      </p:sp>
      <p:sp>
        <p:nvSpPr>
          <p:cNvPr id="236548" name="Rectangle 4"/>
          <p:cNvSpPr>
            <a:spLocks noGrp="1" noChangeArrowheads="1"/>
          </p:cNvSpPr>
          <p:nvPr>
            <p:ph type="ftr" sz="quarter" idx="2"/>
          </p:nvPr>
        </p:nvSpPr>
        <p:spPr bwMode="auto">
          <a:xfrm>
            <a:off x="0"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defTabSz="925513">
              <a:defRPr sz="1200" b="0" smtClean="0"/>
            </a:lvl1pPr>
          </a:lstStyle>
          <a:p>
            <a:pPr>
              <a:defRPr/>
            </a:pPr>
            <a:endParaRPr lang="en-US" dirty="0">
              <a:latin typeface="Calibri"/>
            </a:endParaRPr>
          </a:p>
        </p:txBody>
      </p:sp>
      <p:sp>
        <p:nvSpPr>
          <p:cNvPr id="236549" name="Rectangle 5"/>
          <p:cNvSpPr>
            <a:spLocks noGrp="1" noChangeArrowheads="1"/>
          </p:cNvSpPr>
          <p:nvPr>
            <p:ph type="sldNum" sz="quarter" idx="3"/>
          </p:nvPr>
        </p:nvSpPr>
        <p:spPr bwMode="auto">
          <a:xfrm>
            <a:off x="3935413"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defTabSz="925513">
              <a:defRPr sz="1200" b="0" smtClean="0"/>
            </a:lvl1pPr>
          </a:lstStyle>
          <a:p>
            <a:pPr>
              <a:defRPr/>
            </a:pPr>
            <a:fld id="{5F3D7B75-15E8-4189-814A-D7421BC4274E}"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622341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defTabSz="925513">
              <a:defRPr sz="1200" b="0" smtClean="0">
                <a:latin typeface="Calibri"/>
              </a:defRPr>
            </a:lvl1pPr>
          </a:lstStyle>
          <a:p>
            <a:pPr>
              <a:defRPr/>
            </a:pPr>
            <a:endParaRPr lang="en-US" dirty="0"/>
          </a:p>
        </p:txBody>
      </p:sp>
      <p:sp>
        <p:nvSpPr>
          <p:cNvPr id="200707" name="Rectangle 3"/>
          <p:cNvSpPr>
            <a:spLocks noGrp="1" noChangeArrowheads="1"/>
          </p:cNvSpPr>
          <p:nvPr>
            <p:ph type="dt" idx="1"/>
          </p:nvPr>
        </p:nvSpPr>
        <p:spPr bwMode="auto">
          <a:xfrm>
            <a:off x="3935413"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defTabSz="925513">
              <a:defRPr sz="1200" b="0" smtClean="0">
                <a:latin typeface="Calibri"/>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396875" y="692150"/>
            <a:ext cx="6154738" cy="3462338"/>
          </a:xfrm>
          <a:prstGeom prst="rect">
            <a:avLst/>
          </a:prstGeom>
          <a:noFill/>
          <a:ln w="9525">
            <a:solidFill>
              <a:srgbClr val="000000"/>
            </a:solidFill>
            <a:miter lim="800000"/>
            <a:headEnd/>
            <a:tailEnd/>
          </a:ln>
        </p:spPr>
      </p:sp>
      <p:sp>
        <p:nvSpPr>
          <p:cNvPr id="200709" name="Rectangle 5"/>
          <p:cNvSpPr>
            <a:spLocks noGrp="1" noChangeArrowheads="1"/>
          </p:cNvSpPr>
          <p:nvPr>
            <p:ph type="body" sz="quarter" idx="3"/>
          </p:nvPr>
        </p:nvSpPr>
        <p:spPr bwMode="auto">
          <a:xfrm>
            <a:off x="695325" y="4386263"/>
            <a:ext cx="5556250" cy="4154487"/>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0710" name="Rectangle 6"/>
          <p:cNvSpPr>
            <a:spLocks noGrp="1" noChangeArrowheads="1"/>
          </p:cNvSpPr>
          <p:nvPr>
            <p:ph type="ftr" sz="quarter" idx="4"/>
          </p:nvPr>
        </p:nvSpPr>
        <p:spPr bwMode="auto">
          <a:xfrm>
            <a:off x="0"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defTabSz="925513">
              <a:defRPr sz="1200" b="0" smtClean="0">
                <a:latin typeface="Calibri"/>
              </a:defRPr>
            </a:lvl1pPr>
          </a:lstStyle>
          <a:p>
            <a:pPr>
              <a:defRPr/>
            </a:pPr>
            <a:endParaRPr lang="en-US" dirty="0"/>
          </a:p>
        </p:txBody>
      </p:sp>
      <p:sp>
        <p:nvSpPr>
          <p:cNvPr id="200711" name="Rectangle 7"/>
          <p:cNvSpPr>
            <a:spLocks noGrp="1" noChangeArrowheads="1"/>
          </p:cNvSpPr>
          <p:nvPr>
            <p:ph type="sldNum" sz="quarter" idx="5"/>
          </p:nvPr>
        </p:nvSpPr>
        <p:spPr bwMode="auto">
          <a:xfrm>
            <a:off x="3935413"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defTabSz="925513">
              <a:defRPr sz="1200" b="0" smtClean="0">
                <a:latin typeface="Calibri"/>
              </a:defRPr>
            </a:lvl1pPr>
          </a:lstStyle>
          <a:p>
            <a:pPr>
              <a:defRPr/>
            </a:pPr>
            <a:fld id="{488BCBAF-E4A5-4AD2-B716-6B4C1F62F17A}" type="slidenum">
              <a:rPr lang="en-US" smtClean="0"/>
              <a:pPr>
                <a:defRPr/>
              </a:pPr>
              <a:t>‹#›</a:t>
            </a:fld>
            <a:endParaRPr lang="en-US" dirty="0"/>
          </a:p>
        </p:txBody>
      </p:sp>
    </p:spTree>
    <p:extLst>
      <p:ext uri="{BB962C8B-B14F-4D97-AF65-F5344CB8AC3E}">
        <p14:creationId xmlns:p14="http://schemas.microsoft.com/office/powerpoint/2010/main" val="3636927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mn-ea"/>
        <a:cs typeface="+mn-cs"/>
      </a:defRPr>
    </a:lvl1pPr>
    <a:lvl2pPr marL="457200" algn="l" rtl="0" eaLnBrk="0" fontAlgn="base" hangingPunct="0">
      <a:spcBef>
        <a:spcPct val="30000"/>
      </a:spcBef>
      <a:spcAft>
        <a:spcPct val="0"/>
      </a:spcAft>
      <a:defRPr sz="1200" kern="1200">
        <a:solidFill>
          <a:schemeClr val="tx1"/>
        </a:solidFill>
        <a:latin typeface="Calibri"/>
        <a:ea typeface="+mn-ea"/>
        <a:cs typeface="+mn-cs"/>
      </a:defRPr>
    </a:lvl2pPr>
    <a:lvl3pPr marL="914400" algn="l" rtl="0" eaLnBrk="0" fontAlgn="base" hangingPunct="0">
      <a:spcBef>
        <a:spcPct val="30000"/>
      </a:spcBef>
      <a:spcAft>
        <a:spcPct val="0"/>
      </a:spcAft>
      <a:defRPr sz="1200" kern="1200">
        <a:solidFill>
          <a:schemeClr val="tx1"/>
        </a:solidFill>
        <a:latin typeface="Calibri"/>
        <a:ea typeface="+mn-ea"/>
        <a:cs typeface="+mn-cs"/>
      </a:defRPr>
    </a:lvl3pPr>
    <a:lvl4pPr marL="1371600" algn="l" rtl="0" eaLnBrk="0" fontAlgn="base" hangingPunct="0">
      <a:spcBef>
        <a:spcPct val="30000"/>
      </a:spcBef>
      <a:spcAft>
        <a:spcPct val="0"/>
      </a:spcAft>
      <a:defRPr sz="1200" kern="1200">
        <a:solidFill>
          <a:schemeClr val="tx1"/>
        </a:solidFill>
        <a:latin typeface="Calibri"/>
        <a:ea typeface="+mn-ea"/>
        <a:cs typeface="+mn-cs"/>
      </a:defRPr>
    </a:lvl4pPr>
    <a:lvl5pPr marL="1828800" algn="l" rtl="0" eaLnBrk="0" fontAlgn="base" hangingPunct="0">
      <a:spcBef>
        <a:spcPct val="30000"/>
      </a:spcBef>
      <a:spcAft>
        <a:spcPct val="0"/>
      </a:spcAft>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96875" y="692150"/>
            <a:ext cx="6154738" cy="3462338"/>
          </a:xfrm>
          <a:ln/>
        </p:spPr>
      </p:sp>
      <p:sp>
        <p:nvSpPr>
          <p:cNvPr id="46083" name="Notes Placeholder 2"/>
          <p:cNvSpPr>
            <a:spLocks noGrp="1"/>
          </p:cNvSpPr>
          <p:nvPr>
            <p:ph type="body" idx="1"/>
          </p:nvPr>
        </p:nvSpPr>
        <p:spPr>
          <a:noFill/>
          <a:ln/>
        </p:spPr>
        <p:txBody>
          <a:bodyPr/>
          <a:lstStyle/>
          <a:p>
            <a:r xmlns:a="http://schemas.openxmlformats.org/drawingml/2006/main">
              <a:rPr lang="et" sz="1200" b="1" kern="1200" dirty="0">
                <a:solidFill>
                  <a:schemeClr val="tx1"/>
                </a:solidFill>
                <a:effectLst/>
                <a:latin typeface="Calibri"/>
                <a:ea typeface="+mn-ea"/>
                <a:cs typeface="+mn-cs"/>
              </a:rPr>
              <a:t>PERE JA LUNASTUS</a:t>
            </a:r>
            <a:endParaRPr xmlns:a="http://schemas.openxmlformats.org/drawingml/2006/main" lang="en-US" b="1" dirty="0"/>
          </a:p>
          <a:p>
            <a:r xmlns:a="http://schemas.openxmlformats.org/drawingml/2006/main">
              <a:rPr lang="et" b="1" dirty="0"/>
              <a:t>Jumala eesmärgi taastamine meie peresuhetes</a:t>
            </a:r>
            <a:endParaRPr xmlns:a="http://schemas.openxmlformats.org/drawingml/2006/main" lang="en-US" dirty="0"/>
          </a:p>
          <a:p>
            <a:endParaRPr lang="en-US" dirty="0"/>
          </a:p>
        </p:txBody>
      </p:sp>
      <p:sp>
        <p:nvSpPr>
          <p:cNvPr id="46084" name="Slide Number Placeholder 3"/>
          <p:cNvSpPr>
            <a:spLocks noGrp="1"/>
          </p:cNvSpPr>
          <p:nvPr>
            <p:ph type="sldNum" sz="quarter" idx="5"/>
          </p:nvPr>
        </p:nvSpPr>
        <p:spPr>
          <a:noFill/>
        </p:spPr>
        <p:txBody>
          <a:bodyPr/>
          <a:lstStyle/>
          <a:p>
            <a:fld id="{246A9538-15B0-4B39-B668-BFA3A0100FCD}" type="slidenum">
              <a:rPr lang="en-US"/>
              <a:pPr/>
              <a:t>1</a:t>
            </a:fld>
            <a:endParaRPr lang="en-US"/>
          </a:p>
        </p:txBody>
      </p:sp>
    </p:spTree>
    <p:extLst>
      <p:ext uri="{BB962C8B-B14F-4D97-AF65-F5344CB8AC3E}">
        <p14:creationId xmlns:p14="http://schemas.microsoft.com/office/powerpoint/2010/main" val="2438838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pPr xmlns:a="http://schemas.openxmlformats.org/drawingml/2006/main" marR="0" algn="l" rtl="0" eaLnBrk="0" fontAlgn="base" hangingPunct="0">
              <a:spcBef>
                <a:spcPct val="30000"/>
              </a:spcBef>
              <a:spcAft>
                <a:spcPct val="0"/>
              </a:spcAft>
            </a:pPr>
            <a:r xmlns:a="http://schemas.openxmlformats.org/drawingml/2006/main">
              <a:rPr lang="et" sz="1200" b="1" kern="1200" dirty="0">
                <a:solidFill>
                  <a:schemeClr val="tx1"/>
                </a:solidFill>
                <a:effectLst/>
                <a:latin typeface="Calibri"/>
                <a:ea typeface="+mn-ea"/>
                <a:cs typeface="+mn-cs"/>
              </a:rPr>
              <a:t>Jumala lunastava armu kogemine</a:t>
            </a:r>
          </a:p>
          <a:p>
            <a:pPr xmlns:a="http://schemas.openxmlformats.org/drawingml/2006/main" marR="0" algn="l" rtl="0" eaLnBrk="0" fontAlgn="base" hangingPunct="0">
              <a:spcBef>
                <a:spcPct val="30000"/>
              </a:spcBef>
              <a:spcAft>
                <a:spcPct val="0"/>
              </a:spcAft>
            </a:pPr>
            <a:r xmlns:a="http://schemas.openxmlformats.org/drawingml/2006/main">
              <a:rPr lang="et" sz="1200" b="1" kern="1200" dirty="0">
                <a:solidFill>
                  <a:schemeClr val="tx1"/>
                </a:solidFill>
                <a:effectLst/>
                <a:latin typeface="Calibri"/>
                <a:ea typeface="+mn-ea"/>
                <a:cs typeface="+mn-cs"/>
              </a:rPr>
              <a:t>Mis on teie peres suurim pettumuse või valu allikas?</a:t>
            </a:r>
          </a:p>
          <a:p>
            <a:pPr marR="0" algn="l" rtl="0" eaLnBrk="0" fontAlgn="base" hangingPunct="0">
              <a:spcBef>
                <a:spcPct val="30000"/>
              </a:spcBef>
              <a:spcAft>
                <a:spcPct val="0"/>
              </a:spcAft>
            </a:pPr>
            <a:endParaRPr lang="en-US" sz="1200" b="1" kern="1200" dirty="0">
              <a:solidFill>
                <a:schemeClr val="tx1"/>
              </a:solidFill>
              <a:effectLst/>
              <a:latin typeface="Calibri"/>
              <a:ea typeface="+mn-ea"/>
              <a:cs typeface="+mn-cs"/>
            </a:endParaRPr>
          </a:p>
          <a:p>
            <a:pPr xmlns:a="http://schemas.openxmlformats.org/drawingml/2006/main" marR="0" algn="l" rtl="0" eaLnBrk="0" fontAlgn="base" hangingPunct="0">
              <a:spcBef>
                <a:spcPct val="30000"/>
              </a:spcBef>
              <a:spcAft>
                <a:spcPct val="0"/>
              </a:spcAft>
            </a:pPr>
            <a:r xmlns:a="http://schemas.openxmlformats.org/drawingml/2006/main">
              <a:rPr lang="et" sz="1200" b="1" kern="1200" dirty="0">
                <a:solidFill>
                  <a:schemeClr val="tx1"/>
                </a:solidFill>
                <a:effectLst/>
                <a:latin typeface="Calibri"/>
                <a:ea typeface="+mn-ea"/>
                <a:cs typeface="+mn-cs"/>
              </a:rPr>
              <a:t>Kus sa sooviksid oma elus kogeda Jumala lunastavat armu, mis on seotud sinu perekonna või Jumala perekonnaga?</a:t>
            </a:r>
          </a:p>
          <a:p>
            <a:pPr marR="0" algn="l" rtl="0" eaLnBrk="0" fontAlgn="base" hangingPunct="0">
              <a:spcBef>
                <a:spcPct val="30000"/>
              </a:spcBef>
              <a:spcAft>
                <a:spcPct val="0"/>
              </a:spcAft>
            </a:pPr>
            <a:endParaRPr lang="en-US" sz="1200" b="1" kern="1200" dirty="0">
              <a:solidFill>
                <a:schemeClr val="tx1"/>
              </a:solidFill>
              <a:effectLst/>
              <a:latin typeface="Calibri"/>
              <a:ea typeface="+mn-ea"/>
              <a:cs typeface="+mn-cs"/>
            </a:endParaRPr>
          </a:p>
          <a:p>
            <a:pPr xmlns:a="http://schemas.openxmlformats.org/drawingml/2006/main" marR="0" algn="l" rtl="0" eaLnBrk="0" fontAlgn="base" hangingPunct="0">
              <a:spcBef>
                <a:spcPct val="30000"/>
              </a:spcBef>
              <a:spcAft>
                <a:spcPct val="0"/>
              </a:spcAft>
            </a:pPr>
            <a:r xmlns:a="http://schemas.openxmlformats.org/drawingml/2006/main">
              <a:rPr lang="et" sz="1200" b="1" kern="1200" dirty="0">
                <a:solidFill>
                  <a:schemeClr val="tx1"/>
                </a:solidFill>
                <a:effectLst/>
                <a:latin typeface="Calibri"/>
                <a:ea typeface="+mn-ea"/>
                <a:cs typeface="+mn-cs"/>
              </a:rPr>
              <a:t>Kui oma perekonnast rääkimine on liiga valus või kui olete oma perekonnast võõrdunud</a:t>
            </a:r>
          </a:p>
          <a:p>
            <a:pPr xmlns:a="http://schemas.openxmlformats.org/drawingml/2006/main" marR="0" algn="l" rtl="0" eaLnBrk="0" fontAlgn="base" hangingPunct="0">
              <a:spcBef>
                <a:spcPct val="30000"/>
              </a:spcBef>
              <a:spcAft>
                <a:spcPct val="0"/>
              </a:spcAft>
            </a:pPr>
            <a:r xmlns:a="http://schemas.openxmlformats.org/drawingml/2006/main">
              <a:rPr lang="et" sz="1200" b="1" kern="1200" dirty="0">
                <a:solidFill>
                  <a:schemeClr val="tx1"/>
                </a:solidFill>
                <a:effectLst/>
                <a:latin typeface="Calibri"/>
                <a:ea typeface="+mn-ea"/>
                <a:cs typeface="+mn-cs"/>
              </a:rPr>
              <a:t>perekond oma usu tõttu, saad sellele küsimusele vastata seoses Jumala perekonna, Kirikuga.</a:t>
            </a:r>
          </a:p>
          <a:p>
            <a:pPr marL="0" marR="0" algn="just">
              <a:spcBef>
                <a:spcPts val="0"/>
              </a:spcBef>
              <a:spcAft>
                <a:spcPts val="600"/>
              </a:spcAft>
            </a:pPr>
            <a:endParaRPr lang="en-US" sz="1200" b="1" kern="14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10</a:t>
            </a:fld>
            <a:endParaRPr lang="en-US"/>
          </a:p>
        </p:txBody>
      </p:sp>
    </p:spTree>
    <p:extLst>
      <p:ext uri="{BB962C8B-B14F-4D97-AF65-F5344CB8AC3E}">
        <p14:creationId xmlns:p14="http://schemas.microsoft.com/office/powerpoint/2010/main" val="3081008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t" sz="1200" b="1" i="0" u="none" strike="noStrike" kern="1200" baseline="0">
                <a:solidFill>
                  <a:schemeClr val="tx1"/>
                </a:solidFill>
                <a:latin typeface="Calibri" pitchFamily="34" charset="0"/>
                <a:ea typeface="ＭＳ Ｐゴシック" charset="0"/>
                <a:cs typeface="ＭＳ Ｐゴシック" charset="0"/>
              </a:rPr>
              <a:t>JÄRELDUS</a:t>
            </a:r>
            <a:endParaRPr xmlns:a="http://schemas.openxmlformats.org/drawingml/2006/main" lang="en-US" sz="1200" b="1" i="0" u="none" strike="noStrike" kern="1200" baseline="0" dirty="0">
              <a:solidFill>
                <a:schemeClr val="tx1"/>
              </a:solidFill>
              <a:latin typeface="Calibri" pitchFamily="34" charset="0"/>
              <a:ea typeface="ＭＳ Ｐゴシック" charset="0"/>
              <a:cs typeface="ＭＳ Ｐゴシック" charset="0"/>
            </a:endParaRPr>
          </a:p>
          <a:p>
            <a:pPr xmlns:a="http://schemas.openxmlformats.org/drawingml/2006/main" marR="0" algn="l" rtl="0" eaLnBrk="0" fontAlgn="base" hangingPunct="0">
              <a:spcBef>
                <a:spcPct val="30000"/>
              </a:spcBef>
              <a:spcAft>
                <a:spcPct val="0"/>
              </a:spcAft>
            </a:pPr>
            <a:r xmlns:a="http://schemas.openxmlformats.org/drawingml/2006/main">
              <a:rPr lang="et" sz="1200" b="1" kern="1200" dirty="0">
                <a:solidFill>
                  <a:schemeClr val="tx1"/>
                </a:solidFill>
                <a:latin typeface="Calibri"/>
                <a:ea typeface="+mn-ea"/>
                <a:cs typeface="+mn-cs"/>
              </a:rPr>
              <a:t>Jumal lõi perekonna iga inimese elu aluseks. Nagu kogu loodu, loodi see algselt täiuslikuna.</a:t>
            </a:r>
          </a:p>
          <a:p>
            <a:pPr xmlns:a="http://schemas.openxmlformats.org/drawingml/2006/main" marR="0" algn="l" rtl="0" eaLnBrk="0" fontAlgn="base" hangingPunct="0">
              <a:spcBef>
                <a:spcPct val="30000"/>
              </a:spcBef>
              <a:spcAft>
                <a:spcPct val="0"/>
              </a:spcAft>
            </a:pPr>
            <a:r xmlns:a="http://schemas.openxmlformats.org/drawingml/2006/main">
              <a:rPr lang="et" sz="1200" b="1" kern="1200" dirty="0">
                <a:solidFill>
                  <a:schemeClr val="tx1"/>
                </a:solidFill>
                <a:latin typeface="Calibri"/>
                <a:ea typeface="+mn-ea"/>
                <a:cs typeface="+mn-cs"/>
              </a:rPr>
              <a:t>Patu tõttu kogeb iga perekond mingil määral purunemist. Jumala tahe aga...</a:t>
            </a:r>
          </a:p>
          <a:p>
            <a:pPr xmlns:a="http://schemas.openxmlformats.org/drawingml/2006/main" marR="0" algn="l" rtl="0" eaLnBrk="0" fontAlgn="base" hangingPunct="0">
              <a:spcBef>
                <a:spcPct val="30000"/>
              </a:spcBef>
              <a:spcAft>
                <a:spcPct val="0"/>
              </a:spcAft>
            </a:pPr>
            <a:r xmlns:a="http://schemas.openxmlformats.org/drawingml/2006/main">
              <a:rPr lang="et" sz="1200" b="1" kern="1200" dirty="0">
                <a:solidFill>
                  <a:schemeClr val="tx1"/>
                </a:solidFill>
                <a:latin typeface="Calibri"/>
                <a:ea typeface="+mn-ea"/>
                <a:cs typeface="+mn-cs"/>
              </a:rPr>
              <a:t>on terviklikkus. Esimene samm Jumala täiusliku tahte kogemiseks oma perekonnas ja Jumala perekonnas on alati patu tunnistamine ja täielik pöördumine Jumala poole, et Tema valitsus saaks teie elu juhtida.</a:t>
            </a:r>
          </a:p>
          <a:p>
            <a:pPr marR="0" algn="l" rtl="0" eaLnBrk="0" fontAlgn="base" hangingPunct="0">
              <a:spcBef>
                <a:spcPct val="30000"/>
              </a:spcBef>
              <a:spcAft>
                <a:spcPct val="0"/>
              </a:spcAft>
            </a:pPr>
            <a:endParaRPr lang="en-US" sz="1200" b="1" kern="1200" dirty="0">
              <a:solidFill>
                <a:schemeClr val="tx1"/>
              </a:solidFill>
              <a:latin typeface="Calibri"/>
              <a:ea typeface="+mn-ea"/>
              <a:cs typeface="+mn-cs"/>
            </a:endParaRPr>
          </a:p>
          <a:p>
            <a:pPr xmlns:a="http://schemas.openxmlformats.org/drawingml/2006/main" marR="0" algn="l" rtl="0" eaLnBrk="0" fontAlgn="base" hangingPunct="0">
              <a:spcBef>
                <a:spcPct val="30000"/>
              </a:spcBef>
              <a:spcAft>
                <a:spcPct val="0"/>
              </a:spcAft>
            </a:pPr>
            <a:r xmlns:a="http://schemas.openxmlformats.org/drawingml/2006/main">
              <a:rPr lang="et" sz="1200" b="1" kern="1200" dirty="0">
                <a:solidFill>
                  <a:schemeClr val="tx1"/>
                </a:solidFill>
                <a:latin typeface="Calibri"/>
                <a:ea typeface="+mn-ea"/>
                <a:cs typeface="+mn-cs"/>
              </a:rPr>
              <a:t>Jumala vägi saab teie haavad ravida. Esimene samm on lasta Pühal Vaimul tervendaval tööl aidata teil oma valu tunnistada, see Kristusele allutda ja teha rasket tööd leppimise leidmiseks. Mõnikord on teie emotsioone kahjustanud inimene, kes pole enam elus. Sellisel juhul on ikkagi </a:t>
            </a:r>
            <a:r xmlns:a="http://schemas.openxmlformats.org/drawingml/2006/main">
              <a:rPr lang="et" sz="1200" b="1" u="sng" kern="1200" dirty="0">
                <a:solidFill>
                  <a:schemeClr val="tx1"/>
                </a:solidFill>
                <a:latin typeface="Calibri"/>
                <a:ea typeface="+mn-ea"/>
                <a:cs typeface="+mn-cs"/>
              </a:rPr>
              <a:t>oluline </a:t>
            </a:r>
            <a:r xmlns:a="http://schemas.openxmlformats.org/drawingml/2006/main">
              <a:rPr lang="et" sz="1200" b="1" kern="1200" dirty="0">
                <a:solidFill>
                  <a:schemeClr val="tx1"/>
                </a:solidFill>
                <a:latin typeface="Calibri"/>
                <a:ea typeface="+mn-ea"/>
                <a:cs typeface="+mn-cs"/>
              </a:rPr>
              <a:t>andestada sügav valu, mille nad on põhjustanud.</a:t>
            </a:r>
          </a:p>
        </p:txBody>
      </p:sp>
      <p:sp>
        <p:nvSpPr>
          <p:cNvPr id="4" name="Slide Number Placeholder 3"/>
          <p:cNvSpPr>
            <a:spLocks noGrp="1"/>
          </p:cNvSpPr>
          <p:nvPr>
            <p:ph type="sldNum" sz="quarter" idx="10"/>
          </p:nvPr>
        </p:nvSpPr>
        <p:spPr/>
        <p:txBody>
          <a:bodyPr/>
          <a:lstStyle/>
          <a:p>
            <a:pPr>
              <a:defRPr/>
            </a:pPr>
            <a:fld id="{A0A423D6-CC7F-4F8E-A3CA-3995D321E21B}" type="slidenum">
              <a:rPr lang="en-GB" smtClean="0"/>
              <a:pPr>
                <a:defRPr/>
              </a:pPr>
              <a:t>11</a:t>
            </a:fld>
            <a:endParaRPr lang="en-GB"/>
          </a:p>
        </p:txBody>
      </p:sp>
    </p:spTree>
    <p:extLst>
      <p:ext uri="{BB962C8B-B14F-4D97-AF65-F5344CB8AC3E}">
        <p14:creationId xmlns:p14="http://schemas.microsoft.com/office/powerpoint/2010/main" val="251860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r xmlns:a="http://schemas.openxmlformats.org/drawingml/2006/main">
              <a:rPr lang="et" sz="1200" b="1" i="0" u="none" strike="noStrike" kern="1200" baseline="0" dirty="0">
                <a:solidFill>
                  <a:schemeClr val="tx1"/>
                </a:solidFill>
                <a:latin typeface="Calibri" pitchFamily="34" charset="0"/>
                <a:ea typeface="ＭＳ Ｐゴシック" charset="0"/>
                <a:cs typeface="ＭＳ Ｐゴシック" charset="0"/>
              </a:rPr>
              <a:t>Sissejuhatus: Jumala nägemus perekonnast</a:t>
            </a:r>
          </a:p>
          <a:p>
            <a:endParaRPr lang="en-US" sz="1200" kern="1200" dirty="0">
              <a:solidFill>
                <a:schemeClr val="tx1"/>
              </a:solidFill>
              <a:effectLst/>
              <a:latin typeface="Calibri"/>
              <a:ea typeface="+mn-ea"/>
              <a:cs typeface="+mn-cs"/>
            </a:endParaRPr>
          </a:p>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t" sz="1200" b="1" kern="1200" dirty="0">
                <a:solidFill>
                  <a:schemeClr val="tx1"/>
                </a:solidFill>
                <a:effectLst/>
                <a:latin typeface="Calibri"/>
                <a:ea typeface="+mn-ea"/>
                <a:cs typeface="+mn-cs"/>
              </a:rPr>
              <a:t>Terved peresuhted on terve juhtimise jaoks olulised. Kuna me elame langenud maailmas, seisab perekond igas ühiskonnas silmitsi väljakutsetega. Piibli visionääridest juhid, kes elavad tervet pereelu, saavad avaldada märkimisväärset positiivset mõju, aidates olla eeskujuks kuningriigi pereväärtustele oma ümbruses.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effectLst/>
              <a:latin typeface="Calibri"/>
              <a:ea typeface="+mn-ea"/>
              <a:cs typeface="+mn-cs"/>
            </a:endParaRPr>
          </a:p>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t" sz="1200" b="1" kern="1200" dirty="0">
                <a:solidFill>
                  <a:schemeClr val="tx1"/>
                </a:solidFill>
                <a:effectLst/>
                <a:latin typeface="Calibri"/>
                <a:ea typeface="+mn-ea"/>
                <a:cs typeface="+mn-cs"/>
              </a:rPr>
              <a:t>Piibel algab loomislooga, kus Aadam ja Eeva loodi Jumala näo järgi ning neile anti käsk olla viljakad ja paljuneda (1. Moosese 1:27-28). Perekond on Jumala idee ja loodud peegeldama Kolmainu Jumala püha olemust ja kuju.* Kui perekond toimib vastavalt Jumala plaanile, kogetakse Jumala olemust, mis hõlmab järgmist:</a:t>
            </a:r>
          </a:p>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t" sz="1200" b="1" kern="1200" dirty="0">
                <a:solidFill>
                  <a:schemeClr val="tx1"/>
                </a:solidFill>
                <a:effectLst/>
                <a:latin typeface="Calibri"/>
                <a:ea typeface="+mn-ea"/>
                <a:cs typeface="+mn-cs"/>
              </a:rPr>
              <a:t>Armastus</a:t>
            </a:r>
          </a:p>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t" sz="1200" b="1" kern="1200" dirty="0">
                <a:solidFill>
                  <a:schemeClr val="tx1"/>
                </a:solidFill>
                <a:effectLst/>
                <a:latin typeface="Calibri"/>
                <a:ea typeface="+mn-ea"/>
                <a:cs typeface="+mn-cs"/>
              </a:rPr>
              <a:t>Truudus</a:t>
            </a:r>
          </a:p>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t" sz="1200" b="1" kern="1200" dirty="0">
                <a:solidFill>
                  <a:schemeClr val="tx1"/>
                </a:solidFill>
                <a:effectLst/>
                <a:latin typeface="Calibri"/>
                <a:ea typeface="+mn-ea"/>
                <a:cs typeface="+mn-cs"/>
              </a:rPr>
              <a:t>Puhtus</a:t>
            </a:r>
          </a:p>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t" sz="1200" b="1" kern="1200" dirty="0">
                <a:solidFill>
                  <a:schemeClr val="tx1"/>
                </a:solidFill>
                <a:effectLst/>
                <a:latin typeface="Calibri"/>
                <a:ea typeface="+mn-ea"/>
                <a:cs typeface="+mn-cs"/>
              </a:rPr>
              <a:t>Ohverduslik elu</a:t>
            </a:r>
          </a:p>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t" sz="1200" b="1" kern="1200" dirty="0">
                <a:solidFill>
                  <a:schemeClr val="tx1"/>
                </a:solidFill>
                <a:effectLst/>
                <a:latin typeface="Calibri"/>
                <a:ea typeface="+mn-ea"/>
                <a:cs typeface="+mn-cs"/>
              </a:rPr>
              <a:t>Kogukond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Calibri"/>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2</a:t>
            </a:fld>
            <a:endParaRPr lang="en-US"/>
          </a:p>
        </p:txBody>
      </p:sp>
    </p:spTree>
    <p:extLst>
      <p:ext uri="{BB962C8B-B14F-4D97-AF65-F5344CB8AC3E}">
        <p14:creationId xmlns:p14="http://schemas.microsoft.com/office/powerpoint/2010/main" val="90301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t" sz="1200" b="1" kern="1200" dirty="0">
                <a:solidFill>
                  <a:schemeClr val="tx1"/>
                </a:solidFill>
                <a:effectLst/>
                <a:latin typeface="Calibri"/>
                <a:ea typeface="+mn-ea"/>
                <a:cs typeface="+mn-cs"/>
              </a:rPr>
              <a:t>Patu mõju</a:t>
            </a:r>
          </a:p>
          <a:p>
            <a:pPr xmlns:a="http://schemas.openxmlformats.org/drawingml/2006/main" marR="0" algn="just" rtl="0"/>
            <a:r xmlns:a="http://schemas.openxmlformats.org/drawingml/2006/main">
              <a:rPr lang="et" sz="1200" b="1" kern="1200" dirty="0">
                <a:solidFill>
                  <a:schemeClr val="tx1"/>
                </a:solidFill>
                <a:effectLst/>
                <a:latin typeface="Calibri"/>
                <a:ea typeface="+mn-ea"/>
                <a:cs typeface="+mn-cs"/>
              </a:rPr>
              <a:t>See kahju on inimkonna sõnakuulmatuse tagajärg Jumala nägemusele perekonnast.</a:t>
            </a:r>
          </a:p>
          <a:p>
            <a:pPr xmlns:a="http://schemas.openxmlformats.org/drawingml/2006/main" marR="0" algn="just" rtl="0"/>
            <a:r xmlns:a="http://schemas.openxmlformats.org/drawingml/2006/main">
              <a:rPr lang="et" sz="1200" b="1" kern="1200" dirty="0">
                <a:solidFill>
                  <a:schemeClr val="tx1"/>
                </a:solidFill>
                <a:effectLst/>
                <a:latin typeface="Calibri"/>
                <a:ea typeface="+mn-ea"/>
                <a:cs typeface="+mn-cs"/>
              </a:rPr>
              <a:t>Piibli kolmas peatükk kirjeldab, kuidas patt sisenes maailma Aadama ja Eeva tahtliku sõnakuulmatuse kaudu. Pärast seda algset pattu tapab Kain oma venna Aabeli. Piibel ütleb 1. Moosese raamatu kuuendas peatükis:</a:t>
            </a:r>
          </a:p>
          <a:p>
            <a:pPr xmlns:a="http://schemas.openxmlformats.org/drawingml/2006/main" marR="0" algn="just" rtl="0"/>
            <a:r xmlns:a="http://schemas.openxmlformats.org/drawingml/2006/main">
              <a:rPr lang="et" sz="1200" b="1" kern="1200" dirty="0">
                <a:solidFill>
                  <a:schemeClr val="tx1"/>
                </a:solidFill>
                <a:effectLst/>
                <a:latin typeface="Calibri"/>
                <a:ea typeface="+mn-ea"/>
                <a:cs typeface="+mn-cs"/>
              </a:rPr>
              <a:t>„Issand nägi, kui suureks inimkonna kurjus maa peal oli läinud ja et kõik inimese südame mõtted olid iga päev üksnes kurjad“ (1. Moosese 6:5).</a:t>
            </a:r>
          </a:p>
          <a:p>
            <a:pPr marR="0" algn="just" rtl="0"/>
            <a:endParaRPr lang="en-US" sz="1200" b="1" kern="1200" dirty="0">
              <a:solidFill>
                <a:schemeClr val="tx1"/>
              </a:solidFill>
              <a:effectLst/>
              <a:latin typeface="Calibri"/>
              <a:ea typeface="+mn-ea"/>
              <a:cs typeface="+mn-cs"/>
            </a:endParaRPr>
          </a:p>
          <a:p>
            <a:pPr xmlns:a="http://schemas.openxmlformats.org/drawingml/2006/main" marR="0" algn="just" rtl="0"/>
            <a:r xmlns:a="http://schemas.openxmlformats.org/drawingml/2006/main">
              <a:rPr lang="et" sz="1200" b="1" kern="1200" dirty="0">
                <a:solidFill>
                  <a:schemeClr val="tx1"/>
                </a:solidFill>
                <a:effectLst/>
                <a:latin typeface="Calibri"/>
                <a:ea typeface="+mn-ea"/>
                <a:cs typeface="+mn-cs"/>
              </a:rPr>
              <a:t>Perekond on Jumalale kallis, kuid ometi on see sageli koht, kus vaenlane tahab kõige rohkem hävingut tekitada.</a:t>
            </a:r>
          </a:p>
          <a:p>
            <a:pPr xmlns:a="http://schemas.openxmlformats.org/drawingml/2006/main" marR="0" algn="just" rtl="0"/>
            <a:r xmlns:a="http://schemas.openxmlformats.org/drawingml/2006/main">
              <a:rPr lang="et" sz="1200" b="1" kern="1200" dirty="0">
                <a:solidFill>
                  <a:schemeClr val="tx1"/>
                </a:solidFill>
                <a:effectLst/>
                <a:latin typeface="Calibri"/>
                <a:ea typeface="+mn-ea"/>
                <a:cs typeface="+mn-cs"/>
              </a:rPr>
              <a:t>Efeslastele 6:12 selgitab, et meie võitlus käib lõppkokkuvõttes „kurjuse vaimude” vastu. Meile tuleb seda lahingut meelde tuletada, kui kannatame valu ja haavu inimestelt, kes peaksid olema meie suurima julgustuse, toetuse ja õnnistuse allikaks.</a:t>
            </a:r>
          </a:p>
          <a:p>
            <a:pPr xmlns:a="http://schemas.openxmlformats.org/drawingml/2006/main" marR="0" algn="just" rtl="0"/>
            <a:r xmlns:a="http://schemas.openxmlformats.org/drawingml/2006/main">
              <a:rPr lang="et" sz="1200" b="1" kern="1200" dirty="0">
                <a:solidFill>
                  <a:schemeClr val="tx1"/>
                </a:solidFill>
                <a:effectLst/>
                <a:latin typeface="Calibri"/>
                <a:ea typeface="+mn-ea"/>
                <a:cs typeface="+mn-cs"/>
              </a:rPr>
              <a:t>Isegi parimates peredes on patu põhjustatud teatud määral purunemist igale elule, suhtele ja perekonnale. Selle tulemusena peab igaüks oma peredes tegelema erineval määral halbade eeskujude, kehva või puuduliku lapsevanemaks olemise, haiget saamise, kibestumise, andestamatuse, väärkohtlemise, hülgamise, abielurikkumise, lahutuse või muude kurjuse vormidega.</a:t>
            </a:r>
          </a:p>
          <a:p>
            <a:endParaRPr lang="en-US" b="1" dirty="0"/>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3</a:t>
            </a:fld>
            <a:endParaRPr lang="en-US" dirty="0"/>
          </a:p>
        </p:txBody>
      </p:sp>
    </p:spTree>
    <p:extLst>
      <p:ext uri="{BB962C8B-B14F-4D97-AF65-F5344CB8AC3E}">
        <p14:creationId xmlns:p14="http://schemas.microsoft.com/office/powerpoint/2010/main" val="304510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pPr xmlns:a="http://schemas.openxmlformats.org/drawingml/2006/main" marL="0" marR="0" algn="just">
              <a:spcBef>
                <a:spcPts val="0"/>
              </a:spcBef>
              <a:spcAft>
                <a:spcPts val="600"/>
              </a:spcAft>
            </a:pPr>
            <a:r xmlns:a="http://schemas.openxmlformats.org/drawingml/2006/main">
              <a:rPr lang="et" sz="1200" b="1" kern="1400" dirty="0">
                <a:effectLst/>
                <a:latin typeface="Times New Roman"/>
                <a:ea typeface="Times New Roman"/>
              </a:rPr>
              <a:t>TÖÖKOJA</a:t>
            </a:r>
          </a:p>
          <a:p>
            <a:pPr xmlns:a="http://schemas.openxmlformats.org/drawingml/2006/main" marR="0" algn="l" rtl="0"/>
            <a:r xmlns:a="http://schemas.openxmlformats.org/drawingml/2006/main">
              <a:rPr lang="et" sz="1200" b="1" kern="1200" dirty="0">
                <a:solidFill>
                  <a:schemeClr val="tx1"/>
                </a:solidFill>
                <a:effectLst/>
                <a:latin typeface="Calibri"/>
                <a:ea typeface="+mn-ea"/>
                <a:cs typeface="+mn-cs"/>
              </a:rPr>
              <a:t>Patu tagajärjed perekonnas</a:t>
            </a:r>
          </a:p>
          <a:p>
            <a:pPr marR="0" algn="l" rtl="0"/>
            <a:endParaRPr lang="en-US" sz="1200" b="1" kern="1200" dirty="0">
              <a:solidFill>
                <a:schemeClr val="tx1"/>
              </a:solidFill>
              <a:effectLst/>
              <a:latin typeface="Calibri"/>
              <a:ea typeface="+mn-ea"/>
              <a:cs typeface="+mn-cs"/>
            </a:endParaRPr>
          </a:p>
          <a:p>
            <a:pPr xmlns:a="http://schemas.openxmlformats.org/drawingml/2006/main" marR="0" algn="just" rtl="0"/>
            <a:r xmlns:a="http://schemas.openxmlformats.org/drawingml/2006/main">
              <a:rPr lang="et" sz="1200" b="1" kern="1200" dirty="0">
                <a:solidFill>
                  <a:schemeClr val="tx1"/>
                </a:solidFill>
                <a:effectLst/>
                <a:latin typeface="Calibri"/>
                <a:ea typeface="+mn-ea"/>
                <a:cs typeface="+mn-cs"/>
              </a:rPr>
              <a:t>Arutage 3-4-liikmelistes gruppides järgmist küsimust:</a:t>
            </a:r>
          </a:p>
          <a:p>
            <a:pPr xmlns:a="http://schemas.openxmlformats.org/drawingml/2006/main" marR="0" algn="just" rtl="0"/>
            <a:r xmlns:a="http://schemas.openxmlformats.org/drawingml/2006/main">
              <a:rPr lang="et" sz="1200" b="1" kern="1200" dirty="0">
                <a:solidFill>
                  <a:schemeClr val="tx1"/>
                </a:solidFill>
                <a:effectLst/>
                <a:latin typeface="Calibri"/>
                <a:ea typeface="+mn-ea"/>
                <a:cs typeface="+mn-cs"/>
              </a:rPr>
              <a:t>Millised on märgid sellest, et patt on meie ühiskonnas peresuhteid moonutanud?</a:t>
            </a:r>
          </a:p>
          <a:p>
            <a:endParaRPr lang="en-US" dirty="0">
              <a:effectLst/>
            </a:endParaRPr>
          </a:p>
          <a:p>
            <a:pPr marL="0" marR="0" algn="just">
              <a:spcBef>
                <a:spcPts val="0"/>
              </a:spcBef>
              <a:spcAft>
                <a:spcPts val="600"/>
              </a:spcAft>
            </a:pPr>
            <a:endParaRPr lang="en-US" sz="1200" b="1" kern="14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4</a:t>
            </a:fld>
            <a:endParaRPr lang="en-US"/>
          </a:p>
        </p:txBody>
      </p:sp>
    </p:spTree>
    <p:extLst>
      <p:ext uri="{BB962C8B-B14F-4D97-AF65-F5344CB8AC3E}">
        <p14:creationId xmlns:p14="http://schemas.microsoft.com/office/powerpoint/2010/main" val="24129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t" b="1" dirty="0"/>
              <a:t>Piibli alus:</a:t>
            </a:r>
          </a:p>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t" sz="1200" b="1" kern="1200" dirty="0">
                <a:solidFill>
                  <a:schemeClr val="tx1"/>
                </a:solidFill>
                <a:effectLst/>
                <a:latin typeface="Calibri"/>
                <a:ea typeface="+mn-ea"/>
                <a:cs typeface="+mn-cs"/>
              </a:rPr>
              <a:t>Jumala plaan lunastuseks</a:t>
            </a:r>
            <a:endParaRPr xmlns:a="http://schemas.openxmlformats.org/drawingml/2006/main" lang="en-US" dirty="0">
              <a:effectLst/>
            </a:endParaRPr>
          </a:p>
          <a:p>
            <a:r xmlns:a="http://schemas.openxmlformats.org/drawingml/2006/main">
              <a:rPr lang="et" sz="1200" b="1" kern="1200" dirty="0">
                <a:solidFill>
                  <a:schemeClr val="tx1"/>
                </a:solidFill>
                <a:effectLst/>
                <a:latin typeface="Calibri"/>
                <a:ea typeface="+mn-ea"/>
                <a:cs typeface="+mn-cs"/>
              </a:rPr>
              <a:t>Seda ma olen teile rääkinud, et teil oleks rahu minus. Maailmas on teil ahastust, aga olge julged, mina olen maailma ära võitnud! - Johannese 16:33</a:t>
            </a:r>
          </a:p>
          <a:p>
            <a:endParaRPr lang="en-US" sz="1200" b="1" kern="1200" dirty="0">
              <a:solidFill>
                <a:schemeClr val="tx1"/>
              </a:solidFill>
              <a:effectLst/>
              <a:latin typeface="Calibri"/>
              <a:ea typeface="+mn-ea"/>
              <a:cs typeface="+mn-cs"/>
            </a:endParaRPr>
          </a:p>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t" sz="1200" b="1" kern="1200" dirty="0">
                <a:solidFill>
                  <a:schemeClr val="tx1"/>
                </a:solidFill>
                <a:effectLst/>
                <a:latin typeface="Calibri"/>
                <a:ea typeface="+mn-ea"/>
                <a:cs typeface="+mn-cs"/>
              </a:rPr>
              <a:t>Üks piibellik näide lunastusest on Joosep. Ta pärines düsfunktsionaalsest, petlikust ja vägivaldsest perekonnast, kuid Jumal tõi meeleparanduse, andestuse, taastamise, tervenemise ja lunastuse (1. Moosese 37–48).</a:t>
            </a:r>
          </a:p>
          <a:p>
            <a:endParaRPr lang="en-US" sz="1200" b="1" kern="1200" dirty="0">
              <a:solidFill>
                <a:schemeClr val="tx1"/>
              </a:solidFill>
              <a:effectLst/>
              <a:latin typeface="Calibri"/>
              <a:ea typeface="+mn-ea"/>
              <a:cs typeface="+mn-cs"/>
            </a:endParaRPr>
          </a:p>
          <a:p>
            <a:endParaRPr lang="en-US" dirty="0">
              <a:effectLst/>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5</a:t>
            </a:fld>
            <a:endParaRPr lang="en-US" dirty="0"/>
          </a:p>
        </p:txBody>
      </p:sp>
    </p:spTree>
    <p:extLst>
      <p:ext uri="{BB962C8B-B14F-4D97-AF65-F5344CB8AC3E}">
        <p14:creationId xmlns:p14="http://schemas.microsoft.com/office/powerpoint/2010/main" val="178908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t" sz="1200" b="1" kern="1200" dirty="0">
                <a:solidFill>
                  <a:schemeClr val="tx1"/>
                </a:solidFill>
                <a:effectLst/>
                <a:latin typeface="Calibri"/>
                <a:ea typeface="+mn-ea"/>
                <a:cs typeface="+mn-cs"/>
              </a:rPr>
              <a:t>Lunastus ja abielu</a:t>
            </a:r>
          </a:p>
          <a:p>
            <a:endParaRPr lang="en-US" sz="1200" b="1" kern="1200" dirty="0">
              <a:solidFill>
                <a:schemeClr val="tx1"/>
              </a:solidFill>
              <a:effectLst/>
              <a:latin typeface="Calibri"/>
              <a:ea typeface="+mn-ea"/>
              <a:cs typeface="+mn-cs"/>
            </a:endParaRPr>
          </a:p>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t" sz="1200" b="1" kern="1200" dirty="0">
                <a:solidFill>
                  <a:schemeClr val="tx1"/>
                </a:solidFill>
                <a:effectLst/>
                <a:latin typeface="Calibri"/>
                <a:ea typeface="+mn-ea"/>
                <a:cs typeface="+mn-cs"/>
              </a:rPr>
              <a:t>Jumal saab anda abikaasadele võimaluse teha seda, mida nad üksi teha ei suuda, ning kogeda abielulepingus tõeliselt ühtsust ja lähedust. Kristuses on võimalik andestada, elada ohverdavalt, usaldada, muutuda ja tõeliselt armastada.</a:t>
            </a:r>
          </a:p>
          <a:p>
            <a:pPr algn="l" rtl="0" eaLnBrk="0" fontAlgn="base" hangingPunct="0">
              <a:spcBef>
                <a:spcPct val="30000"/>
              </a:spcBef>
              <a:spcAft>
                <a:spcPct val="0"/>
              </a:spcAft>
            </a:pPr>
            <a:endParaRPr lang="en-US" sz="1200" b="1" kern="1200" dirty="0">
              <a:solidFill>
                <a:schemeClr val="tx1"/>
              </a:solidFill>
              <a:effectLst/>
              <a:latin typeface="Calibri"/>
              <a:ea typeface="+mn-ea"/>
              <a:cs typeface="+mn-cs"/>
            </a:endParaRPr>
          </a:p>
          <a:p>
            <a:endParaRPr lang="en-US" dirty="0">
              <a:effectLst/>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6</a:t>
            </a:fld>
            <a:endParaRPr lang="en-US" dirty="0"/>
          </a:p>
        </p:txBody>
      </p:sp>
    </p:spTree>
    <p:extLst>
      <p:ext uri="{BB962C8B-B14F-4D97-AF65-F5344CB8AC3E}">
        <p14:creationId xmlns:p14="http://schemas.microsoft.com/office/powerpoint/2010/main" val="206436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t" sz="1200" b="1" kern="1200" dirty="0">
                <a:solidFill>
                  <a:schemeClr val="tx1"/>
                </a:solidFill>
                <a:effectLst/>
                <a:latin typeface="Calibri"/>
                <a:ea typeface="+mn-ea"/>
                <a:cs typeface="+mn-cs"/>
              </a:rPr>
              <a:t>Lunastus ja lapsevanemaks olemine</a:t>
            </a:r>
          </a:p>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t" sz="1200" b="1" kern="1200" dirty="0">
                <a:solidFill>
                  <a:schemeClr val="tx1"/>
                </a:solidFill>
                <a:effectLst/>
                <a:latin typeface="Calibri"/>
                <a:ea typeface="+mn-ea"/>
                <a:cs typeface="+mn-cs"/>
              </a:rPr>
              <a:t>Jumal saab lunastada vanemate nõrkused, ebaõnnestumised ja patud. Jumal annab Piiblis juhiseid terve lapsevanemaks olemise kohta ja pakub ülimat eeskuju lapsevanemast, kelles on intiimne armastus, hool, kaitse ja kiindumus. Issand saab näidata vanematele valdkondi, kus nad peavad rakendama distsipliini, julgustust või õnnistust. Jumal saab näidata ka täiskasvanud lastele valdkondi, kus nad saavad näidata armu, armastust ja andestust oma vanematele, kes on neile minevikus haiget teinud.</a:t>
            </a:r>
          </a:p>
          <a:p>
            <a:endParaRPr lang="en-US" dirty="0">
              <a:effectLst/>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7</a:t>
            </a:fld>
            <a:endParaRPr lang="en-US" dirty="0"/>
          </a:p>
        </p:txBody>
      </p:sp>
    </p:spTree>
    <p:extLst>
      <p:ext uri="{BB962C8B-B14F-4D97-AF65-F5344CB8AC3E}">
        <p14:creationId xmlns:p14="http://schemas.microsoft.com/office/powerpoint/2010/main" val="223201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t" sz="1200" b="1" kern="1200" dirty="0">
                <a:solidFill>
                  <a:schemeClr val="tx1"/>
                </a:solidFill>
                <a:effectLst/>
                <a:latin typeface="Calibri"/>
                <a:ea typeface="+mn-ea"/>
                <a:cs typeface="+mn-cs"/>
              </a:rPr>
              <a:t>Lunastus ja vallalisus</a:t>
            </a:r>
          </a:p>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t" sz="1200" b="1" kern="1200" dirty="0">
                <a:solidFill>
                  <a:schemeClr val="tx1"/>
                </a:solidFill>
                <a:effectLst/>
                <a:latin typeface="Calibri"/>
                <a:ea typeface="+mn-ea"/>
                <a:cs typeface="+mn-cs"/>
              </a:rPr>
              <a:t>Üksindus, hülgamise tunne ja „mittesobivus“ võivad olla vallaliste jaoks märkimisväärsed probleemid. Oluline on meeles pidada, et kui Jumal otsustas tulla Maale inimlihas, tegi Ta seda Jeesuse isikus, kes jäi kogu oma maise elu jooksul vallaliseks. Vallalisusel on igavene väärtus ja vallalistel on ainulaadne võimalus pühenduda Jumalale kogu südamest rohkem kui neil, kellel on abielus ja lapsevanemaks olemises nõutavad kohustused (1. Korintlastele 7:32–35).</a:t>
            </a:r>
          </a:p>
          <a:p>
            <a:endParaRPr lang="en-US" dirty="0">
              <a:effectLst/>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8</a:t>
            </a:fld>
            <a:endParaRPr lang="en-US" dirty="0"/>
          </a:p>
        </p:txBody>
      </p:sp>
    </p:spTree>
    <p:extLst>
      <p:ext uri="{BB962C8B-B14F-4D97-AF65-F5344CB8AC3E}">
        <p14:creationId xmlns:p14="http://schemas.microsoft.com/office/powerpoint/2010/main" val="314775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t" sz="1200" b="1" kern="1200" dirty="0">
                <a:solidFill>
                  <a:schemeClr val="tx1"/>
                </a:solidFill>
                <a:effectLst/>
                <a:latin typeface="Calibri"/>
                <a:ea typeface="+mn-ea"/>
                <a:cs typeface="+mn-cs"/>
              </a:rPr>
              <a:t>Lunastus ja Jumala perekond</a:t>
            </a:r>
          </a:p>
          <a:p>
            <a:pPr xmlns:a="http://schemas.openxmlformats.org/drawingml/2006/main" marL="0" marR="0" lvl="0" indent="0" algn="l" defTabSz="914400" rtl="0" eaLnBrk="0" fontAlgn="base" latinLnBrk="0" hangingPunct="0">
              <a:lnSpc>
                <a:spcPct val="100000"/>
              </a:lnSpc>
              <a:spcBef>
                <a:spcPct val="30000"/>
              </a:spcBef>
              <a:spcAft>
                <a:spcPct val="0"/>
              </a:spcAft>
              <a:buClrTx/>
              <a:buSzTx/>
              <a:buFontTx/>
              <a:buNone/>
              <a:tabLst/>
              <a:defRPr/>
            </a:pPr>
            <a:r xmlns:a="http://schemas.openxmlformats.org/drawingml/2006/main">
              <a:rPr lang="et" sz="1200" b="1" kern="1200" dirty="0">
                <a:solidFill>
                  <a:schemeClr val="tx1"/>
                </a:solidFill>
                <a:effectLst/>
                <a:latin typeface="Calibri"/>
                <a:ea typeface="+mn-ea"/>
                <a:cs typeface="+mn-cs"/>
              </a:rPr>
              <a:t>Kirik on Jumala perekond ja loodud kohaks, kus võid leida kogukonda, turvalisust, tuge, julgustust, hoolt ja armastust. See on koht, kus võid leida vaimseid vanemaid, vanavanemaid, vendi ja õdesid. Kirik pole kindlasti täiuslik ega ela alati oma kutsumust ustavalt, kuid kirik on koht, kus usklikud ja isegi uskmatud saavad kogeda Jumala armu oma teekonnal terviklikkuse, aktsepteerimise ja külluslikuma elu poole.</a:t>
            </a:r>
          </a:p>
          <a:p>
            <a:endParaRPr lang="en-US" dirty="0">
              <a:effectLst/>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9</a:t>
            </a:fld>
            <a:endParaRPr lang="en-US" dirty="0"/>
          </a:p>
        </p:txBody>
      </p:sp>
    </p:spTree>
    <p:extLst>
      <p:ext uri="{BB962C8B-B14F-4D97-AF65-F5344CB8AC3E}">
        <p14:creationId xmlns:p14="http://schemas.microsoft.com/office/powerpoint/2010/main" val="2527998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383B06-31E1-754F-B92E-55A5557E52C8}" type="datetimeFigureOut">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0033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005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0271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1" name="Title 10"/>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95336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383B06-31E1-754F-B92E-55A5557E52C8}" type="datetimeFigureOut">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82487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383B06-31E1-754F-B92E-55A5557E52C8}" type="datetimeFigureOut">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60617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383B06-31E1-754F-B92E-55A5557E52C8}" type="datetimeFigureOut">
              <a:rPr lang="en-US" smtClean="0"/>
              <a:t>8/26/25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10042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383B06-31E1-754F-B92E-55A5557E52C8}" type="datetimeFigureOut">
              <a:rPr lang="en-US" smtClean="0"/>
              <a:t>8/26/25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4061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83B06-31E1-754F-B92E-55A5557E52C8}" type="datetimeFigureOut">
              <a:rPr lang="en-US" smtClean="0"/>
              <a:t>8/26/25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43962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383B06-31E1-754F-B92E-55A5557E52C8}" type="datetimeFigureOut">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3283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383B06-31E1-754F-B92E-55A5557E52C8}" type="datetimeFigureOut">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15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C383B06-31E1-754F-B92E-55A5557E52C8}" type="datetimeFigureOut">
              <a:rPr lang="en-US" smtClean="0"/>
              <a:t>8/26/25</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7BF607B-CFEC-624C-BDA8-BCB40B22F743}" type="slidenum">
              <a:rPr lang="en-US" smtClean="0"/>
              <a:t>‹#›</a:t>
            </a:fld>
            <a:endParaRPr lang="en-US"/>
          </a:p>
        </p:txBody>
      </p:sp>
    </p:spTree>
    <p:extLst>
      <p:ext uri="{BB962C8B-B14F-4D97-AF65-F5344CB8AC3E}">
        <p14:creationId xmlns:p14="http://schemas.microsoft.com/office/powerpoint/2010/main" val="17459282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a:extLst>
              <a:ext uri="{FF2B5EF4-FFF2-40B4-BE49-F238E27FC236}">
                <a16:creationId xmlns:a16="http://schemas.microsoft.com/office/drawing/2014/main" id="{E7AF6568-1082-4A2C-B48C-09F53D380A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6" name="TextBox 5"/>
          <p:cNvSpPr txBox="1"/>
          <p:nvPr/>
        </p:nvSpPr>
        <p:spPr>
          <a:xfrm>
            <a:off x="5745313" y="4886690"/>
            <a:ext cx="3398687" cy="230832"/>
          </a:xfrm>
          <a:prstGeom prst="rect">
            <a:avLst/>
          </a:prstGeom>
          <a:noFill/>
        </p:spPr>
        <p:txBody>
          <a:bodyPr wrap="none" rtlCol="0">
            <a:spAutoFit/>
          </a:bodyPr>
          <a:lstStyle/>
          <a:p>
            <a:r xmlns:a="http://schemas.openxmlformats.org/drawingml/2006/main">
              <a:rPr lang="et" sz="900" b="0" dirty="0">
                <a:solidFill>
                  <a:schemeClr val="bg2">
                    <a:lumMod val="25000"/>
                  </a:schemeClr>
                </a:solidFill>
                <a:latin typeface="Source Sans Pro" panose="020B0604020202020204" charset="0"/>
                <a:cs typeface="Calibri"/>
              </a:rPr>
              <a:t>© Autoriõigus: Rahvusvaheline Juhtimisinstituut. Kõik õigused kaitstud.</a:t>
            </a:r>
          </a:p>
        </p:txBody>
      </p:sp>
      <p:pic>
        <p:nvPicPr>
          <p:cNvPr id="7" name="Picture 6"/>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04959" y="1266007"/>
            <a:ext cx="914608" cy="1067043"/>
          </a:xfrm>
          <a:prstGeom prst="rect">
            <a:avLst/>
          </a:prstGeom>
        </p:spPr>
      </p:pic>
      <p:sp>
        <p:nvSpPr>
          <p:cNvPr id="10" name="TextBox 9"/>
          <p:cNvSpPr txBox="1"/>
          <p:nvPr/>
        </p:nvSpPr>
        <p:spPr>
          <a:xfrm>
            <a:off x="255086" y="219987"/>
            <a:ext cx="8633828" cy="1641283"/>
          </a:xfrm>
          <a:prstGeom prst="rect">
            <a:avLst/>
          </a:prstGeom>
          <a:noFill/>
        </p:spPr>
        <p:txBody>
          <a:bodyPr wrap="square" rtlCol="0">
            <a:spAutoFit/>
          </a:bodyPr>
          <a:lstStyle/>
          <a:p>
            <a:pPr xmlns:a="http://schemas.openxmlformats.org/drawingml/2006/main">
              <a:lnSpc>
                <a:spcPts val="6000"/>
              </a:lnSpc>
            </a:pPr>
            <a:r xmlns:a="http://schemas.openxmlformats.org/drawingml/2006/main">
              <a:rPr lang="et" sz="6000" dirty="0">
                <a:solidFill>
                  <a:schemeClr val="bg2">
                    <a:lumMod val="25000"/>
                  </a:schemeClr>
                </a:solidFill>
                <a:latin typeface="Raleway" panose="020B0503030101060003" pitchFamily="34" charset="0"/>
              </a:rPr>
              <a:t>PERE JA LUNASTUS</a:t>
            </a:r>
            <a:endParaRPr xmlns:a="http://schemas.openxmlformats.org/drawingml/2006/main" lang="en-US" sz="6000" dirty="0">
              <a:solidFill>
                <a:schemeClr val="bg2">
                  <a:lumMod val="25000"/>
                </a:schemeClr>
              </a:solidFill>
              <a:latin typeface="Raleway" panose="020B0503030101060003" pitchFamily="34" charset="0"/>
            </a:endParaRPr>
          </a:p>
        </p:txBody>
      </p:sp>
      <p:sp>
        <p:nvSpPr>
          <p:cNvPr id="8" name="Rectangle 7">
            <a:extLst>
              <a:ext uri="{FF2B5EF4-FFF2-40B4-BE49-F238E27FC236}">
                <a16:creationId xmlns:a16="http://schemas.microsoft.com/office/drawing/2014/main" id="{DE0858DA-70CE-5A4A-98F8-7E29FF0673CB}"/>
              </a:ext>
            </a:extLst>
          </p:cNvPr>
          <p:cNvSpPr/>
          <p:nvPr/>
        </p:nvSpPr>
        <p:spPr>
          <a:xfrm>
            <a:off x="0" y="4370417"/>
            <a:ext cx="9144000" cy="6454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D5F3D23-0DE0-B447-9248-5EB14FD869BC}"/>
              </a:ext>
            </a:extLst>
          </p:cNvPr>
          <p:cNvSpPr txBox="1"/>
          <p:nvPr/>
        </p:nvSpPr>
        <p:spPr>
          <a:xfrm>
            <a:off x="0" y="4471288"/>
            <a:ext cx="9144000" cy="461665"/>
          </a:xfrm>
          <a:prstGeom prst="rect">
            <a:avLst/>
          </a:prstGeom>
          <a:noFill/>
        </p:spPr>
        <p:txBody>
          <a:bodyPr wrap="square" rtlCol="0">
            <a:spAutoFit/>
          </a:bodyPr>
          <a:lstStyle/>
          <a:p>
            <a:r xmlns:a="http://schemas.openxmlformats.org/drawingml/2006/main">
              <a:rPr lang="et" sz="2400" dirty="0">
                <a:solidFill>
                  <a:schemeClr val="bg1"/>
                </a:solidFill>
                <a:latin typeface="Source Sans Pro" panose="020B0503030403020204" pitchFamily="34" charset="0"/>
              </a:rPr>
              <a:t>JUMALA KUNINGRIIGI EDENDAMINE</a:t>
            </a:r>
          </a:p>
        </p:txBody>
      </p:sp>
    </p:spTree>
    <p:extLst>
      <p:ext uri="{BB962C8B-B14F-4D97-AF65-F5344CB8AC3E}">
        <p14:creationId xmlns:p14="http://schemas.microsoft.com/office/powerpoint/2010/main" val="309165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82C25D02-FA75-473E-A54E-64E9DE7263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9161062" cy="5143500"/>
          </a:xfrm>
          <a:prstGeom prst="rect">
            <a:avLst/>
          </a:prstGeom>
        </p:spPr>
      </p:pic>
      <p:sp>
        <p:nvSpPr>
          <p:cNvPr id="9" name="Rectangle 9">
            <a:extLst>
              <a:ext uri="{FF2B5EF4-FFF2-40B4-BE49-F238E27FC236}">
                <a16:creationId xmlns:a16="http://schemas.microsoft.com/office/drawing/2014/main" id="{15134F9E-9EA7-4C13-A91E-21F31C57458B}"/>
              </a:ext>
            </a:extLst>
          </p:cNvPr>
          <p:cNvSpPr/>
          <p:nvPr/>
        </p:nvSpPr>
        <p:spPr>
          <a:xfrm>
            <a:off x="571500" y="723900"/>
            <a:ext cx="8115300" cy="37338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sp>
        <p:nvSpPr>
          <p:cNvPr id="5" name="TextBox 4"/>
          <p:cNvSpPr txBox="1"/>
          <p:nvPr/>
        </p:nvSpPr>
        <p:spPr>
          <a:xfrm>
            <a:off x="742949" y="1263469"/>
            <a:ext cx="7772401" cy="2246769"/>
          </a:xfrm>
          <a:prstGeom prst="rect">
            <a:avLst/>
          </a:prstGeom>
          <a:noFill/>
        </p:spPr>
        <p:txBody>
          <a:bodyPr wrap="square" rtlCol="0">
            <a:spAutoFit/>
          </a:bodyPr>
          <a:lstStyle/>
          <a:p>
            <a:pPr xmlns:a="http://schemas.openxmlformats.org/drawingml/2006/main" marR="0" algn="ctr" rtl="0"/>
            <a:r xmlns:a="http://schemas.openxmlformats.org/drawingml/2006/main">
              <a:rPr lang="et" sz="2800" b="0" dirty="0">
                <a:latin typeface="Source Sans Pro" panose="020B0503030403020204" pitchFamily="34" charset="0"/>
                <a:ea typeface="Source Sans Pro" panose="020B0503030403020204" pitchFamily="34" charset="0"/>
              </a:rPr>
              <a:t>Mis on teie peres suurim pettumuse või valu allikas?</a:t>
            </a:r>
          </a:p>
          <a:p>
            <a:pPr xmlns:a="http://schemas.openxmlformats.org/drawingml/2006/main" marR="0" algn="ctr" rtl="0"/>
            <a:r xmlns:a="http://schemas.openxmlformats.org/drawingml/2006/main">
              <a:rPr lang="et" sz="2800" b="0" dirty="0">
                <a:latin typeface="Source Sans Pro" panose="020B0503030403020204" pitchFamily="34" charset="0"/>
                <a:ea typeface="Source Sans Pro" panose="020B0503030403020204" pitchFamily="34" charset="0"/>
              </a:rPr>
              <a:t>Kus sa sooviksid oma elus kogeda Jumala lunastavat armu, mis on seotud sinu perekonna või Jumala perekonnaga?</a:t>
            </a:r>
          </a:p>
        </p:txBody>
      </p:sp>
    </p:spTree>
    <p:extLst>
      <p:ext uri="{BB962C8B-B14F-4D97-AF65-F5344CB8AC3E}">
        <p14:creationId xmlns:p14="http://schemas.microsoft.com/office/powerpoint/2010/main" val="330474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tattoo&#10;&#10;Description automatically generated">
            <a:extLst>
              <a:ext uri="{FF2B5EF4-FFF2-40B4-BE49-F238E27FC236}">
                <a16:creationId xmlns:a16="http://schemas.microsoft.com/office/drawing/2014/main" id="{44581362-3258-E94E-900C-4F9505E2D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9">
            <a:extLst>
              <a:ext uri="{FF2B5EF4-FFF2-40B4-BE49-F238E27FC236}">
                <a16:creationId xmlns:a16="http://schemas.microsoft.com/office/drawing/2014/main" id="{1BA09B26-9340-4851-A92D-9607D38774D2}"/>
              </a:ext>
            </a:extLst>
          </p:cNvPr>
          <p:cNvSpPr/>
          <p:nvPr/>
        </p:nvSpPr>
        <p:spPr>
          <a:xfrm>
            <a:off x="-8531" y="3743146"/>
            <a:ext cx="9161062" cy="97164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85725" y="3032138"/>
            <a:ext cx="9548857" cy="1422017"/>
          </a:xfrm>
        </p:spPr>
        <p:txBody>
          <a:bodyPr>
            <a:noAutofit/>
          </a:bodyPr>
          <a:lstStyle/>
          <a:p>
            <a:br xmlns:a="http://schemas.openxmlformats.org/drawingml/2006/main">
              <a:rPr lang="pt-BR" sz="4800" b="1" dirty="0">
                <a:solidFill>
                  <a:schemeClr val="bg2">
                    <a:lumMod val="25000"/>
                  </a:schemeClr>
                </a:solidFill>
                <a:latin typeface="Raleway" panose="020B0503030101060003" pitchFamily="34" charset="0"/>
              </a:rPr>
            </a:br>
            <a:r xmlns:a="http://schemas.openxmlformats.org/drawingml/2006/main">
              <a:rPr lang="et" sz="3200" b="1" dirty="0">
                <a:solidFill>
                  <a:schemeClr val="bg1"/>
                </a:solidFill>
                <a:latin typeface="Raleway" panose="020B0503030101060003" pitchFamily="34" charset="0"/>
              </a:rPr>
              <a:t>Jumala vägi suudab teie haavad ravida</a:t>
            </a:r>
            <a:endParaRPr xmlns:a="http://schemas.openxmlformats.org/drawingml/2006/main" lang="en-US" sz="2000" dirty="0">
              <a:solidFill>
                <a:schemeClr val="bg1"/>
              </a:solidFill>
              <a:latin typeface="Raleway" panose="020B0503030101060003" pitchFamily="34" charset="0"/>
            </a:endParaRPr>
          </a:p>
        </p:txBody>
      </p:sp>
    </p:spTree>
    <p:extLst>
      <p:ext uri="{BB962C8B-B14F-4D97-AF65-F5344CB8AC3E}">
        <p14:creationId xmlns:p14="http://schemas.microsoft.com/office/powerpoint/2010/main" val="349149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sp>
        <p:nvSpPr>
          <p:cNvPr id="3" name="Semicírculo 2">
            <a:extLst>
              <a:ext uri="{FF2B5EF4-FFF2-40B4-BE49-F238E27FC236}">
                <a16:creationId xmlns:a16="http://schemas.microsoft.com/office/drawing/2014/main" id="{6AA4351A-54EC-43DA-B737-87B826D8DF3C}"/>
              </a:ext>
            </a:extLst>
          </p:cNvPr>
          <p:cNvSpPr/>
          <p:nvPr/>
        </p:nvSpPr>
        <p:spPr>
          <a:xfrm flipV="1">
            <a:off x="9683665" y="-1336301"/>
            <a:ext cx="3949211" cy="2945421"/>
          </a:xfrm>
          <a:prstGeom prst="blockArc">
            <a:avLst>
              <a:gd name="adj1" fmla="val 10800000"/>
              <a:gd name="adj2" fmla="val 21505579"/>
              <a:gd name="adj3" fmla="val 1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Elipse 3">
            <a:extLst>
              <a:ext uri="{FF2B5EF4-FFF2-40B4-BE49-F238E27FC236}">
                <a16:creationId xmlns:a16="http://schemas.microsoft.com/office/drawing/2014/main" id="{C5C7A59F-B2FB-4BEC-9967-4D6400CA28AD}"/>
              </a:ext>
            </a:extLst>
          </p:cNvPr>
          <p:cNvSpPr/>
          <p:nvPr/>
        </p:nvSpPr>
        <p:spPr>
          <a:xfrm>
            <a:off x="2253259" y="2409220"/>
            <a:ext cx="189035" cy="1890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lipse 12">
            <a:extLst>
              <a:ext uri="{FF2B5EF4-FFF2-40B4-BE49-F238E27FC236}">
                <a16:creationId xmlns:a16="http://schemas.microsoft.com/office/drawing/2014/main" id="{5E8A58E3-8571-48EE-82AC-F8160F76944B}"/>
              </a:ext>
            </a:extLst>
          </p:cNvPr>
          <p:cNvSpPr/>
          <p:nvPr/>
        </p:nvSpPr>
        <p:spPr>
          <a:xfrm>
            <a:off x="2622650" y="3503791"/>
            <a:ext cx="189035" cy="1890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13">
            <a:extLst>
              <a:ext uri="{FF2B5EF4-FFF2-40B4-BE49-F238E27FC236}">
                <a16:creationId xmlns:a16="http://schemas.microsoft.com/office/drawing/2014/main" id="{266A8594-8E52-49CE-8683-037C52A40218}"/>
              </a:ext>
            </a:extLst>
          </p:cNvPr>
          <p:cNvSpPr/>
          <p:nvPr/>
        </p:nvSpPr>
        <p:spPr>
          <a:xfrm>
            <a:off x="4120761" y="3758774"/>
            <a:ext cx="189035" cy="1890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lipse 14">
            <a:extLst>
              <a:ext uri="{FF2B5EF4-FFF2-40B4-BE49-F238E27FC236}">
                <a16:creationId xmlns:a16="http://schemas.microsoft.com/office/drawing/2014/main" id="{B8D20ABA-5E72-4BC7-88D8-406F5218BD14}"/>
              </a:ext>
            </a:extLst>
          </p:cNvPr>
          <p:cNvSpPr/>
          <p:nvPr/>
        </p:nvSpPr>
        <p:spPr>
          <a:xfrm>
            <a:off x="5463935" y="3501651"/>
            <a:ext cx="189035" cy="1890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lipse 15">
            <a:extLst>
              <a:ext uri="{FF2B5EF4-FFF2-40B4-BE49-F238E27FC236}">
                <a16:creationId xmlns:a16="http://schemas.microsoft.com/office/drawing/2014/main" id="{1CE9D000-6F2A-4BC3-87FF-0B03B7651334}"/>
              </a:ext>
            </a:extLst>
          </p:cNvPr>
          <p:cNvSpPr/>
          <p:nvPr/>
        </p:nvSpPr>
        <p:spPr>
          <a:xfrm>
            <a:off x="6039156" y="2409220"/>
            <a:ext cx="189035" cy="1890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Gráfico 9">
            <a:extLst>
              <a:ext uri="{FF2B5EF4-FFF2-40B4-BE49-F238E27FC236}">
                <a16:creationId xmlns:a16="http://schemas.microsoft.com/office/drawing/2014/main" id="{E6C2AA47-482D-4A69-B658-CAB1F12377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57411" y="1541267"/>
            <a:ext cx="3582077" cy="1945559"/>
          </a:xfrm>
          <a:prstGeom prst="rect">
            <a:avLst/>
          </a:prstGeom>
        </p:spPr>
      </p:pic>
      <p:cxnSp>
        <p:nvCxnSpPr>
          <p:cNvPr id="19" name="Conector reto 18">
            <a:extLst>
              <a:ext uri="{FF2B5EF4-FFF2-40B4-BE49-F238E27FC236}">
                <a16:creationId xmlns:a16="http://schemas.microsoft.com/office/drawing/2014/main" id="{3C0665A9-B6AA-450F-A4D6-D4A1DBFDE3A0}"/>
              </a:ext>
            </a:extLst>
          </p:cNvPr>
          <p:cNvCxnSpPr>
            <a:cxnSpLocks/>
          </p:cNvCxnSpPr>
          <p:nvPr/>
        </p:nvCxnSpPr>
        <p:spPr>
          <a:xfrm>
            <a:off x="1495425" y="2503738"/>
            <a:ext cx="794873"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a16="http://schemas.microsoft.com/office/drawing/2014/main" id="{8488DBBF-9113-4934-BFFC-260905A29DF5}"/>
              </a:ext>
            </a:extLst>
          </p:cNvPr>
          <p:cNvCxnSpPr>
            <a:cxnSpLocks/>
          </p:cNvCxnSpPr>
          <p:nvPr/>
        </p:nvCxnSpPr>
        <p:spPr>
          <a:xfrm flipV="1">
            <a:off x="2049926" y="3636409"/>
            <a:ext cx="609427" cy="3871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4" name="Conector reto 23">
            <a:extLst>
              <a:ext uri="{FF2B5EF4-FFF2-40B4-BE49-F238E27FC236}">
                <a16:creationId xmlns:a16="http://schemas.microsoft.com/office/drawing/2014/main" id="{E4DB5CAE-8490-4404-9254-6EFA489C777D}"/>
              </a:ext>
            </a:extLst>
          </p:cNvPr>
          <p:cNvCxnSpPr>
            <a:cxnSpLocks/>
          </p:cNvCxnSpPr>
          <p:nvPr/>
        </p:nvCxnSpPr>
        <p:spPr>
          <a:xfrm flipV="1">
            <a:off x="4207905" y="3876767"/>
            <a:ext cx="0" cy="56253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Conector reto 29">
            <a:extLst>
              <a:ext uri="{FF2B5EF4-FFF2-40B4-BE49-F238E27FC236}">
                <a16:creationId xmlns:a16="http://schemas.microsoft.com/office/drawing/2014/main" id="{96AFE4E0-DBA3-4E09-8809-BCE3AED9FDEF}"/>
              </a:ext>
            </a:extLst>
          </p:cNvPr>
          <p:cNvCxnSpPr>
            <a:cxnSpLocks/>
          </p:cNvCxnSpPr>
          <p:nvPr/>
        </p:nvCxnSpPr>
        <p:spPr>
          <a:xfrm flipH="1" flipV="1">
            <a:off x="5559188" y="3613092"/>
            <a:ext cx="737061" cy="44813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Conector reto 34">
            <a:extLst>
              <a:ext uri="{FF2B5EF4-FFF2-40B4-BE49-F238E27FC236}">
                <a16:creationId xmlns:a16="http://schemas.microsoft.com/office/drawing/2014/main" id="{19D2E1E8-3A60-4AE8-A4D7-523BACF0C979}"/>
              </a:ext>
            </a:extLst>
          </p:cNvPr>
          <p:cNvCxnSpPr>
            <a:cxnSpLocks/>
          </p:cNvCxnSpPr>
          <p:nvPr/>
        </p:nvCxnSpPr>
        <p:spPr>
          <a:xfrm>
            <a:off x="6206269" y="2501668"/>
            <a:ext cx="591547" cy="206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ectangle 8">
            <a:extLst>
              <a:ext uri="{FF2B5EF4-FFF2-40B4-BE49-F238E27FC236}">
                <a16:creationId xmlns:a16="http://schemas.microsoft.com/office/drawing/2014/main" id="{2E4A34AD-2061-49C1-924A-F1B2EC363CCA}"/>
              </a:ext>
            </a:extLst>
          </p:cNvPr>
          <p:cNvSpPr/>
          <p:nvPr/>
        </p:nvSpPr>
        <p:spPr>
          <a:xfrm>
            <a:off x="3894" y="298720"/>
            <a:ext cx="9144000" cy="813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0312" y="342721"/>
            <a:ext cx="8759550" cy="769441"/>
          </a:xfrm>
          <a:prstGeom prst="rect">
            <a:avLst/>
          </a:prstGeom>
          <a:noFill/>
        </p:spPr>
        <p:txBody>
          <a:bodyPr wrap="square" rtlCol="0">
            <a:spAutoFit/>
          </a:bodyPr>
          <a:lstStyle/>
          <a:p>
            <a:r xmlns:a="http://schemas.openxmlformats.org/drawingml/2006/main">
              <a:rPr lang="et" sz="4400" dirty="0">
                <a:solidFill>
                  <a:srgbClr val="C00000"/>
                </a:solidFill>
                <a:latin typeface="Raleway" panose="020B0503030101060003" pitchFamily="34" charset="0"/>
              </a:rPr>
              <a:t>JUMALA NÄGEMUS PEREKONNA JAOKS</a:t>
            </a:r>
            <a:endParaRPr xmlns:a="http://schemas.openxmlformats.org/drawingml/2006/main" lang="en-US" sz="4400" dirty="0">
              <a:solidFill>
                <a:srgbClr val="C00000"/>
              </a:solidFill>
              <a:latin typeface="Raleway" panose="020B0503030101060003" pitchFamily="34" charset="0"/>
            </a:endParaRPr>
          </a:p>
        </p:txBody>
      </p:sp>
      <p:sp>
        <p:nvSpPr>
          <p:cNvPr id="40" name="Retângulo: Cantos Arredondados 39">
            <a:extLst>
              <a:ext uri="{FF2B5EF4-FFF2-40B4-BE49-F238E27FC236}">
                <a16:creationId xmlns:a16="http://schemas.microsoft.com/office/drawing/2014/main" id="{35405939-0B38-4535-82D2-6E302A1DAF30}"/>
              </a:ext>
            </a:extLst>
          </p:cNvPr>
          <p:cNvSpPr/>
          <p:nvPr/>
        </p:nvSpPr>
        <p:spPr>
          <a:xfrm>
            <a:off x="6750191" y="2194164"/>
            <a:ext cx="2115011" cy="615007"/>
          </a:xfrm>
          <a:prstGeom prst="roundRect">
            <a:avLst/>
          </a:prstGeom>
          <a:solidFill>
            <a:srgbClr val="FFFFFF"/>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0">
              <a:ln w="0"/>
              <a:solidFill>
                <a:schemeClr val="tx1"/>
              </a:solidFill>
              <a:effectLst>
                <a:outerShdw blurRad="38100" dist="19050" dir="2700000" algn="tl" rotWithShape="0">
                  <a:schemeClr val="dk1">
                    <a:alpha val="40000"/>
                  </a:schemeClr>
                </a:outerShdw>
              </a:effectLst>
            </a:endParaRPr>
          </a:p>
        </p:txBody>
      </p:sp>
      <p:sp>
        <p:nvSpPr>
          <p:cNvPr id="12" name="Title 3">
            <a:extLst>
              <a:ext uri="{FF2B5EF4-FFF2-40B4-BE49-F238E27FC236}">
                <a16:creationId xmlns:a16="http://schemas.microsoft.com/office/drawing/2014/main" id="{B3F88376-C1ED-4939-82CF-6998AA76BCBE}"/>
              </a:ext>
            </a:extLst>
          </p:cNvPr>
          <p:cNvSpPr txBox="1">
            <a:spLocks/>
          </p:cNvSpPr>
          <p:nvPr/>
        </p:nvSpPr>
        <p:spPr>
          <a:xfrm>
            <a:off x="6750191" y="2120711"/>
            <a:ext cx="2115011" cy="6150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xmlns:a="http://schemas.openxmlformats.org/drawingml/2006/main" algn="l" fontAlgn="auto">
              <a:spcAft>
                <a:spcPts val="0"/>
              </a:spcAft>
            </a:pPr>
            <a:r xmlns:a="http://schemas.openxmlformats.org/drawingml/2006/main">
              <a:rPr lang="et" sz="2400" b="0" dirty="0">
                <a:latin typeface="Raleway" panose="020B0503030101060003" pitchFamily="34" charset="0"/>
              </a:rPr>
              <a:t>KOGUKOND</a:t>
            </a:r>
          </a:p>
        </p:txBody>
      </p:sp>
      <p:sp>
        <p:nvSpPr>
          <p:cNvPr id="41" name="Retângulo: Cantos Arredondados 40">
            <a:extLst>
              <a:ext uri="{FF2B5EF4-FFF2-40B4-BE49-F238E27FC236}">
                <a16:creationId xmlns:a16="http://schemas.microsoft.com/office/drawing/2014/main" id="{47A2DBE2-5840-43E2-954C-93B26BE3EB56}"/>
              </a:ext>
            </a:extLst>
          </p:cNvPr>
          <p:cNvSpPr/>
          <p:nvPr/>
        </p:nvSpPr>
        <p:spPr>
          <a:xfrm>
            <a:off x="6296250" y="4036957"/>
            <a:ext cx="2047650" cy="787580"/>
          </a:xfrm>
          <a:prstGeom prst="roundRect">
            <a:avLst/>
          </a:prstGeom>
          <a:solidFill>
            <a:srgbClr val="FFFFFF"/>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0">
              <a:ln w="0"/>
              <a:solidFill>
                <a:schemeClr val="tx1"/>
              </a:solidFill>
              <a:effectLst>
                <a:outerShdw blurRad="38100" dist="19050" dir="2700000" algn="tl" rotWithShape="0">
                  <a:schemeClr val="dk1">
                    <a:alpha val="40000"/>
                  </a:schemeClr>
                </a:outerShdw>
              </a:effectLst>
            </a:endParaRPr>
          </a:p>
        </p:txBody>
      </p:sp>
      <p:sp>
        <p:nvSpPr>
          <p:cNvPr id="11" name="Title 3">
            <a:extLst>
              <a:ext uri="{FF2B5EF4-FFF2-40B4-BE49-F238E27FC236}">
                <a16:creationId xmlns:a16="http://schemas.microsoft.com/office/drawing/2014/main" id="{0D3DE211-376E-46E9-9A0F-C012E8F85FAB}"/>
              </a:ext>
            </a:extLst>
          </p:cNvPr>
          <p:cNvSpPr txBox="1">
            <a:spLocks/>
          </p:cNvSpPr>
          <p:nvPr/>
        </p:nvSpPr>
        <p:spPr>
          <a:xfrm>
            <a:off x="6332317" y="3908861"/>
            <a:ext cx="2577545" cy="9277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xmlns:a="http://schemas.openxmlformats.org/drawingml/2006/main" algn="l" fontAlgn="auto">
              <a:spcAft>
                <a:spcPts val="0"/>
              </a:spcAft>
            </a:pPr>
            <a:r xmlns:a="http://schemas.openxmlformats.org/drawingml/2006/main">
              <a:rPr lang="et" sz="2400" b="0">
                <a:latin typeface="Raleway" panose="020B0503030101060003" pitchFamily="34" charset="0"/>
              </a:rPr>
              <a:t>OHVERDUSLIK ELU</a:t>
            </a:r>
            <a:endParaRPr xmlns:a="http://schemas.openxmlformats.org/drawingml/2006/main" lang="en-US" sz="2400" b="0" dirty="0">
              <a:latin typeface="Raleway" panose="020B0503030101060003" pitchFamily="34" charset="0"/>
            </a:endParaRPr>
          </a:p>
        </p:txBody>
      </p:sp>
      <p:sp>
        <p:nvSpPr>
          <p:cNvPr id="42" name="Retângulo: Cantos Arredondados 41">
            <a:extLst>
              <a:ext uri="{FF2B5EF4-FFF2-40B4-BE49-F238E27FC236}">
                <a16:creationId xmlns:a16="http://schemas.microsoft.com/office/drawing/2014/main" id="{22B418C9-7DE8-4E8B-A397-384D485DA08A}"/>
              </a:ext>
            </a:extLst>
          </p:cNvPr>
          <p:cNvSpPr/>
          <p:nvPr/>
        </p:nvSpPr>
        <p:spPr>
          <a:xfrm>
            <a:off x="3498292" y="4400057"/>
            <a:ext cx="1457325" cy="519824"/>
          </a:xfrm>
          <a:prstGeom prst="roundRect">
            <a:avLst/>
          </a:prstGeom>
          <a:solidFill>
            <a:srgbClr val="FFFFFF"/>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0">
              <a:ln w="0"/>
              <a:solidFill>
                <a:schemeClr val="tx1"/>
              </a:solidFill>
              <a:effectLst>
                <a:outerShdw blurRad="38100" dist="19050" dir="2700000" algn="tl" rotWithShape="0">
                  <a:schemeClr val="dk1">
                    <a:alpha val="40000"/>
                  </a:schemeClr>
                </a:outerShdw>
              </a:effectLst>
            </a:endParaRPr>
          </a:p>
        </p:txBody>
      </p:sp>
      <p:sp>
        <p:nvSpPr>
          <p:cNvPr id="9" name="Title 3">
            <a:extLst>
              <a:ext uri="{FF2B5EF4-FFF2-40B4-BE49-F238E27FC236}">
                <a16:creationId xmlns:a16="http://schemas.microsoft.com/office/drawing/2014/main" id="{AB7CB11B-1DE4-4C3C-9257-CFFDDB4B9517}"/>
              </a:ext>
            </a:extLst>
          </p:cNvPr>
          <p:cNvSpPr txBox="1">
            <a:spLocks/>
          </p:cNvSpPr>
          <p:nvPr/>
        </p:nvSpPr>
        <p:spPr>
          <a:xfrm>
            <a:off x="3567728" y="4296417"/>
            <a:ext cx="1896207" cy="6150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xmlns:a="http://schemas.openxmlformats.org/drawingml/2006/main" algn="l" fontAlgn="auto">
              <a:spcAft>
                <a:spcPts val="0"/>
              </a:spcAft>
            </a:pPr>
            <a:r xmlns:a="http://schemas.openxmlformats.org/drawingml/2006/main">
              <a:rPr lang="et" sz="2400" b="0" dirty="0">
                <a:latin typeface="Raleway" panose="020B0503030101060003" pitchFamily="34" charset="0"/>
              </a:rPr>
              <a:t>PUHTUS</a:t>
            </a:r>
          </a:p>
        </p:txBody>
      </p:sp>
      <p:sp>
        <p:nvSpPr>
          <p:cNvPr id="43" name="Retângulo: Cantos Arredondados 42">
            <a:extLst>
              <a:ext uri="{FF2B5EF4-FFF2-40B4-BE49-F238E27FC236}">
                <a16:creationId xmlns:a16="http://schemas.microsoft.com/office/drawing/2014/main" id="{F197628F-772C-413E-8ABA-3FF4E2D76468}"/>
              </a:ext>
            </a:extLst>
          </p:cNvPr>
          <p:cNvSpPr/>
          <p:nvPr/>
        </p:nvSpPr>
        <p:spPr>
          <a:xfrm>
            <a:off x="476465" y="3900213"/>
            <a:ext cx="1544658" cy="519824"/>
          </a:xfrm>
          <a:prstGeom prst="roundRect">
            <a:avLst/>
          </a:prstGeom>
          <a:solidFill>
            <a:srgbClr val="FFFFFF"/>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0">
              <a:ln w="0"/>
              <a:solidFill>
                <a:schemeClr val="tx1"/>
              </a:solidFill>
              <a:effectLst>
                <a:outerShdw blurRad="38100" dist="19050" dir="2700000" algn="tl" rotWithShape="0">
                  <a:schemeClr val="dk1">
                    <a:alpha val="40000"/>
                  </a:schemeClr>
                </a:outerShdw>
              </a:effectLst>
            </a:endParaRPr>
          </a:p>
        </p:txBody>
      </p:sp>
      <p:sp>
        <p:nvSpPr>
          <p:cNvPr id="6" name="Title 3">
            <a:extLst>
              <a:ext uri="{FF2B5EF4-FFF2-40B4-BE49-F238E27FC236}">
                <a16:creationId xmlns:a16="http://schemas.microsoft.com/office/drawing/2014/main" id="{DA1DD02B-6654-4DFE-82F3-5D2B0035C1E1}"/>
              </a:ext>
            </a:extLst>
          </p:cNvPr>
          <p:cNvSpPr txBox="1">
            <a:spLocks/>
          </p:cNvSpPr>
          <p:nvPr/>
        </p:nvSpPr>
        <p:spPr>
          <a:xfrm>
            <a:off x="521225" y="3775525"/>
            <a:ext cx="1896207" cy="6150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xmlns:a="http://schemas.openxmlformats.org/drawingml/2006/main" algn="l" fontAlgn="auto">
              <a:spcAft>
                <a:spcPts val="0"/>
              </a:spcAft>
            </a:pPr>
            <a:r xmlns:a="http://schemas.openxmlformats.org/drawingml/2006/main">
              <a:rPr lang="et" sz="2400" b="0" dirty="0">
                <a:latin typeface="Raleway" panose="020B0503030101060003" pitchFamily="34" charset="0"/>
              </a:rPr>
              <a:t>TRUUDUS</a:t>
            </a:r>
          </a:p>
        </p:txBody>
      </p:sp>
      <p:sp>
        <p:nvSpPr>
          <p:cNvPr id="44" name="Retângulo: Cantos Arredondados 43">
            <a:extLst>
              <a:ext uri="{FF2B5EF4-FFF2-40B4-BE49-F238E27FC236}">
                <a16:creationId xmlns:a16="http://schemas.microsoft.com/office/drawing/2014/main" id="{2FFE1E43-FAC7-44DB-A98C-95C80C19BC5A}"/>
              </a:ext>
            </a:extLst>
          </p:cNvPr>
          <p:cNvSpPr/>
          <p:nvPr/>
        </p:nvSpPr>
        <p:spPr>
          <a:xfrm>
            <a:off x="375436" y="2230647"/>
            <a:ext cx="1160648" cy="519824"/>
          </a:xfrm>
          <a:prstGeom prst="roundRect">
            <a:avLst/>
          </a:prstGeom>
          <a:solidFill>
            <a:srgbClr val="FFFFFF"/>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0">
              <a:ln w="0"/>
              <a:solidFill>
                <a:schemeClr val="tx1"/>
              </a:solidFill>
              <a:effectLst>
                <a:outerShdw blurRad="38100" dist="19050" dir="2700000" algn="tl" rotWithShape="0">
                  <a:schemeClr val="dk1">
                    <a:alpha val="40000"/>
                  </a:schemeClr>
                </a:outerShdw>
              </a:effectLst>
            </a:endParaRPr>
          </a:p>
        </p:txBody>
      </p:sp>
      <p:sp>
        <p:nvSpPr>
          <p:cNvPr id="5" name="Title 3">
            <a:extLst>
              <a:ext uri="{FF2B5EF4-FFF2-40B4-BE49-F238E27FC236}">
                <a16:creationId xmlns:a16="http://schemas.microsoft.com/office/drawing/2014/main" id="{C0178179-B97C-48A3-907E-8E851896093E}"/>
              </a:ext>
            </a:extLst>
          </p:cNvPr>
          <p:cNvSpPr txBox="1">
            <a:spLocks/>
          </p:cNvSpPr>
          <p:nvPr/>
        </p:nvSpPr>
        <p:spPr>
          <a:xfrm>
            <a:off x="414531" y="2120711"/>
            <a:ext cx="1266092" cy="6150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xmlns:a="http://schemas.openxmlformats.org/drawingml/2006/main" algn="l" fontAlgn="auto">
              <a:spcAft>
                <a:spcPts val="0"/>
              </a:spcAft>
            </a:pPr>
            <a:r xmlns:a="http://schemas.openxmlformats.org/drawingml/2006/main">
              <a:rPr lang="et" sz="2400" b="0" dirty="0">
                <a:latin typeface="Raleway" panose="020B0503030101060003" pitchFamily="34" charset="0"/>
              </a:rPr>
              <a:t>ARMASTUS</a:t>
            </a:r>
          </a:p>
        </p:txBody>
      </p:sp>
    </p:spTree>
    <p:extLst>
      <p:ext uri="{BB962C8B-B14F-4D97-AF65-F5344CB8AC3E}">
        <p14:creationId xmlns:p14="http://schemas.microsoft.com/office/powerpoint/2010/main" val="2828173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6E84DE0-6D5A-4AFE-B79B-DE32D2418B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9" name="Rectangle 8"/>
          <p:cNvSpPr/>
          <p:nvPr/>
        </p:nvSpPr>
        <p:spPr>
          <a:xfrm>
            <a:off x="0" y="403240"/>
            <a:ext cx="9144000" cy="6454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215865" y="-307769"/>
            <a:ext cx="7813710" cy="1422017"/>
          </a:xfrm>
        </p:spPr>
        <p:txBody>
          <a:bodyPr>
            <a:normAutofit/>
          </a:bodyPr>
          <a:lstStyle/>
          <a:p>
            <a:pPr xmlns:a="http://schemas.openxmlformats.org/drawingml/2006/main" algn="l"/>
            <a:r xmlns:a="http://schemas.openxmlformats.org/drawingml/2006/main">
              <a:rPr lang="et" sz="4400" b="1" dirty="0">
                <a:solidFill>
                  <a:schemeClr val="bg1"/>
                </a:solidFill>
                <a:latin typeface="Raleway" panose="020B0503030101060003" pitchFamily="34" charset="0"/>
              </a:rPr>
              <a:t>Patu mõju</a:t>
            </a:r>
            <a:endParaRPr xmlns:a="http://schemas.openxmlformats.org/drawingml/2006/main" lang="en-US" sz="1800" dirty="0">
              <a:solidFill>
                <a:schemeClr val="bg1"/>
              </a:solidFill>
              <a:latin typeface="Raleway" panose="020B0503030101060003" pitchFamily="34" charset="0"/>
            </a:endParaRPr>
          </a:p>
        </p:txBody>
      </p:sp>
    </p:spTree>
    <p:extLst>
      <p:ext uri="{BB962C8B-B14F-4D97-AF65-F5344CB8AC3E}">
        <p14:creationId xmlns:p14="http://schemas.microsoft.com/office/powerpoint/2010/main" val="4088288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E5967A47-1710-45B5-8B20-F52D518D1C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062" y="-1"/>
            <a:ext cx="9161062" cy="5143501"/>
          </a:xfrm>
          <a:prstGeom prst="rect">
            <a:avLst/>
          </a:prstGeom>
        </p:spPr>
      </p:pic>
      <p:sp>
        <p:nvSpPr>
          <p:cNvPr id="10" name="Rectangle 9"/>
          <p:cNvSpPr/>
          <p:nvPr/>
        </p:nvSpPr>
        <p:spPr>
          <a:xfrm>
            <a:off x="-17062" y="571012"/>
            <a:ext cx="9161062" cy="356293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sp>
        <p:nvSpPr>
          <p:cNvPr id="5" name="TextBox 4"/>
          <p:cNvSpPr txBox="1"/>
          <p:nvPr/>
        </p:nvSpPr>
        <p:spPr>
          <a:xfrm>
            <a:off x="1514723" y="1009552"/>
            <a:ext cx="6097491" cy="1815882"/>
          </a:xfrm>
          <a:prstGeom prst="rect">
            <a:avLst/>
          </a:prstGeom>
          <a:noFill/>
        </p:spPr>
        <p:txBody>
          <a:bodyPr wrap="square" rtlCol="0">
            <a:spAutoFit/>
          </a:bodyPr>
          <a:lstStyle/>
          <a:p>
            <a:pPr xmlns:a="http://schemas.openxmlformats.org/drawingml/2006/main" marR="0" algn="ctr" rtl="0"/>
            <a:r xmlns:a="http://schemas.openxmlformats.org/drawingml/2006/main">
              <a:rPr lang="et" sz="3200" b="0" dirty="0">
                <a:latin typeface="Source Sans Pro" panose="020B0503030403020204" pitchFamily="34" charset="0"/>
                <a:ea typeface="Source Sans Pro" panose="020B0503030403020204" pitchFamily="34" charset="0"/>
              </a:rPr>
              <a:t>Millised on märgid sellest, et patt on </a:t>
            </a:r>
            <a:r xmlns:a="http://schemas.openxmlformats.org/drawingml/2006/main">
              <a:rPr lang="et" sz="3200" b="0" dirty="0">
                <a:latin typeface="Source Sans Pro" panose="020B0503030403020204" pitchFamily="34" charset="0"/>
                <a:ea typeface="Source Sans Pro" panose="020B0503030403020204" pitchFamily="34" charset="0"/>
              </a:rPr>
              <a:t>meie ühiskonnas peresuhteid </a:t>
            </a:r>
            <a:r xmlns:a="http://schemas.openxmlformats.org/drawingml/2006/main">
              <a:rPr lang="et" sz="4800" b="0" dirty="0">
                <a:latin typeface="Source Sans Pro" panose="020B0503030403020204" pitchFamily="34" charset="0"/>
                <a:ea typeface="Source Sans Pro" panose="020B0503030403020204" pitchFamily="34" charset="0"/>
              </a:rPr>
              <a:t>moonutanud ?</a:t>
            </a:r>
          </a:p>
        </p:txBody>
      </p:sp>
    </p:spTree>
    <p:extLst>
      <p:ext uri="{BB962C8B-B14F-4D97-AF65-F5344CB8AC3E}">
        <p14:creationId xmlns:p14="http://schemas.microsoft.com/office/powerpoint/2010/main" val="1981528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EAA4D435-0863-4CB4-92A7-A12317D116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564734" y="284424"/>
            <a:ext cx="8664991" cy="688451"/>
          </a:xfrm>
        </p:spPr>
        <p:txBody>
          <a:bodyPr>
            <a:noAutofit/>
          </a:bodyPr>
          <a:lstStyle/>
          <a:p>
            <a:pPr xmlns:a="http://schemas.openxmlformats.org/drawingml/2006/main" algn="l"/>
            <a:r xmlns:a="http://schemas.openxmlformats.org/drawingml/2006/main">
              <a:rPr lang="et" sz="4000" b="1" dirty="0">
                <a:solidFill>
                  <a:srgbClr val="C00000"/>
                </a:solidFill>
                <a:latin typeface="Raleway" panose="020B0503030101060003" pitchFamily="34" charset="0"/>
              </a:rPr>
              <a:t>Jumala lunastusplaan</a:t>
            </a:r>
          </a:p>
        </p:txBody>
      </p:sp>
      <p:sp>
        <p:nvSpPr>
          <p:cNvPr id="11" name="CaixaDeTexto 10">
            <a:extLst>
              <a:ext uri="{FF2B5EF4-FFF2-40B4-BE49-F238E27FC236}">
                <a16:creationId xmlns:a16="http://schemas.microsoft.com/office/drawing/2014/main" id="{AD747CD4-44B6-4F56-8D01-F39A896EEA04}"/>
              </a:ext>
            </a:extLst>
          </p:cNvPr>
          <p:cNvSpPr txBox="1"/>
          <p:nvPr/>
        </p:nvSpPr>
        <p:spPr>
          <a:xfrm>
            <a:off x="288509" y="1411158"/>
            <a:ext cx="4416841" cy="3108543"/>
          </a:xfrm>
          <a:prstGeom prst="rect">
            <a:avLst/>
          </a:prstGeom>
          <a:noFill/>
        </p:spPr>
        <p:txBody>
          <a:bodyPr wrap="square">
            <a:spAutoFit/>
          </a:bodyPr>
          <a:lstStyle/>
          <a:p>
            <a:pPr xmlns:a="http://schemas.openxmlformats.org/drawingml/2006/main" marR="3600" algn="ctr"/>
            <a:r xmlns:a="http://schemas.openxmlformats.org/drawingml/2006/main">
              <a:rPr lang="et" sz="2800" b="0" dirty="0">
                <a:solidFill>
                  <a:schemeClr val="bg1"/>
                </a:solidFill>
                <a:latin typeface="Source Sans Pro" panose="020B0503030403020204" pitchFamily="34" charset="0"/>
                <a:ea typeface="Source Sans Pro" panose="020B0503030403020204" pitchFamily="34" charset="0"/>
              </a:rPr>
              <a:t>Seda ma olen teile rääkinud, et teil oleks rahu minus. Maailmas on teil ahastust, aga olge julged, mina olen maailma ära võitnud!</a:t>
            </a:r>
          </a:p>
          <a:p>
            <a:pPr xmlns:a="http://schemas.openxmlformats.org/drawingml/2006/main" marR="3600" algn="ctr"/>
            <a:r xmlns:a="http://schemas.openxmlformats.org/drawingml/2006/main">
              <a:rPr lang="et" sz="2800" b="0" dirty="0">
                <a:solidFill>
                  <a:schemeClr val="bg1"/>
                </a:solidFill>
                <a:latin typeface="Source Sans Pro" panose="020B0503030403020204" pitchFamily="34" charset="0"/>
                <a:ea typeface="Source Sans Pro" panose="020B0503030403020204" pitchFamily="34" charset="0"/>
              </a:rPr>
              <a:t>- Johannese 16:33</a:t>
            </a:r>
            <a:endParaRPr xmlns:a="http://schemas.openxmlformats.org/drawingml/2006/main" lang="en-US" sz="3200" b="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11716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ABA4370-CD6F-4E5B-B308-A40C8FB372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9144000" cy="5143500"/>
          </a:xfrm>
          <a:prstGeom prst="rect">
            <a:avLst/>
          </a:prstGeom>
        </p:spPr>
      </p:pic>
      <p:sp>
        <p:nvSpPr>
          <p:cNvPr id="9" name="Rectangle 8"/>
          <p:cNvSpPr/>
          <p:nvPr/>
        </p:nvSpPr>
        <p:spPr>
          <a:xfrm>
            <a:off x="0" y="327040"/>
            <a:ext cx="9144000" cy="6454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320640" y="307990"/>
            <a:ext cx="7489860" cy="664537"/>
          </a:xfrm>
        </p:spPr>
        <p:txBody>
          <a:bodyPr>
            <a:normAutofit/>
          </a:bodyPr>
          <a:lstStyle/>
          <a:p>
            <a:pPr xmlns:a="http://schemas.openxmlformats.org/drawingml/2006/main" marR="0" algn="just" rtl="0"/>
            <a:r xmlns:a="http://schemas.openxmlformats.org/drawingml/2006/main">
              <a:rPr lang="et" sz="3600" b="1" i="0" u="none" strike="noStrike" dirty="0">
                <a:solidFill>
                  <a:schemeClr val="bg1"/>
                </a:solidFill>
                <a:latin typeface="Raleway" panose="020B0003030101060003" pitchFamily="34" charset="0"/>
              </a:rPr>
              <a:t>LUNASTUS JA ABIELLU</a:t>
            </a:r>
          </a:p>
        </p:txBody>
      </p:sp>
    </p:spTree>
    <p:extLst>
      <p:ext uri="{BB962C8B-B14F-4D97-AF65-F5344CB8AC3E}">
        <p14:creationId xmlns:p14="http://schemas.microsoft.com/office/powerpoint/2010/main" val="201455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A217DFE5-5279-4B31-A92F-A6F14BF0E9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9" name="Rectangle 8"/>
          <p:cNvSpPr/>
          <p:nvPr/>
        </p:nvSpPr>
        <p:spPr>
          <a:xfrm>
            <a:off x="0" y="4051315"/>
            <a:ext cx="9144000" cy="6454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130140" y="4022741"/>
            <a:ext cx="7489860" cy="674062"/>
          </a:xfrm>
        </p:spPr>
        <p:txBody>
          <a:bodyPr>
            <a:normAutofit/>
          </a:bodyPr>
          <a:lstStyle/>
          <a:p>
            <a:pPr xmlns:a="http://schemas.openxmlformats.org/drawingml/2006/main" marR="0" rtl="0"/>
            <a:r xmlns:a="http://schemas.openxmlformats.org/drawingml/2006/main">
              <a:rPr lang="et" sz="3600" b="1" i="0" u="none" strike="noStrike" dirty="0">
                <a:solidFill>
                  <a:schemeClr val="bg1"/>
                </a:solidFill>
                <a:latin typeface="Raleway" panose="020B0003030101060003" pitchFamily="34" charset="0"/>
              </a:rPr>
              <a:t>LUNASTUS JA VANEMLIKUS</a:t>
            </a:r>
          </a:p>
        </p:txBody>
      </p:sp>
    </p:spTree>
    <p:extLst>
      <p:ext uri="{BB962C8B-B14F-4D97-AF65-F5344CB8AC3E}">
        <p14:creationId xmlns:p14="http://schemas.microsoft.com/office/powerpoint/2010/main" val="317387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2E473176-ED1C-4009-8A8F-1800F1F556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9144000" cy="5143501"/>
          </a:xfrm>
          <a:prstGeom prst="rect">
            <a:avLst/>
          </a:prstGeom>
        </p:spPr>
      </p:pic>
      <p:sp>
        <p:nvSpPr>
          <p:cNvPr id="9" name="Rectangle 8"/>
          <p:cNvSpPr/>
          <p:nvPr/>
        </p:nvSpPr>
        <p:spPr>
          <a:xfrm>
            <a:off x="0" y="361221"/>
            <a:ext cx="9144000" cy="6454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330165" y="342171"/>
            <a:ext cx="7489860" cy="664537"/>
          </a:xfrm>
        </p:spPr>
        <p:txBody>
          <a:bodyPr>
            <a:normAutofit/>
          </a:bodyPr>
          <a:lstStyle/>
          <a:p>
            <a:pPr xmlns:a="http://schemas.openxmlformats.org/drawingml/2006/main" marR="0" algn="just" rtl="0"/>
            <a:r xmlns:a="http://schemas.openxmlformats.org/drawingml/2006/main">
              <a:rPr lang="et" sz="3600" b="1" i="0" u="none" strike="noStrike" dirty="0">
                <a:solidFill>
                  <a:schemeClr val="bg1"/>
                </a:solidFill>
                <a:latin typeface="Raleway" panose="020B0003030101060003" pitchFamily="34" charset="0"/>
              </a:rPr>
              <a:t>LUNASTUS JA VALLALISUS</a:t>
            </a:r>
          </a:p>
        </p:txBody>
      </p:sp>
    </p:spTree>
    <p:extLst>
      <p:ext uri="{BB962C8B-B14F-4D97-AF65-F5344CB8AC3E}">
        <p14:creationId xmlns:p14="http://schemas.microsoft.com/office/powerpoint/2010/main" val="148009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CFF8C19-2C62-411A-82E6-567F63E212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9" name="Rectangle 8"/>
          <p:cNvSpPr/>
          <p:nvPr/>
        </p:nvSpPr>
        <p:spPr>
          <a:xfrm>
            <a:off x="0" y="4041790"/>
            <a:ext cx="9144000" cy="6454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130139" y="4022740"/>
            <a:ext cx="8909085" cy="664537"/>
          </a:xfrm>
        </p:spPr>
        <p:txBody>
          <a:bodyPr>
            <a:noAutofit/>
          </a:bodyPr>
          <a:lstStyle/>
          <a:p>
            <a:pPr xmlns:a="http://schemas.openxmlformats.org/drawingml/2006/main" marR="0" algn="just" rtl="0"/>
            <a:r xmlns:a="http://schemas.openxmlformats.org/drawingml/2006/main">
              <a:rPr lang="et" sz="3600" b="1" i="0" u="none" strike="noStrike" dirty="0">
                <a:solidFill>
                  <a:schemeClr val="bg1"/>
                </a:solidFill>
                <a:latin typeface="Raleway" panose="020B0003030101060003" pitchFamily="34" charset="0"/>
              </a:rPr>
              <a:t>LUNASTUS JA JUMALA PERE</a:t>
            </a:r>
          </a:p>
        </p:txBody>
      </p:sp>
    </p:spTree>
    <p:extLst>
      <p:ext uri="{BB962C8B-B14F-4D97-AF65-F5344CB8AC3E}">
        <p14:creationId xmlns:p14="http://schemas.microsoft.com/office/powerpoint/2010/main" val="187607645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9E14CFCD7A68A42B94C7CA96E38A883" ma:contentTypeVersion="13" ma:contentTypeDescription="Loo uus dokument" ma:contentTypeScope="" ma:versionID="9bda962ee0424baccb67b1c120527f94">
  <xsd:schema xmlns:xsd="http://www.w3.org/2001/XMLSchema" xmlns:xs="http://www.w3.org/2001/XMLSchema" xmlns:p="http://schemas.microsoft.com/office/2006/metadata/properties" xmlns:ns2="9b7eda01-e9a4-4c14-b8e7-67c3ed025913" xmlns:ns3="dc3d8f7b-553c-4788-ac9b-b0b5129d100a" targetNamespace="http://schemas.microsoft.com/office/2006/metadata/properties" ma:root="true" ma:fieldsID="41ec1f8d1948dc7375498d916c54f509" ns2:_="" ns3:_="">
    <xsd:import namespace="9b7eda01-e9a4-4c14-b8e7-67c3ed025913"/>
    <xsd:import namespace="dc3d8f7b-553c-4788-ac9b-b0b5129d100a"/>
    <xsd:element name="properties">
      <xsd:complexType>
        <xsd:sequence>
          <xsd:element name="documentManagement">
            <xsd:complexType>
              <xsd:all>
                <xsd:element ref="ns2:_x00d5_ppej_x00f5_ud" minOccurs="0"/>
                <xsd:element ref="ns2:MediaServiceMetadata" minOccurs="0"/>
                <xsd:element ref="ns2:MediaServiceFastMetadata" minOccurs="0"/>
                <xsd:element ref="ns2:dcb42d4a27764dd491cec908c3d417dd" minOccurs="0"/>
                <xsd:element ref="ns3:TaxCatchAll" minOccurs="0"/>
                <xsd:element ref="ns2:cf3df9ee314b4e4fb3374f9aca658b74" minOccurs="0"/>
                <xsd:element ref="ns2:g48226ef056249c0855ac903cec8c0a5" minOccurs="0"/>
                <xsd:element ref="ns2:MediaServiceObjectDetectorVersions" minOccurs="0"/>
                <xsd:element ref="ns2:MediaServiceSearchProperties" minOccurs="0"/>
                <xsd:element ref="ns3:_dlc_DocId" minOccurs="0"/>
                <xsd:element ref="ns3:_dlc_DocIdUrl" minOccurs="0"/>
                <xsd:element ref="ns3:_dlc_DocIdPersistI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7eda01-e9a4-4c14-b8e7-67c3ed025913" elementFormDefault="qualified">
    <xsd:import namespace="http://schemas.microsoft.com/office/2006/documentManagement/types"/>
    <xsd:import namespace="http://schemas.microsoft.com/office/infopath/2007/PartnerControls"/>
    <xsd:element name="_x00d5_ppej_x00f5_ud" ma:index="4" nillable="true" ma:displayName="Õppejõud" ma:format="Dropdown" ma:list="UserInfo" ma:SharePointGroup="0" ma:internalName="_x00d5_ppej_x00f5_u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cb42d4a27764dd491cec908c3d417dd" ma:index="10" nillable="true" ma:taxonomy="true" ma:internalName="dcb42d4a27764dd491cec908c3d417dd" ma:taxonomyFieldName="_x00d5_ppeaine" ma:displayName="Õppeaine" ma:default="" ma:fieldId="{dcb42d4a-2776-4dd4-91ce-c908c3d417dd}" ma:sspId="5e5b2194-a0da-4f95-853d-eca474e42886" ma:termSetId="b5a3a6ec-7d0d-4bf1-a5b9-ae7fc7592189" ma:anchorId="00000000-0000-0000-0000-000000000000" ma:open="false" ma:isKeyword="false">
      <xsd:complexType>
        <xsd:sequence>
          <xsd:element ref="pc:Terms" minOccurs="0" maxOccurs="1"/>
        </xsd:sequence>
      </xsd:complexType>
    </xsd:element>
    <xsd:element name="cf3df9ee314b4e4fb3374f9aca658b74" ma:index="12" nillable="true" ma:taxonomy="true" ma:internalName="cf3df9ee314b4e4fb3374f9aca658b74" ma:taxonomyFieldName="Keel" ma:displayName="Keel" ma:default="" ma:fieldId="{cf3df9ee-314b-4e4f-b337-4f9aca658b74}" ma:taxonomyMulti="true" ma:sspId="5e5b2194-a0da-4f95-853d-eca474e42886" ma:termSetId="2ecc8cc2-6d35-4cec-bc4e-bfdcb86e3a38" ma:anchorId="00000000-0000-0000-0000-000000000000" ma:open="false" ma:isKeyword="false">
      <xsd:complexType>
        <xsd:sequence>
          <xsd:element ref="pc:Terms" minOccurs="0" maxOccurs="1"/>
        </xsd:sequence>
      </xsd:complexType>
    </xsd:element>
    <xsd:element name="g48226ef056249c0855ac903cec8c0a5" ma:index="13" nillable="true" ma:taxonomy="true" ma:internalName="g48226ef056249c0855ac903cec8c0a5" ma:taxonomyFieldName="Semester" ma:displayName="Semester" ma:default="" ma:fieldId="{048226ef-0562-49c0-855a-c903cec8c0a5}" ma:sspId="5e5b2194-a0da-4f95-853d-eca474e42886" ma:termSetId="5732debb-8977-457c-94e5-220becb6307f" ma:anchorId="00000000-0000-0000-0000-000000000000" ma:open="fals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3d8f7b-553c-4788-ac9b-b0b5129d100a"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2a57cbc8-da55-49e7-90cd-521504aba406}" ma:internalName="TaxCatchAll" ma:showField="CatchAllData" ma:web="dc3d8f7b-553c-4788-ac9b-b0b5129d100a">
      <xsd:complexType>
        <xsd:complexContent>
          <xsd:extension base="dms:MultiChoiceLookup">
            <xsd:sequence>
              <xsd:element name="Value" type="dms:Lookup" maxOccurs="unbounded" minOccurs="0" nillable="true"/>
            </xsd:sequence>
          </xsd:extension>
        </xsd:complexContent>
      </xsd:complexType>
    </xsd:element>
    <xsd:element name="_dlc_DocId" ma:index="20" nillable="true" ma:displayName="Dokumendi ID väärtus" ma:description="Sellele üksusele määratud dokumendi ID väärtus." ma:indexed="true" ma:internalName="_dlc_DocId" ma:readOnly="true">
      <xsd:simpleType>
        <xsd:restriction base="dms:Text"/>
      </xsd:simpleType>
    </xsd:element>
    <xsd:element name="_dlc_DocIdUrl" ma:index="21" nillable="true" ma:displayName="Dokumendi ID" ma:description="Püsilink sellele dokumendile."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Sisutüüp"/>
        <xsd:element ref="dc:title" minOccurs="0" maxOccurs="1" ma:index="5"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x00d5_ppej_x00f5_ud xmlns="9b7eda01-e9a4-4c14-b8e7-67c3ed025913">
      <UserInfo>
        <DisplayName/>
        <AccountId xsi:nil="true"/>
        <AccountType/>
      </UserInfo>
    </_x00d5_ppej_x00f5_ud>
    <g48226ef056249c0855ac903cec8c0a5 xmlns="9b7eda01-e9a4-4c14-b8e7-67c3ed025913">
      <Terms xmlns="http://schemas.microsoft.com/office/infopath/2007/PartnerControls"/>
    </g48226ef056249c0855ac903cec8c0a5>
    <TaxCatchAll xmlns="dc3d8f7b-553c-4788-ac9b-b0b5129d100a" xsi:nil="true"/>
    <dcb42d4a27764dd491cec908c3d417dd xmlns="9b7eda01-e9a4-4c14-b8e7-67c3ed025913">
      <Terms xmlns="http://schemas.microsoft.com/office/infopath/2007/PartnerControls"/>
    </dcb42d4a27764dd491cec908c3d417dd>
    <cf3df9ee314b4e4fb3374f9aca658b74 xmlns="9b7eda01-e9a4-4c14-b8e7-67c3ed025913">
      <Terms xmlns="http://schemas.microsoft.com/office/infopath/2007/PartnerControls"/>
    </cf3df9ee314b4e4fb3374f9aca658b74>
    <_dlc_DocId xmlns="dc3d8f7b-553c-4788-ac9b-b0b5129d100a">YMQW55X7W7F4-849112479-2205</_dlc_DocId>
    <_dlc_DocIdUrl xmlns="dc3d8f7b-553c-4788-ac9b-b0b5129d100a">
      <Url>https://emkts.sharepoint.com/sites/oppematerjalid/_layouts/15/DocIdRedir.aspx?ID=YMQW55X7W7F4-849112479-2205</Url>
      <Description>YMQW55X7W7F4-849112479-2205</Description>
    </_dlc_DocIdUrl>
  </documentManagement>
</p:properties>
</file>

<file path=customXml/itemProps1.xml><?xml version="1.0" encoding="utf-8"?>
<ds:datastoreItem xmlns:ds="http://schemas.openxmlformats.org/officeDocument/2006/customXml" ds:itemID="{6E296665-EA6F-4EF1-9938-9050FB594F5E}"/>
</file>

<file path=customXml/itemProps2.xml><?xml version="1.0" encoding="utf-8"?>
<ds:datastoreItem xmlns:ds="http://schemas.openxmlformats.org/officeDocument/2006/customXml" ds:itemID="{746B2FB2-934A-4022-813D-45724D1FB038}"/>
</file>

<file path=customXml/itemProps3.xml><?xml version="1.0" encoding="utf-8"?>
<ds:datastoreItem xmlns:ds="http://schemas.openxmlformats.org/officeDocument/2006/customXml" ds:itemID="{59DC7B2A-E680-4152-B5EC-13820BCF1C0C}"/>
</file>

<file path=customXml/itemProps4.xml><?xml version="1.0" encoding="utf-8"?>
<ds:datastoreItem xmlns:ds="http://schemas.openxmlformats.org/officeDocument/2006/customXml" ds:itemID="{F08B10AE-8F2F-4C89-A603-8CAFFBFA009A}"/>
</file>

<file path=docProps/app.xml><?xml version="1.0" encoding="utf-8"?>
<Properties xmlns="http://schemas.openxmlformats.org/officeDocument/2006/extended-properties" xmlns:vt="http://schemas.openxmlformats.org/officeDocument/2006/docPropsVTypes">
  <Template/>
  <TotalTime>22254</TotalTime>
  <Words>1239</Words>
  <Application>Microsoft Macintosh PowerPoint</Application>
  <PresentationFormat>On-screen Show (16:9)</PresentationFormat>
  <Paragraphs>84</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Raleway</vt:lpstr>
      <vt:lpstr>Franklin Gothic Demi</vt:lpstr>
      <vt:lpstr>Times New Roman</vt:lpstr>
      <vt:lpstr>Calibri</vt:lpstr>
      <vt:lpstr>Calibri Light</vt:lpstr>
      <vt:lpstr>Source Sans Pro</vt:lpstr>
      <vt:lpstr>Arial</vt:lpstr>
      <vt:lpstr>Custom Design</vt:lpstr>
      <vt:lpstr>PowerPoint Presentation</vt:lpstr>
      <vt:lpstr>PowerPoint Presentation</vt:lpstr>
      <vt:lpstr>THE IMPACT OF SIN</vt:lpstr>
      <vt:lpstr>PowerPoint Presentation</vt:lpstr>
      <vt:lpstr>GOD’S PLAN FOR REDEMPTION</vt:lpstr>
      <vt:lpstr>REDEMPTION AND MARRIAGE</vt:lpstr>
      <vt:lpstr>REDEMPTION AND PARENTING</vt:lpstr>
      <vt:lpstr>REDEMPTION AND SINGLENESS</vt:lpstr>
      <vt:lpstr>REDEMPTION AND THE FAMILY OF GOD</vt:lpstr>
      <vt:lpstr>PowerPoint Presentation</vt:lpstr>
      <vt:lpstr> GOD´S POWER CAN  HEAL YOUR WOUNDS</vt:lpstr>
    </vt:vector>
  </TitlesOfParts>
  <Manager/>
  <Company>International Leadership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ILI Vision</dc:title>
  <dc:subject/>
  <dc:creator>Norival Trindade, Jr.</dc:creator>
  <cp:keywords>ILI, International, Leadership, Vision, Institute, Accelerating, spread, gospel, leaders, national, conference</cp:keywords>
  <dc:description/>
  <cp:lastModifiedBy>Wes Griffin</cp:lastModifiedBy>
  <cp:revision>462</cp:revision>
  <dcterms:created xsi:type="dcterms:W3CDTF">2003-05-12T14:11:04Z</dcterms:created>
  <dcterms:modified xsi:type="dcterms:W3CDTF">2025-08-26T11:58:27Z</dcterms:modified>
  <cp:category>ILITeaching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817816257</vt:i4>
  </property>
  <property fmtid="{D5CDD505-2E9C-101B-9397-08002B2CF9AE}" pid="3" name="_NewReviewCycle">
    <vt:lpwstr/>
  </property>
  <property fmtid="{D5CDD505-2E9C-101B-9397-08002B2CF9AE}" pid="4" name="_EmailSubject">
    <vt:lpwstr>goal</vt:lpwstr>
  </property>
  <property fmtid="{D5CDD505-2E9C-101B-9397-08002B2CF9AE}" pid="5" name="_AuthorEmail">
    <vt:lpwstr>juliana.o.trindade@exxonmobil.com</vt:lpwstr>
  </property>
  <property fmtid="{D5CDD505-2E9C-101B-9397-08002B2CF9AE}" pid="6" name="_AuthorEmailDisplayName">
    <vt:lpwstr>Trindade, Juliana O</vt:lpwstr>
  </property>
  <property fmtid="{D5CDD505-2E9C-101B-9397-08002B2CF9AE}" pid="7" name="ContentTypeId">
    <vt:lpwstr>0x010100D9E14CFCD7A68A42B94C7CA96E38A883</vt:lpwstr>
  </property>
  <property fmtid="{D5CDD505-2E9C-101B-9397-08002B2CF9AE}" pid="8" name="_dlc_DocIdItemGuid">
    <vt:lpwstr>62c3895d-fd60-4660-a7e1-460ba4bee331</vt:lpwstr>
  </property>
</Properties>
</file>