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Layouts/slideLayout10.xml" ContentType="application/vnd.openxmlformats-officedocument.presentationml.slideLayout+xml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diagrams/drawing1.xml" ContentType="application/vnd.ms-office.drawingml.diagramDrawing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6" r:id="rId8"/>
    <p:sldId id="299" r:id="rId9"/>
    <p:sldId id="300" r:id="rId10"/>
    <p:sldId id="301" r:id="rId11"/>
    <p:sldId id="302" r:id="rId12"/>
    <p:sldId id="303" r:id="rId13"/>
    <p:sldId id="304" r:id="rId14"/>
  </p:sldIdLst>
  <p:sldSz cx="9144000" cy="6858000" type="screen4x3"/>
  <p:notesSz cx="6858000" cy="9144000"/>
  <p:defaultTextStyle>
    <a:defPPr>
      <a:defRPr lang="e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49C"/>
    <a:srgbClr val="57564A"/>
    <a:srgbClr val="979797"/>
    <a:srgbClr val="949494"/>
    <a:srgbClr val="CC0000"/>
    <a:srgbClr val="990033"/>
    <a:srgbClr val="CC7BA0"/>
    <a:srgbClr val="BDC7C2"/>
    <a:srgbClr val="645B50"/>
    <a:srgbClr val="008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6"/>
    <p:restoredTop sz="93199"/>
  </p:normalViewPr>
  <p:slideViewPr>
    <p:cSldViewPr>
      <p:cViewPr varScale="1">
        <p:scale>
          <a:sx n="47" d="100"/>
          <a:sy n="47" d="100"/>
        </p:scale>
        <p:origin x="1760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6E9C6-E8E5-46A0-88F0-91E644AEEF8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4A0EED-6D70-41B3-8001-F8DEF0363BFF}">
      <dgm:prSet phldrT="[Text]" custT="1"/>
      <dgm:spPr>
        <a:xfrm rot="10800000">
          <a:off x="0" y="2050"/>
          <a:ext cx="8858312" cy="1781354"/>
        </a:xfrm>
        <a:solidFill>
          <a:srgbClr val="B9ADA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 xmlns:a="http://schemas.openxmlformats.org/drawingml/2006/main">
            <a:rPr lang="et" sz="3200" dirty="0"/>
            <a:t>Kui paljusid neist inimestest, keda oled Kristuse juurde juhatanud, oled sa isiklikult </a:t>
          </a:r>
          <a:r xmlns:a="http://schemas.openxmlformats.org/drawingml/2006/main">
            <a:rPr lang="et" sz="3200" dirty="0" err="1"/>
            <a:t>jüngriteks teinud </a:t>
          </a:r>
          <a:r xmlns:a="http://schemas.openxmlformats.org/drawingml/2006/main">
            <a:rPr lang="et" sz="3200" dirty="0"/>
            <a:t>?</a:t>
          </a:r>
          <a:endParaRPr xmlns:a="http://schemas.openxmlformats.org/drawingml/2006/main" lang="en-US" sz="3200" dirty="0">
            <a:solidFill>
              <a:srgbClr val="FFFFFF"/>
            </a:solidFill>
            <a:latin typeface="Franklin Gothic Medium" pitchFamily="34" charset="0"/>
            <a:ea typeface="+mn-ea"/>
            <a:cs typeface="+mn-cs"/>
          </a:endParaRPr>
        </a:p>
      </dgm:t>
    </dgm:pt>
    <dgm:pt modelId="{B7379E7D-C3AA-49CA-8332-38903EBB84C7}" type="parTrans" cxnId="{2E521D65-4CCE-446C-8387-E900189E135C}">
      <dgm:prSet/>
      <dgm:spPr/>
      <dgm:t>
        <a:bodyPr/>
        <a:lstStyle/>
        <a:p>
          <a:endParaRPr lang="en-US"/>
        </a:p>
      </dgm:t>
    </dgm:pt>
    <dgm:pt modelId="{CD879CED-EC2D-4B69-85EA-8F9E1C3166CD}" type="sibTrans" cxnId="{2E521D65-4CCE-446C-8387-E900189E135C}">
      <dgm:prSet/>
      <dgm:spPr/>
      <dgm:t>
        <a:bodyPr/>
        <a:lstStyle/>
        <a:p>
          <a:endParaRPr lang="en-US"/>
        </a:p>
      </dgm:t>
    </dgm:pt>
    <dgm:pt modelId="{1D2C6BEE-AF30-435B-A196-84E7B8A91DD3}">
      <dgm:prSet phldrT="[Text]" custT="1"/>
      <dgm:spPr>
        <a:xfrm rot="10800000">
          <a:off x="0" y="1763037"/>
          <a:ext cx="8858312" cy="1890097"/>
        </a:xfrm>
        <a:solidFill>
          <a:srgbClr val="B9ADA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xmlns:a="http://schemas.openxmlformats.org/drawingml/2006/main"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 xmlns:a="http://schemas.openxmlformats.org/drawingml/2006/main">
            <a:rPr lang="et" sz="3200" dirty="0"/>
            <a:t>Kui te seda teinud pole, siis mis olid põhjused?</a:t>
          </a:r>
          <a:endParaRPr xmlns:a="http://schemas.openxmlformats.org/drawingml/2006/main" lang="en-US" sz="2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51AAC34-6DBA-4EF9-AF5D-B5AFE808E674}" type="parTrans" cxnId="{73E0FCDE-89DF-43B5-B1D7-064DA3351E7D}">
      <dgm:prSet/>
      <dgm:spPr/>
      <dgm:t>
        <a:bodyPr/>
        <a:lstStyle/>
        <a:p>
          <a:endParaRPr lang="en-US"/>
        </a:p>
      </dgm:t>
    </dgm:pt>
    <dgm:pt modelId="{DD8AE26F-6CC5-4F56-B608-0B82629BD890}" type="sibTrans" cxnId="{73E0FCDE-89DF-43B5-B1D7-064DA3351E7D}">
      <dgm:prSet/>
      <dgm:spPr/>
      <dgm:t>
        <a:bodyPr/>
        <a:lstStyle/>
        <a:p>
          <a:endParaRPr lang="en-US"/>
        </a:p>
      </dgm:t>
    </dgm:pt>
    <dgm:pt modelId="{C7C06C6C-FF6F-46F2-A363-B5074D5F16E9}">
      <dgm:prSet phldrT="[Text]" custT="1"/>
      <dgm:spPr>
        <a:xfrm>
          <a:off x="0" y="3632766"/>
          <a:ext cx="8858312" cy="1357876"/>
        </a:xfrm>
        <a:solidFill>
          <a:srgbClr val="B9ADA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 xmlns:a="http://schemas.openxmlformats.org/drawingml/2006/main">
            <a:rPr lang="et" sz="3000" dirty="0"/>
            <a:t>Milliseid otsuseid pead tegema, et see esimene korrutamise tase sinu elus prioriteediks saaks?</a:t>
          </a:r>
          <a:endParaRPr xmlns:a="http://schemas.openxmlformats.org/drawingml/2006/main" lang="en-US" sz="3000" dirty="0">
            <a:solidFill>
              <a:srgbClr val="FFFFFF"/>
            </a:solidFill>
            <a:latin typeface="Franklin Gothic Medium" pitchFamily="34" charset="0"/>
            <a:ea typeface="+mn-ea"/>
            <a:cs typeface="+mn-cs"/>
          </a:endParaRPr>
        </a:p>
      </dgm:t>
    </dgm:pt>
    <dgm:pt modelId="{6B271C44-3E25-441E-9CC6-80E7745095EC}" type="sibTrans" cxnId="{8077EE12-4E25-4B98-B3B9-52624EC82CB3}">
      <dgm:prSet/>
      <dgm:spPr/>
      <dgm:t>
        <a:bodyPr/>
        <a:lstStyle/>
        <a:p>
          <a:endParaRPr lang="en-US"/>
        </a:p>
      </dgm:t>
    </dgm:pt>
    <dgm:pt modelId="{76C2562E-67F6-4261-B05B-9543DC54735A}" type="parTrans" cxnId="{8077EE12-4E25-4B98-B3B9-52624EC82CB3}">
      <dgm:prSet/>
      <dgm:spPr/>
      <dgm:t>
        <a:bodyPr/>
        <a:lstStyle/>
        <a:p>
          <a:endParaRPr lang="en-US"/>
        </a:p>
      </dgm:t>
    </dgm:pt>
    <dgm:pt modelId="{55E214C1-6CCD-48D7-BC82-170764A63F2B}" type="pres">
      <dgm:prSet presAssocID="{D536E9C6-E8E5-46A0-88F0-91E644AEEF80}" presName="Name0" presStyleCnt="0">
        <dgm:presLayoutVars>
          <dgm:dir/>
          <dgm:animLvl val="lvl"/>
          <dgm:resizeHandles val="exact"/>
        </dgm:presLayoutVars>
      </dgm:prSet>
      <dgm:spPr/>
    </dgm:pt>
    <dgm:pt modelId="{EF9B4B78-2D20-454D-A7DF-091F589D579A}" type="pres">
      <dgm:prSet presAssocID="{C7C06C6C-FF6F-46F2-A363-B5074D5F16E9}" presName="boxAndChildren" presStyleCnt="0"/>
      <dgm:spPr/>
    </dgm:pt>
    <dgm:pt modelId="{946CE889-4295-4118-AB4B-A83C972A7ADA}" type="pres">
      <dgm:prSet presAssocID="{C7C06C6C-FF6F-46F2-A363-B5074D5F16E9}" presName="parentTextBox" presStyleLbl="node1" presStyleIdx="0" presStyleCnt="3"/>
      <dgm:spPr>
        <a:prstGeom prst="rect">
          <a:avLst/>
        </a:prstGeom>
      </dgm:spPr>
    </dgm:pt>
    <dgm:pt modelId="{06C3ADBE-999C-49AB-BAFF-C9383BA5B295}" type="pres">
      <dgm:prSet presAssocID="{DD8AE26F-6CC5-4F56-B608-0B82629BD890}" presName="sp" presStyleCnt="0"/>
      <dgm:spPr/>
    </dgm:pt>
    <dgm:pt modelId="{606E0A64-41B8-4844-BD45-5C342F9AFFDE}" type="pres">
      <dgm:prSet presAssocID="{1D2C6BEE-AF30-435B-A196-84E7B8A91DD3}" presName="arrowAndChildren" presStyleCnt="0"/>
      <dgm:spPr/>
    </dgm:pt>
    <dgm:pt modelId="{1C85129A-E050-4599-B4B2-5A8B3F981893}" type="pres">
      <dgm:prSet presAssocID="{1D2C6BEE-AF30-435B-A196-84E7B8A91DD3}" presName="parentTextArrow" presStyleLbl="node1" presStyleIdx="1" presStyleCnt="3" custScaleY="52591"/>
      <dgm:spPr>
        <a:prstGeom prst="upArrowCallout">
          <a:avLst/>
        </a:prstGeom>
      </dgm:spPr>
    </dgm:pt>
    <dgm:pt modelId="{F239ACFD-70B9-4C9B-9784-DBECC2886C50}" type="pres">
      <dgm:prSet presAssocID="{CD879CED-EC2D-4B69-85EA-8F9E1C3166CD}" presName="sp" presStyleCnt="0"/>
      <dgm:spPr/>
    </dgm:pt>
    <dgm:pt modelId="{ED87F91D-ED4D-4F1B-A759-4B1277D5F7E6}" type="pres">
      <dgm:prSet presAssocID="{374A0EED-6D70-41B3-8001-F8DEF0363BFF}" presName="arrowAndChildren" presStyleCnt="0"/>
      <dgm:spPr/>
    </dgm:pt>
    <dgm:pt modelId="{87950776-358B-45A6-A2A5-801F2CADE57C}" type="pres">
      <dgm:prSet presAssocID="{374A0EED-6D70-41B3-8001-F8DEF0363BFF}" presName="parentTextArrow" presStyleLbl="node1" presStyleIdx="2" presStyleCnt="3" custScaleY="85297"/>
      <dgm:spPr>
        <a:prstGeom prst="upArrowCallout">
          <a:avLst/>
        </a:prstGeom>
      </dgm:spPr>
    </dgm:pt>
  </dgm:ptLst>
  <dgm:cxnLst>
    <dgm:cxn modelId="{8077EE12-4E25-4B98-B3B9-52624EC82CB3}" srcId="{D536E9C6-E8E5-46A0-88F0-91E644AEEF80}" destId="{C7C06C6C-FF6F-46F2-A363-B5074D5F16E9}" srcOrd="2" destOrd="0" parTransId="{76C2562E-67F6-4261-B05B-9543DC54735A}" sibTransId="{6B271C44-3E25-441E-9CC6-80E7745095EC}"/>
    <dgm:cxn modelId="{10A0A52F-11F4-4893-9A53-2043149FBCF9}" type="presOf" srcId="{374A0EED-6D70-41B3-8001-F8DEF0363BFF}" destId="{87950776-358B-45A6-A2A5-801F2CADE57C}" srcOrd="0" destOrd="0" presId="urn:microsoft.com/office/officeart/2005/8/layout/process4"/>
    <dgm:cxn modelId="{2E521D65-4CCE-446C-8387-E900189E135C}" srcId="{D536E9C6-E8E5-46A0-88F0-91E644AEEF80}" destId="{374A0EED-6D70-41B3-8001-F8DEF0363BFF}" srcOrd="0" destOrd="0" parTransId="{B7379E7D-C3AA-49CA-8332-38903EBB84C7}" sibTransId="{CD879CED-EC2D-4B69-85EA-8F9E1C3166CD}"/>
    <dgm:cxn modelId="{6BEFEE7D-4167-4370-8BEA-989327DB1B5D}" type="presOf" srcId="{C7C06C6C-FF6F-46F2-A363-B5074D5F16E9}" destId="{946CE889-4295-4118-AB4B-A83C972A7ADA}" srcOrd="0" destOrd="0" presId="urn:microsoft.com/office/officeart/2005/8/layout/process4"/>
    <dgm:cxn modelId="{51EB589F-0787-41C2-88A3-7A7777661E70}" type="presOf" srcId="{D536E9C6-E8E5-46A0-88F0-91E644AEEF80}" destId="{55E214C1-6CCD-48D7-BC82-170764A63F2B}" srcOrd="0" destOrd="0" presId="urn:microsoft.com/office/officeart/2005/8/layout/process4"/>
    <dgm:cxn modelId="{1D0E76A6-570E-4A83-8129-86B20F114A53}" type="presOf" srcId="{1D2C6BEE-AF30-435B-A196-84E7B8A91DD3}" destId="{1C85129A-E050-4599-B4B2-5A8B3F981893}" srcOrd="0" destOrd="0" presId="urn:microsoft.com/office/officeart/2005/8/layout/process4"/>
    <dgm:cxn modelId="{73E0FCDE-89DF-43B5-B1D7-064DA3351E7D}" srcId="{D536E9C6-E8E5-46A0-88F0-91E644AEEF80}" destId="{1D2C6BEE-AF30-435B-A196-84E7B8A91DD3}" srcOrd="1" destOrd="0" parTransId="{D51AAC34-6DBA-4EF9-AF5D-B5AFE808E674}" sibTransId="{DD8AE26F-6CC5-4F56-B608-0B82629BD890}"/>
    <dgm:cxn modelId="{DD482EC3-858F-4C85-A9CA-41532BE8DC10}" type="presParOf" srcId="{55E214C1-6CCD-48D7-BC82-170764A63F2B}" destId="{EF9B4B78-2D20-454D-A7DF-091F589D579A}" srcOrd="0" destOrd="0" presId="urn:microsoft.com/office/officeart/2005/8/layout/process4"/>
    <dgm:cxn modelId="{3606DA61-9D9E-4E40-B16C-8F9D20D92B55}" type="presParOf" srcId="{EF9B4B78-2D20-454D-A7DF-091F589D579A}" destId="{946CE889-4295-4118-AB4B-A83C972A7ADA}" srcOrd="0" destOrd="0" presId="urn:microsoft.com/office/officeart/2005/8/layout/process4"/>
    <dgm:cxn modelId="{2C3B803F-C41C-4767-B201-65AD841EBD02}" type="presParOf" srcId="{55E214C1-6CCD-48D7-BC82-170764A63F2B}" destId="{06C3ADBE-999C-49AB-BAFF-C9383BA5B295}" srcOrd="1" destOrd="0" presId="urn:microsoft.com/office/officeart/2005/8/layout/process4"/>
    <dgm:cxn modelId="{EC7752F4-595E-4F13-A394-9498AC36A0F1}" type="presParOf" srcId="{55E214C1-6CCD-48D7-BC82-170764A63F2B}" destId="{606E0A64-41B8-4844-BD45-5C342F9AFFDE}" srcOrd="2" destOrd="0" presId="urn:microsoft.com/office/officeart/2005/8/layout/process4"/>
    <dgm:cxn modelId="{92DF925C-BCE7-4688-A792-5266FC4A81FD}" type="presParOf" srcId="{606E0A64-41B8-4844-BD45-5C342F9AFFDE}" destId="{1C85129A-E050-4599-B4B2-5A8B3F981893}" srcOrd="0" destOrd="0" presId="urn:microsoft.com/office/officeart/2005/8/layout/process4"/>
    <dgm:cxn modelId="{DE0F3F0F-668B-40B8-9C05-4EB9FF5147EB}" type="presParOf" srcId="{55E214C1-6CCD-48D7-BC82-170764A63F2B}" destId="{F239ACFD-70B9-4C9B-9784-DBECC2886C50}" srcOrd="3" destOrd="0" presId="urn:microsoft.com/office/officeart/2005/8/layout/process4"/>
    <dgm:cxn modelId="{FE462A81-1BA0-4FF5-93CA-662C9838BBED}" type="presParOf" srcId="{55E214C1-6CCD-48D7-BC82-170764A63F2B}" destId="{ED87F91D-ED4D-4F1B-A759-4B1277D5F7E6}" srcOrd="4" destOrd="0" presId="urn:microsoft.com/office/officeart/2005/8/layout/process4"/>
    <dgm:cxn modelId="{9FAB64DB-54B9-44A3-A9AA-98791A7E8367}" type="presParOf" srcId="{ED87F91D-ED4D-4F1B-A759-4B1277D5F7E6}" destId="{87950776-358B-45A6-A2A5-801F2CADE5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CE889-4295-4118-AB4B-A83C972A7ADA}">
      <dsp:nvSpPr>
        <dsp:cNvPr id="0" name=""/>
        <dsp:cNvSpPr/>
      </dsp:nvSpPr>
      <dsp:spPr>
        <a:xfrm>
          <a:off x="0" y="3285220"/>
          <a:ext cx="8858312" cy="1570232"/>
        </a:xfrm>
        <a:prstGeom prst="rect">
          <a:avLst/>
        </a:prstGeom>
        <a:solidFill>
          <a:srgbClr val="B9ADA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xmlns:a="http://schemas.openxmlformats.org/drawingml/2006/main"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 xmlns:a="http://schemas.openxmlformats.org/drawingml/2006/main">
            <a:rPr lang="et" sz="3000" kern="1200" dirty="0"/>
            <a:t>Milliseid otsuseid pead tegema, et see esimene korrutamise tase sinu elus prioriteediks saaks?</a:t>
          </a:r>
          <a:endParaRPr xmlns:a="http://schemas.openxmlformats.org/drawingml/2006/main" lang="en-US" sz="3000" kern="1200" dirty="0">
            <a:solidFill>
              <a:srgbClr val="FFFFFF"/>
            </a:solidFill>
            <a:latin typeface="Franklin Gothic Medium" pitchFamily="34" charset="0"/>
            <a:ea typeface="+mn-ea"/>
            <a:cs typeface="+mn-cs"/>
          </a:endParaRPr>
        </a:p>
      </dsp:txBody>
      <dsp:txXfrm>
        <a:off x="0" y="3285220"/>
        <a:ext cx="8858312" cy="1570232"/>
      </dsp:txXfrm>
    </dsp:sp>
    <dsp:sp modelId="{1C85129A-E050-4599-B4B2-5A8B3F981893}">
      <dsp:nvSpPr>
        <dsp:cNvPr id="0" name=""/>
        <dsp:cNvSpPr/>
      </dsp:nvSpPr>
      <dsp:spPr>
        <a:xfrm rot="10800000">
          <a:off x="0" y="2038691"/>
          <a:ext cx="8858312" cy="1270082"/>
        </a:xfrm>
        <a:prstGeom prst="upArrowCallout">
          <a:avLst/>
        </a:prstGeom>
        <a:solidFill>
          <a:srgbClr val="B9ADA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xmlns:a="http://schemas.openxmlformats.org/drawingml/2006/main"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 xmlns:a="http://schemas.openxmlformats.org/drawingml/2006/main">
            <a:rPr lang="et" sz="3200" kern="1200" dirty="0"/>
            <a:t>Kui te seda teinud pole, siis mis olid põhjused?</a:t>
          </a:r>
          <a:endParaRPr xmlns:a="http://schemas.openxmlformats.org/drawingml/2006/main" lang="en-US" sz="2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0" y="2038691"/>
        <a:ext cx="8858312" cy="825261"/>
      </dsp:txXfrm>
    </dsp:sp>
    <dsp:sp modelId="{87950776-358B-45A6-A2A5-801F2CADE57C}">
      <dsp:nvSpPr>
        <dsp:cNvPr id="0" name=""/>
        <dsp:cNvSpPr/>
      </dsp:nvSpPr>
      <dsp:spPr>
        <a:xfrm rot="10800000">
          <a:off x="0" y="2306"/>
          <a:ext cx="8858312" cy="2059938"/>
        </a:xfrm>
        <a:prstGeom prst="upArrowCallout">
          <a:avLst/>
        </a:prstGeom>
        <a:solidFill>
          <a:srgbClr val="B9ADA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xmlns:a="http://schemas.openxmlformats.org/drawingml/2006/main"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 xmlns:a="http://schemas.openxmlformats.org/drawingml/2006/main">
            <a:rPr lang="et" sz="3200" kern="1200" dirty="0"/>
            <a:t>Kui paljusid neist inimestest, keda oled Kristuse juurde juhatanud, oled sa isiklikult </a:t>
          </a:r>
          <a:r xmlns:a="http://schemas.openxmlformats.org/drawingml/2006/main">
            <a:rPr lang="et" sz="3200" kern="1200" dirty="0" err="1"/>
            <a:t>jüngriteks teinud </a:t>
          </a:r>
          <a:r xmlns:a="http://schemas.openxmlformats.org/drawingml/2006/main">
            <a:rPr lang="et" sz="3200" kern="1200" dirty="0"/>
            <a:t>?</a:t>
          </a:r>
          <a:endParaRPr xmlns:a="http://schemas.openxmlformats.org/drawingml/2006/main" lang="en-US" sz="3200" kern="1200" dirty="0">
            <a:solidFill>
              <a:srgbClr val="FFFFFF"/>
            </a:solidFill>
            <a:latin typeface="Franklin Gothic Medium" pitchFamily="34" charset="0"/>
            <a:ea typeface="+mn-ea"/>
            <a:cs typeface="+mn-cs"/>
          </a:endParaRPr>
        </a:p>
      </dsp:txBody>
      <dsp:txXfrm rot="10800000">
        <a:off x="0" y="2306"/>
        <a:ext cx="8858312" cy="1338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9FA0-685D-4141-804E-4A09FB5C8E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F4313-7288-41B7-B89E-EFD178993C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98E94-1938-4E5E-892F-095EACD99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964A3-8AEC-4C7C-BDD1-34A5CD082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CACA-68F9-4585-8FD4-4969006B8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DD4EA-45D0-4D66-8F27-4C2BFC3BB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3088"/>
            <a:ext cx="4038600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3088"/>
            <a:ext cx="4038600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6507A-86E2-4B8E-B230-FF4991E0B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C3EE-A554-4B88-AA0F-F61B2DAB05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B6C48-1749-4BD3-AB8A-461EEAE37B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8B6A9-0E23-4930-8077-F5773D33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CACAE-D87F-4073-A802-9CBF8CEA63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F7FA-2234-4E4B-AC7B-08218E6C92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3088"/>
            <a:ext cx="82296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12E66A2-2347-435F-9A29-8AC72E921B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-178951"/>
            <a:ext cx="41764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6000" spc="-200" dirty="0">
                <a:ln w="12700">
                  <a:solidFill>
                    <a:srgbClr val="ABA49C"/>
                  </a:solidFill>
                  <a:prstDash val="solid"/>
                </a:ln>
                <a:solidFill>
                  <a:srgbClr val="645B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</a:rPr>
              <a:t>Edendamine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3768" y="544140"/>
            <a:ext cx="56584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5400" b="1" cap="none" spc="0" dirty="0">
                <a:ln w="18415" cmpd="sng">
                  <a:solidFill>
                    <a:srgbClr val="645B50"/>
                  </a:solidFill>
                  <a:prstDash val="solid"/>
                </a:ln>
                <a:solidFill>
                  <a:srgbClr val="ABA49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Jumala riik</a:t>
            </a:r>
          </a:p>
        </p:txBody>
      </p:sp>
      <p:pic>
        <p:nvPicPr>
          <p:cNvPr id="4" name="Picture 3" descr="Hands-Toge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4658" y="1571612"/>
            <a:ext cx="4899307" cy="37195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708" y="5229200"/>
            <a:ext cx="56584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8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Jüngerlus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079625" y="34210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42844" y="214290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7200" dirty="0">
                <a:latin typeface="Mistral"/>
              </a:rPr>
              <a:t>Palve</a:t>
            </a:r>
            <a:endParaRPr xmlns:a="http://schemas.openxmlformats.org/drawingml/2006/main" lang="en-US" sz="8000" dirty="0">
              <a:latin typeface="Mistral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786182" y="2000240"/>
            <a:ext cx="485778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xmlns:a="http://schemas.openxmlformats.org/drawingml/2006/main" marL="0" lvl="1" algn="ctr" eaLnBrk="0" hangingPunct="0">
              <a:spcBef>
                <a:spcPct val="20000"/>
              </a:spcBef>
              <a:spcAft>
                <a:spcPts val="1200"/>
              </a:spcAft>
            </a:pPr>
            <a:r xmlns:a="http://schemas.openxmlformats.org/drawingml/2006/main">
              <a:rPr lang="et" sz="3000" dirty="0"/>
              <a:t>Otsekui hirv igatseb veeojade järele, nõnda igatseb mu hing Sinu järele, oh Jumal. Mu hing januneb elava Jumala järele. Millal ma saan minna ja Jumalaga kohtuda?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9952" y="285728"/>
            <a:ext cx="42645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 xmlns:a="http://schemas.openxmlformats.org/drawingml/2006/main">
              <a:rPr lang="e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Psalm 42:1-2</a:t>
            </a:r>
            <a:endParaRPr xmlns:a="http://schemas.openxmlformats.org/drawingml/2006/main"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pic>
        <p:nvPicPr>
          <p:cNvPr id="11" name="Picture 10" descr="Deer Drinking 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2714644" cy="341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5" descr="Red_Handprint__righ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rot="14508140" flipV="1">
            <a:off x="-718752" y="1342876"/>
            <a:ext cx="8576216" cy="625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-838200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 rot="-4417690">
            <a:off x="-253513" y="2923264"/>
            <a:ext cx="2701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xmlns:a="http://schemas.openxmlformats.org/drawingml/2006/main">
              <a:spcBef>
                <a:spcPct val="50000"/>
              </a:spcBef>
            </a:pPr>
            <a:r xmlns:a="http://schemas.openxmlformats.org/drawingml/2006/main">
              <a:rPr lang="et" sz="3600" b="1" dirty="0"/>
              <a:t>Mediteerimine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 rot="-2149149">
            <a:off x="2555875" y="2130429"/>
            <a:ext cx="291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xmlns:a="http://schemas.openxmlformats.org/drawingml/2006/main">
              <a:spcBef>
                <a:spcPct val="50000"/>
              </a:spcBef>
            </a:pPr>
            <a:r xmlns:a="http://schemas.openxmlformats.org/drawingml/2006/main">
              <a:rPr lang="et" sz="3600" b="1" dirty="0"/>
              <a:t>Meeldejätmine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 rot="-1715476">
            <a:off x="3676264" y="2857267"/>
            <a:ext cx="3148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 xmlns:a="http://schemas.openxmlformats.org/drawingml/2006/main">
              <a:rPr lang="et" sz="3600" b="1" dirty="0"/>
              <a:t>Õppimine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 rot="20456609">
            <a:off x="4034757" y="4108556"/>
            <a:ext cx="2957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 xmlns:a="http://schemas.openxmlformats.org/drawingml/2006/main">
              <a:rPr lang="et" sz="3600" b="1" dirty="0"/>
              <a:t>Lugemine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 rot="1268749">
            <a:off x="3810132" y="5732103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 xmlns:a="http://schemas.openxmlformats.org/drawingml/2006/main">
              <a:rPr lang="et" sz="3600" b="1" dirty="0"/>
              <a:t>Kuulmine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489200" y="5697538"/>
            <a:ext cx="27432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bg1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endParaRPr lang="en-US" sz="2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6156325" y="5730879"/>
            <a:ext cx="1905000" cy="366712"/>
          </a:xfrm>
          <a:prstGeom prst="rect">
            <a:avLst/>
          </a:prstGeom>
          <a:solidFill>
            <a:srgbClr val="57564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xmlns:a="http://schemas.openxmlformats.org/drawingml/2006/main">
              <a:spcBef>
                <a:spcPct val="50000"/>
              </a:spcBef>
            </a:pPr>
            <a:r xmlns:a="http://schemas.openxmlformats.org/drawingml/2006/main">
              <a:rPr lang="et"/>
              <a:t>Roomlastele 10:17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6372224" y="4217991"/>
            <a:ext cx="1771675" cy="369332"/>
          </a:xfrm>
          <a:prstGeom prst="rect">
            <a:avLst/>
          </a:prstGeom>
          <a:solidFill>
            <a:srgbClr val="57564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xmlns:a="http://schemas.openxmlformats.org/drawingml/2006/main">
              <a:spcBef>
                <a:spcPct val="50000"/>
              </a:spcBef>
            </a:pPr>
            <a:r xmlns:a="http://schemas.openxmlformats.org/drawingml/2006/main">
              <a:rPr lang="et" dirty="0"/>
              <a:t>Ilmutusraamat 1:3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6011863" y="2778129"/>
            <a:ext cx="1600200" cy="366712"/>
          </a:xfrm>
          <a:prstGeom prst="rect">
            <a:avLst/>
          </a:prstGeom>
          <a:solidFill>
            <a:srgbClr val="57564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xmlns:a="http://schemas.openxmlformats.org/drawingml/2006/main">
              <a:spcBef>
                <a:spcPct val="50000"/>
              </a:spcBef>
            </a:pPr>
            <a:r xmlns:a="http://schemas.openxmlformats.org/drawingml/2006/main">
              <a:rPr lang="et"/>
              <a:t>Esra 7:10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5076825" y="1985966"/>
            <a:ext cx="2057400" cy="366713"/>
          </a:xfrm>
          <a:prstGeom prst="rect">
            <a:avLst/>
          </a:prstGeom>
          <a:solidFill>
            <a:srgbClr val="57564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xmlns:a="http://schemas.openxmlformats.org/drawingml/2006/main">
              <a:spcBef>
                <a:spcPct val="50000"/>
              </a:spcBef>
            </a:pPr>
            <a:r xmlns:a="http://schemas.openxmlformats.org/drawingml/2006/main">
              <a:rPr lang="et" dirty="0"/>
              <a:t>Psalm 119 9-11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3714744" y="0"/>
            <a:ext cx="49292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xmlns:a="http://schemas.openxmlformats.org/drawingml/2006/main" algn="ctr">
              <a:spcBef>
                <a:spcPct val="50000"/>
              </a:spcBef>
            </a:pPr>
            <a:r xmlns:a="http://schemas.openxmlformats.org/drawingml/2006/main">
              <a:rPr lang="e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Hea ülevaade Jumala sõnast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6611779"/>
            <a:ext cx="66770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 xmlns:a="http://schemas.openxmlformats.org/drawingml/2006/main">
              <a:rPr lang="et" sz="1000" dirty="0"/>
              <a:t>Käe illustratsioon: © Autoriõigus kuulub The Navigatorsile, Colorado Springs, CO USA. Kasutatud loal.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1785918" y="1928803"/>
            <a:ext cx="1403350" cy="366713"/>
          </a:xfrm>
          <a:prstGeom prst="rect">
            <a:avLst/>
          </a:prstGeom>
          <a:solidFill>
            <a:srgbClr val="57564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 xmlns:a="http://schemas.openxmlformats.org/drawingml/2006/main">
              <a:rPr lang="et" dirty="0"/>
              <a:t>Psalm 1:2-3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327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6000" dirty="0">
                <a:latin typeface="Mistral"/>
              </a:rPr>
              <a:t>Pühakiri</a:t>
            </a:r>
            <a:endParaRPr xmlns:a="http://schemas.openxmlformats.org/drawingml/2006/main" lang="en-US" sz="6600" dirty="0">
              <a:latin typeface="Mistr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5" grpId="0"/>
      <p:bldP spid="61446" grpId="0"/>
      <p:bldP spid="61447" grpId="0"/>
      <p:bldP spid="61448" grpId="0"/>
      <p:bldP spid="61451" grpId="0" animBg="1"/>
      <p:bldP spid="61452" grpId="0" animBg="1"/>
      <p:bldP spid="61453" grpId="0" animBg="1"/>
      <p:bldP spid="61454" grpId="0" animBg="1"/>
      <p:bldP spid="614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7848" y="214290"/>
            <a:ext cx="22770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 xmlns:a="http://schemas.openxmlformats.org/drawingml/2006/main">
              <a:rPr lang="et" sz="5400" dirty="0">
                <a:latin typeface="Mistral"/>
              </a:rPr>
              <a:t>Kuulekus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029200" y="19050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 b="1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714744" y="1857364"/>
            <a:ext cx="49292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xmlns:a="http://schemas.openxmlformats.org/drawingml/2006/main" marL="0" lvl="1" algn="ctr" eaLnBrk="0" hangingPunct="0">
              <a:spcBef>
                <a:spcPts val="0"/>
              </a:spcBef>
            </a:pPr>
            <a:r xmlns:a="http://schemas.openxmlformats.org/drawingml/2006/main">
              <a:rPr lang="et" sz="3200" dirty="0"/>
              <a:t>„Sa oled täna kuulutanud, et Issand on sinu Jumal. Sa oled tõotanud pidada tema seadusi, käske ja määrusi, käies tema teedel ja tehes kõike, mida ta sulle käsib…“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6778" y="116632"/>
            <a:ext cx="49292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xmlns:a="http://schemas.openxmlformats.org/drawingml/2006/main" marL="0" lvl="1" algn="ctr" eaLnBrk="0" hangingPunct="0">
              <a:spcBef>
                <a:spcPts val="0"/>
              </a:spcBef>
            </a:pPr>
            <a:r xmlns:a="http://schemas.openxmlformats.org/drawingml/2006/main">
              <a:rPr lang="e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5. Moosese 26:17–19</a:t>
            </a:r>
          </a:p>
        </p:txBody>
      </p:sp>
      <p:pic>
        <p:nvPicPr>
          <p:cNvPr id="10" name="Picture 9" descr="Sign Pointing Dir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3132021" cy="418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42844" y="1928802"/>
          <a:ext cx="8858312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779912" y="142852"/>
            <a:ext cx="4896544" cy="1357322"/>
          </a:xfrm>
        </p:spPr>
        <p:txBody>
          <a:bodyPr/>
          <a:lstStyle/>
          <a:p>
            <a:pPr xmlns:a="http://schemas.openxmlformats.org/drawingml/2006/main" algn="ctr">
              <a:defRPr/>
            </a:pPr>
            <a:r xmlns:a="http://schemas.openxmlformats.org/drawingml/2006/main">
              <a:rPr lang="et" sz="7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Töötuba</a:t>
            </a:r>
          </a:p>
        </p:txBody>
      </p:sp>
      <p:pic>
        <p:nvPicPr>
          <p:cNvPr id="8" name="Picture 7" descr="question-Mark-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151473" cy="215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500034" y="2214554"/>
            <a:ext cx="8072494" cy="3143272"/>
          </a:xfrm>
        </p:spPr>
        <p:txBody>
          <a:bodyPr/>
          <a:lstStyle/>
          <a:p>
            <a:pPr xmlns:a="http://schemas.openxmlformats.org/drawingml/2006/main" marL="0" indent="0" algn="ctr">
              <a:spcBef>
                <a:spcPts val="0"/>
              </a:spcBef>
              <a:spcAft>
                <a:spcPts val="1200"/>
              </a:spcAft>
              <a:buNone/>
            </a:pPr>
            <a:r xmlns:a="http://schemas.openxmlformats.org/drawingml/2006/main">
              <a:rPr lang="et" b="1" dirty="0">
                <a:solidFill>
                  <a:srgbClr val="57564A"/>
                </a:solidFill>
              </a:rPr>
              <a:t>Minge siis ja tehke jüngriteks kõik rahvad, ristides neid Isa ja Poja ja Püha Vaimu nimesse ja õpetades neid pidama kõike, mida mina teid olen käskinud.</a:t>
            </a:r>
          </a:p>
          <a:p>
            <a:pPr xmlns:a="http://schemas.openxmlformats.org/drawingml/2006/main" marL="0" indent="0"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 xmlns:a="http://schemas.openxmlformats.org/drawingml/2006/main">
              <a:rPr lang="et" dirty="0">
                <a:solidFill>
                  <a:srgbClr val="57564A"/>
                </a:solidFill>
              </a:rPr>
              <a:t>Matteuse 28:19-20:</a:t>
            </a:r>
          </a:p>
        </p:txBody>
      </p:sp>
      <p:sp>
        <p:nvSpPr>
          <p:cNvPr id="6" name="Rectangle 5"/>
          <p:cNvSpPr/>
          <p:nvPr/>
        </p:nvSpPr>
        <p:spPr>
          <a:xfrm>
            <a:off x="-36512" y="116632"/>
            <a:ext cx="35718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xmlns:a="http://schemas.openxmlformats.org/drawingml/2006/main" algn="r">
              <a:buFont typeface="Wingdings" pitchFamily="2" charset="2"/>
              <a:buNone/>
            </a:pPr>
            <a:r xmlns:a="http://schemas.openxmlformats.org/drawingml/2006/main">
              <a:rPr lang="et" sz="4400" b="1" dirty="0">
                <a:latin typeface="Mistral"/>
                <a:cs typeface="Mistral"/>
              </a:rPr>
              <a:t>Piibli käsk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6042" y="5715016"/>
            <a:ext cx="4803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/>
              </a:rPr>
              <a:t>Ainult üks imperatiiv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1920" y="357166"/>
            <a:ext cx="4802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4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Jüngriteks tegemine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ostle-Paul-Pa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42852"/>
            <a:ext cx="285752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178579" y="4572008"/>
            <a:ext cx="8786842" cy="2071702"/>
          </a:xfrm>
        </p:spPr>
        <p:txBody>
          <a:bodyPr/>
          <a:lstStyle/>
          <a:p>
            <a:pPr xmlns:a="http://schemas.openxmlformats.org/drawingml/2006/main" marL="0" indent="0"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 xmlns:a="http://schemas.openxmlformats.org/drawingml/2006/main">
              <a:rPr lang="et" dirty="0">
                <a:solidFill>
                  <a:srgbClr val="57564A"/>
                </a:solidFill>
              </a:rPr>
              <a:t>Ja mis sa oled kuulnud minult rääkivat paljude tunnistajate ees, see anna ustavate meeste hooleks, kes on osavad teisigi õpetama.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28860" y="3711363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Paulus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4767" y="302105"/>
            <a:ext cx="35718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xmlns:a="http://schemas.openxmlformats.org/drawingml/2006/main" marL="0" indent="0"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 xmlns:a="http://schemas.openxmlformats.org/drawingml/2006/main">
              <a:rPr lang="e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2. Timoteosele 2:2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285720" y="2786058"/>
            <a:ext cx="8382000" cy="1595430"/>
          </a:xfrm>
        </p:spPr>
        <p:txBody>
          <a:bodyPr/>
          <a:lstStyle/>
          <a:p>
            <a:pPr xmlns:a="http://schemas.openxmlformats.org/drawingml/2006/main" marL="0" indent="0"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 xmlns:a="http://schemas.openxmlformats.org/drawingml/2006/main">
              <a:rPr lang="et" sz="3600" dirty="0">
                <a:solidFill>
                  <a:srgbClr val="57564A"/>
                </a:solidFill>
              </a:rPr>
              <a:t>Rakenda jätkuvalt kõike, mida oled minult õppinud ja kuulnud ning mind tegemas näinud...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1920" y="373543"/>
            <a:ext cx="4680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xmlns:a="http://schemas.openxmlformats.org/drawingml/2006/main" marL="342900" lvl="0" indent="-342900" eaLnBrk="0" hangingPunct="0">
              <a:spcBef>
                <a:spcPct val="20000"/>
              </a:spcBef>
              <a:buSzPct val="80000"/>
            </a:pPr>
            <a:r xmlns:a="http://schemas.openxmlformats.org/drawingml/2006/main">
              <a:rPr lang="et" sz="4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Filiplastele 4:9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3469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4800" dirty="0">
                <a:latin typeface="Arial"/>
              </a:rPr>
              <a:t>Õpetamise praktiline rakendamine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8965" y="5500702"/>
            <a:ext cx="313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2800" dirty="0">
                <a:latin typeface="Mistral"/>
              </a:rPr>
              <a:t>Jüngerlus keskendub</a:t>
            </a:r>
            <a:endParaRPr xmlns:a="http://schemas.openxmlformats.org/drawingml/2006/main" lang="en-US" sz="3200" dirty="0">
              <a:latin typeface="Mistral"/>
            </a:endParaRPr>
          </a:p>
        </p:txBody>
      </p:sp>
      <p:pic>
        <p:nvPicPr>
          <p:cNvPr id="9" name="Picture 8" descr="Apostle-Paul-Pa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52"/>
            <a:ext cx="1657355" cy="248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57620" y="2000240"/>
            <a:ext cx="4786346" cy="3519496"/>
          </a:xfrm>
          <a:ln>
            <a:noFill/>
          </a:ln>
        </p:spPr>
        <p:txBody>
          <a:bodyPr/>
          <a:lstStyle/>
          <a:p>
            <a:pPr xmlns:a="http://schemas.openxmlformats.org/drawingml/2006/main" marL="0" indent="0" algn="ctr">
              <a:spcBef>
                <a:spcPts val="0"/>
              </a:spcBef>
              <a:buFont typeface="Wingdings" pitchFamily="2" charset="2"/>
              <a:buNone/>
            </a:pPr>
            <a:r xmlns:a="http://schemas.openxmlformats.org/drawingml/2006/main">
              <a:rPr lang="et" sz="3600" dirty="0"/>
              <a:t>See, kes tunneb Kristust sisemiselt ja on pühendunud elama väliselt armastuses ja kuulekuses Temale.</a:t>
            </a:r>
          </a:p>
          <a:p>
            <a:pPr xmlns:a="http://schemas.openxmlformats.org/drawingml/2006/main" marL="0" indent="0" algn="ctr">
              <a:spcBef>
                <a:spcPts val="0"/>
              </a:spcBef>
              <a:buFont typeface="Wingdings" pitchFamily="2" charset="2"/>
              <a:buNone/>
            </a:pPr>
            <a:r xmlns:a="http://schemas.openxmlformats.org/drawingml/2006/main">
              <a:rPr lang="et" sz="3600" dirty="0"/>
              <a:t>  </a:t>
            </a:r>
            <a:endParaRPr xmlns:a="http://schemas.openxmlformats.org/drawingml/2006/main" lang="en-US" sz="3600" b="1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857620" y="-27384"/>
            <a:ext cx="4714908" cy="1643050"/>
          </a:xfrm>
          <a:prstGeom prst="rect">
            <a:avLst/>
          </a:prstGeom>
        </p:spPr>
        <p:txBody>
          <a:bodyPr/>
          <a:lstStyle/>
          <a:p>
            <a:pPr xmlns:a="http://schemas.openxmlformats.org/drawingml/2006/main" algn="ctr">
              <a:lnSpc>
                <a:spcPts val="6000"/>
              </a:lnSpc>
            </a:pPr>
            <a:r xmlns:a="http://schemas.openxmlformats.org/drawingml/2006/main">
              <a:rPr lang="et" sz="5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Jüngri definitsioon</a:t>
            </a:r>
          </a:p>
        </p:txBody>
      </p:sp>
      <p:pic>
        <p:nvPicPr>
          <p:cNvPr id="4" name="Picture 3" descr="spiritual_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3143272" cy="416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786182" cy="1643074"/>
          </a:xfrm>
          <a:prstGeom prst="rect">
            <a:avLst/>
          </a:prstGeom>
        </p:spPr>
        <p:txBody>
          <a:bodyPr/>
          <a:lstStyle/>
          <a:p>
            <a:pPr xmlns:a="http://schemas.openxmlformats.org/drawingml/2006/main" algn="ctr">
              <a:defRPr/>
            </a:pPr>
            <a:r xmlns:a="http://schemas.openxmlformats.org/drawingml/2006/main">
              <a:rPr lang="et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Jüngerluse definitsioon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419350"/>
            <a:ext cx="8001000" cy="3386138"/>
          </a:xfrm>
          <a:ln>
            <a:noFill/>
          </a:ln>
        </p:spPr>
        <p:txBody>
          <a:bodyPr/>
          <a:lstStyle/>
          <a:p>
            <a:pPr xmlns:a="http://schemas.openxmlformats.org/drawingml/2006/main" marL="0" indent="0"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 xmlns:a="http://schemas.openxmlformats.org/drawingml/2006/main">
              <a:rPr lang="et" dirty="0"/>
              <a:t>Aidata teistel jüngritel vaimse küpsuse poole kasvada, ehitades Jumala Sõna põhimõtteid inimese ellu, et ta oleks varustatud mõistma ja järgima Püha Vaimu õhutusi, teades, kuidas reageerida igale olukorrale Kristuse-sarnase suhtumise ja tegudega.</a:t>
            </a:r>
          </a:p>
        </p:txBody>
      </p:sp>
      <p:pic>
        <p:nvPicPr>
          <p:cNvPr id="4" name="Picture 3" descr="Update-Photo-2.gif"/>
          <p:cNvPicPr>
            <a:picLocks noChangeAspect="1"/>
          </p:cNvPicPr>
          <p:nvPr/>
        </p:nvPicPr>
        <p:blipFill>
          <a:blip r:embed="rId2" cstate="print"/>
          <a:srcRect l="1670" t="6048" r="11469" b="3225"/>
          <a:stretch>
            <a:fillRect/>
          </a:stretch>
        </p:blipFill>
        <p:spPr>
          <a:xfrm>
            <a:off x="3643306" y="-24"/>
            <a:ext cx="5486404" cy="1554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71406" y="3571876"/>
            <a:ext cx="8534400" cy="3286124"/>
          </a:xfrm>
        </p:spPr>
        <p:txBody>
          <a:bodyPr/>
          <a:lstStyle/>
          <a:p>
            <a:pPr xmlns:a="http://schemas.openxmlformats.org/drawingml/2006/main">
              <a:spcBef>
                <a:spcPts val="0"/>
              </a:spcBef>
              <a:spcAft>
                <a:spcPts val="1200"/>
              </a:spcAft>
            </a:pPr>
            <a:r xmlns:a="http://schemas.openxmlformats.org/drawingml/2006/main">
              <a:rPr lang="et" dirty="0"/>
              <a:t>Teenimine rahvahulgale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1200"/>
              </a:spcAft>
            </a:pPr>
            <a:r xmlns:a="http://schemas.openxmlformats.org/drawingml/2006/main">
              <a:rPr lang="et" dirty="0"/>
              <a:t>Teenimine 120-le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1200"/>
              </a:spcAft>
            </a:pPr>
            <a:r xmlns:a="http://schemas.openxmlformats.org/drawingml/2006/main">
              <a:rPr lang="et" dirty="0"/>
              <a:t>Õpetas ja delegeeris volitusi 70-le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1200"/>
              </a:spcAft>
            </a:pPr>
            <a:r xmlns:a="http://schemas.openxmlformats.org/drawingml/2006/main">
              <a:rPr lang="et" dirty="0"/>
              <a:t>Panustasin isiklikult 12 apostlisse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1200"/>
              </a:spcAft>
            </a:pPr>
            <a:r xmlns:a="http://schemas.openxmlformats.org/drawingml/2006/main">
              <a:rPr lang="et" dirty="0"/>
              <a:t>Eriline investeering Peetrusesse, Jaakobuse ja Johannese ettevõtetesse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7799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8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Jeesus</a:t>
            </a:r>
          </a:p>
        </p:txBody>
      </p:sp>
      <p:sp>
        <p:nvSpPr>
          <p:cNvPr id="7" name="Oval 6"/>
          <p:cNvSpPr/>
          <p:nvPr/>
        </p:nvSpPr>
        <p:spPr>
          <a:xfrm>
            <a:off x="4000496" y="642918"/>
            <a:ext cx="4214842" cy="41434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416277" y="1051652"/>
            <a:ext cx="3383280" cy="3325936"/>
          </a:xfrm>
          <a:prstGeom prst="ellipse">
            <a:avLst/>
          </a:prstGeom>
          <a:solidFill>
            <a:srgbClr val="97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827757" y="1456158"/>
            <a:ext cx="2560320" cy="2516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147797" y="1770774"/>
            <a:ext cx="1920240" cy="1887693"/>
          </a:xfrm>
          <a:prstGeom prst="ellipse">
            <a:avLst/>
          </a:prstGeom>
          <a:solidFill>
            <a:srgbClr val="97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559277" y="2175278"/>
            <a:ext cx="1097280" cy="10786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286124"/>
            <a:ext cx="2610187" cy="1602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3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714744" y="142876"/>
            <a:ext cx="4929222" cy="1428736"/>
          </a:xfrm>
        </p:spPr>
        <p:txBody>
          <a:bodyPr/>
          <a:lstStyle/>
          <a:p>
            <a:pPr xmlns:a="http://schemas.openxmlformats.org/drawingml/2006/main">
              <a:lnSpc>
                <a:spcPct val="80000"/>
              </a:lnSpc>
            </a:pPr>
            <a:r xmlns:a="http://schemas.openxmlformats.org/drawingml/2006/main">
              <a:rPr lang="e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Esmased vaimsed distsipliinid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42844" y="2071678"/>
            <a:ext cx="35004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xmlns:a="http://schemas.openxmlformats.org/drawingml/2006/main" eaLnBrk="0" hangingPunct="0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 xmlns:a="http://schemas.openxmlformats.org/drawingml/2006/main">
              <a:rPr lang="et" sz="4000" dirty="0"/>
              <a:t>Palve</a:t>
            </a:r>
            <a:r xmlns:a="http://schemas.openxmlformats.org/drawingml/2006/main">
              <a:rPr lang="et" sz="2000" dirty="0"/>
              <a:t>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Char char="§"/>
            </a:pPr>
            <a:endParaRPr lang="en-US" sz="2000" dirty="0"/>
          </a:p>
          <a:p>
            <a:pPr xmlns:a="http://schemas.openxmlformats.org/drawingml/2006/main" eaLnBrk="0" hangingPunct="0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 xmlns:a="http://schemas.openxmlformats.org/drawingml/2006/main">
              <a:rPr lang="et" sz="4000" dirty="0"/>
              <a:t>Jumala sõna</a:t>
            </a:r>
            <a:endParaRPr xmlns:a="http://schemas.openxmlformats.org/drawingml/2006/main" lang="en-US" sz="2000" dirty="0"/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Char char="§"/>
            </a:pPr>
            <a:endParaRPr lang="en-US" sz="2000" dirty="0"/>
          </a:p>
          <a:p>
            <a:pPr xmlns:a="http://schemas.openxmlformats.org/drawingml/2006/main" eaLnBrk="0" hangingPunct="0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 xmlns:a="http://schemas.openxmlformats.org/drawingml/2006/main">
              <a:rPr lang="et" sz="4000" dirty="0"/>
              <a:t>Kuulekus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785786" y="5500702"/>
            <a:ext cx="7620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xmlns:a="http://schemas.openxmlformats.org/drawingml/2006/main" algn="ctr" eaLnBrk="0" hangingPunct="0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 xmlns:a="http://schemas.openxmlformats.org/drawingml/2006/main">
              <a:rPr lang="et" sz="3200" i="1" dirty="0"/>
              <a:t>„Jünger on see, kes igatseb nendes valdkondades kuuletuda ja kasvada.“</a:t>
            </a:r>
            <a:r xmlns:a="http://schemas.openxmlformats.org/drawingml/2006/main">
              <a:rPr lang="et" sz="3200" i="1" dirty="0">
                <a:solidFill>
                  <a:srgbClr val="FFFF99"/>
                </a:solidFill>
              </a:rPr>
              <a:t>  </a:t>
            </a:r>
          </a:p>
        </p:txBody>
      </p:sp>
      <p:pic>
        <p:nvPicPr>
          <p:cNvPr id="2051" name="Picture 3" descr="amencpdd6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2857520" cy="171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ign Pointing Dire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143248"/>
            <a:ext cx="1643074" cy="219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  <p:bldP spid="583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ang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816" y="2381399"/>
            <a:ext cx="7580960" cy="404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68" y="1785926"/>
            <a:ext cx="1928826" cy="714380"/>
          </a:xfrm>
          <a:prstGeom prst="rect">
            <a:avLst/>
          </a:prstGeom>
        </p:spPr>
        <p:txBody>
          <a:bodyPr/>
          <a:lstStyle/>
          <a:p>
            <a:pPr xmlns:a="http://schemas.openxmlformats.org/drawingml/2006/main" algn="ctr">
              <a:defRPr/>
            </a:pPr>
            <a:r xmlns:a="http://schemas.openxmlformats.org/drawingml/2006/main">
              <a:rPr lang="e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14744" y="2928934"/>
            <a:ext cx="17107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Intiimsus</a:t>
            </a:r>
          </a:p>
        </p:txBody>
      </p:sp>
      <p:sp>
        <p:nvSpPr>
          <p:cNvPr id="14" name="Rectangle 13"/>
          <p:cNvSpPr/>
          <p:nvPr/>
        </p:nvSpPr>
        <p:spPr>
          <a:xfrm rot="19967051">
            <a:off x="1101909" y="4657164"/>
            <a:ext cx="1544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Palve</a:t>
            </a:r>
          </a:p>
        </p:txBody>
      </p:sp>
      <p:sp>
        <p:nvSpPr>
          <p:cNvPr id="15" name="Rectangle 14"/>
          <p:cNvSpPr/>
          <p:nvPr/>
        </p:nvSpPr>
        <p:spPr>
          <a:xfrm rot="1705062">
            <a:off x="5800116" y="4640788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Pühakirjad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56275" y="6143644"/>
            <a:ext cx="24160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Kuulekus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50100" y="4929198"/>
            <a:ext cx="30069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Jünger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9912" y="-171400"/>
            <a:ext cx="4669592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Jüngriks olemise mudel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-166176"/>
            <a:ext cx="378618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t" sz="5400" dirty="0">
                <a:latin typeface="Mistral"/>
              </a:rPr>
              <a:t>Riidepuu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Join_Hands_0418 PowerPlugs Templates for PowerPoint">
  <a:themeElements>
    <a:clrScheme name="Multiplication">
      <a:dk1>
        <a:srgbClr val="004BA8"/>
      </a:dk1>
      <a:lt1>
        <a:srgbClr val="FFFFFF"/>
      </a:lt1>
      <a:dk2>
        <a:srgbClr val="800000"/>
      </a:dk2>
      <a:lt2>
        <a:srgbClr val="DFD293"/>
      </a:lt2>
      <a:accent1>
        <a:srgbClr val="008A1F"/>
      </a:accent1>
      <a:accent2>
        <a:srgbClr val="BE7960"/>
      </a:accent2>
      <a:accent3>
        <a:srgbClr val="C0AAAA"/>
      </a:accent3>
      <a:accent4>
        <a:srgbClr val="DADADA"/>
      </a:accent4>
      <a:accent5>
        <a:srgbClr val="9BC8FF"/>
      </a:accent5>
      <a:accent6>
        <a:srgbClr val="AC6D56"/>
      </a:accent6>
      <a:hlink>
        <a:srgbClr val="AFFFC0"/>
      </a:hlink>
      <a:folHlink>
        <a:srgbClr val="D3A219"/>
      </a:folHlink>
    </a:clrScheme>
    <a:fontScheme name="Join_Hands_0418 PowerPlugs Templates for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in_Hands_0418 PowerPlugs Templates for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in_Hands_0418 PowerPlugs Templates for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in_Hands_0418 PowerPlugs Templates for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in_Hands_0418 PowerPlugs Templates for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in_Hands_0418 PowerPlugs Templates for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in_Hands_0418 PowerPlugs Templates for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_Hands_0418 PowerPlugs Templates for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_Hands_0418 PowerPlugs Templates for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_Hands_0418 PowerPlugs Templates for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_Hands_0418 PowerPlugs Templates for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_Hands_0418 PowerPlugs Templates for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_Hands_0418 PowerPlugs Templates for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_Hands_0418 PowerPlugs Templates for PowerPoint 13">
        <a:dk1>
          <a:srgbClr val="000000"/>
        </a:dk1>
        <a:lt1>
          <a:srgbClr val="FFFFFF"/>
        </a:lt1>
        <a:dk2>
          <a:srgbClr val="645C51"/>
        </a:dk2>
        <a:lt2>
          <a:srgbClr val="FFFFFF"/>
        </a:lt2>
        <a:accent1>
          <a:srgbClr val="B9ADA3"/>
        </a:accent1>
        <a:accent2>
          <a:srgbClr val="FDCF5D"/>
        </a:accent2>
        <a:accent3>
          <a:srgbClr val="B8B5B3"/>
        </a:accent3>
        <a:accent4>
          <a:srgbClr val="DADADA"/>
        </a:accent4>
        <a:accent5>
          <a:srgbClr val="D9D3CE"/>
        </a:accent5>
        <a:accent6>
          <a:srgbClr val="E5BB53"/>
        </a:accent6>
        <a:hlink>
          <a:srgbClr val="FF66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E14CFCD7A68A42B94C7CA96E38A883" ma:contentTypeVersion="13" ma:contentTypeDescription="Loo uus dokument" ma:contentTypeScope="" ma:versionID="9bda962ee0424baccb67b1c120527f94">
  <xsd:schema xmlns:xsd="http://www.w3.org/2001/XMLSchema" xmlns:xs="http://www.w3.org/2001/XMLSchema" xmlns:p="http://schemas.microsoft.com/office/2006/metadata/properties" xmlns:ns2="9b7eda01-e9a4-4c14-b8e7-67c3ed025913" xmlns:ns3="dc3d8f7b-553c-4788-ac9b-b0b5129d100a" targetNamespace="http://schemas.microsoft.com/office/2006/metadata/properties" ma:root="true" ma:fieldsID="41ec1f8d1948dc7375498d916c54f509" ns2:_="" ns3:_="">
    <xsd:import namespace="9b7eda01-e9a4-4c14-b8e7-67c3ed025913"/>
    <xsd:import namespace="dc3d8f7b-553c-4788-ac9b-b0b5129d100a"/>
    <xsd:element name="properties">
      <xsd:complexType>
        <xsd:sequence>
          <xsd:element name="documentManagement">
            <xsd:complexType>
              <xsd:all>
                <xsd:element ref="ns2:_x00d5_ppej_x00f5_ud" minOccurs="0"/>
                <xsd:element ref="ns2:MediaServiceMetadata" minOccurs="0"/>
                <xsd:element ref="ns2:MediaServiceFastMetadata" minOccurs="0"/>
                <xsd:element ref="ns2:dcb42d4a27764dd491cec908c3d417dd" minOccurs="0"/>
                <xsd:element ref="ns3:TaxCatchAll" minOccurs="0"/>
                <xsd:element ref="ns2:cf3df9ee314b4e4fb3374f9aca658b74" minOccurs="0"/>
                <xsd:element ref="ns2:g48226ef056249c0855ac903cec8c0a5" minOccurs="0"/>
                <xsd:element ref="ns2:MediaServiceObjectDetectorVersions" minOccurs="0"/>
                <xsd:element ref="ns2:MediaServiceSearchProperties" minOccurs="0"/>
                <xsd:element ref="ns3:_dlc_DocId" minOccurs="0"/>
                <xsd:element ref="ns3:_dlc_DocIdUrl" minOccurs="0"/>
                <xsd:element ref="ns3:_dlc_DocIdPersistId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eda01-e9a4-4c14-b8e7-67c3ed025913" elementFormDefault="qualified">
    <xsd:import namespace="http://schemas.microsoft.com/office/2006/documentManagement/types"/>
    <xsd:import namespace="http://schemas.microsoft.com/office/infopath/2007/PartnerControls"/>
    <xsd:element name="_x00d5_ppej_x00f5_ud" ma:index="4" nillable="true" ma:displayName="Õppejõud" ma:format="Dropdown" ma:list="UserInfo" ma:SharePointGroup="0" ma:internalName="_x00d5_ppej_x00f5_u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cb42d4a27764dd491cec908c3d417dd" ma:index="10" nillable="true" ma:taxonomy="true" ma:internalName="dcb42d4a27764dd491cec908c3d417dd" ma:taxonomyFieldName="_x00d5_ppeaine" ma:displayName="Õppeaine" ma:default="" ma:fieldId="{dcb42d4a-2776-4dd4-91ce-c908c3d417dd}" ma:sspId="5e5b2194-a0da-4f95-853d-eca474e42886" ma:termSetId="b5a3a6ec-7d0d-4bf1-a5b9-ae7fc75921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3df9ee314b4e4fb3374f9aca658b74" ma:index="12" nillable="true" ma:taxonomy="true" ma:internalName="cf3df9ee314b4e4fb3374f9aca658b74" ma:taxonomyFieldName="Keel" ma:displayName="Keel" ma:default="" ma:fieldId="{cf3df9ee-314b-4e4f-b337-4f9aca658b74}" ma:taxonomyMulti="true" ma:sspId="5e5b2194-a0da-4f95-853d-eca474e42886" ma:termSetId="2ecc8cc2-6d35-4cec-bc4e-bfdcb86e3a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48226ef056249c0855ac903cec8c0a5" ma:index="13" nillable="true" ma:taxonomy="true" ma:internalName="g48226ef056249c0855ac903cec8c0a5" ma:taxonomyFieldName="Semester" ma:displayName="Semester" ma:default="" ma:fieldId="{048226ef-0562-49c0-855a-c903cec8c0a5}" ma:sspId="5e5b2194-a0da-4f95-853d-eca474e42886" ma:termSetId="5732debb-8977-457c-94e5-220becb630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d8f7b-553c-4788-ac9b-b0b5129d100a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2a57cbc8-da55-49e7-90cd-521504aba406}" ma:internalName="TaxCatchAll" ma:showField="CatchAllData" ma:web="dc3d8f7b-553c-4788-ac9b-b0b5129d10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0" nillable="true" ma:displayName="Dokumendi ID väärtus" ma:description="Sellele üksusele määratud dokumendi ID väärtus." ma:indexed="true" ma:internalName="_dlc_DocId" ma:readOnly="true">
      <xsd:simpleType>
        <xsd:restriction base="dms:Text"/>
      </xsd:simpleType>
    </xsd:element>
    <xsd:element name="_dlc_DocIdUrl" ma:index="21" nillable="true" ma:displayName="Dokumendi ID" ma:description="Püsilink sellele dokumendile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Sisutüüp"/>
        <xsd:element ref="dc:title" minOccurs="0" maxOccurs="1" ma:index="5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d5_ppej_x00f5_ud xmlns="9b7eda01-e9a4-4c14-b8e7-67c3ed025913">
      <UserInfo>
        <DisplayName/>
        <AccountId xsi:nil="true"/>
        <AccountType/>
      </UserInfo>
    </_x00d5_ppej_x00f5_ud>
    <g48226ef056249c0855ac903cec8c0a5 xmlns="9b7eda01-e9a4-4c14-b8e7-67c3ed025913">
      <Terms xmlns="http://schemas.microsoft.com/office/infopath/2007/PartnerControls"/>
    </g48226ef056249c0855ac903cec8c0a5>
    <TaxCatchAll xmlns="dc3d8f7b-553c-4788-ac9b-b0b5129d100a" xsi:nil="true"/>
    <dcb42d4a27764dd491cec908c3d417dd xmlns="9b7eda01-e9a4-4c14-b8e7-67c3ed025913">
      <Terms xmlns="http://schemas.microsoft.com/office/infopath/2007/PartnerControls"/>
    </dcb42d4a27764dd491cec908c3d417dd>
    <cf3df9ee314b4e4fb3374f9aca658b74 xmlns="9b7eda01-e9a4-4c14-b8e7-67c3ed025913">
      <Terms xmlns="http://schemas.microsoft.com/office/infopath/2007/PartnerControls"/>
    </cf3df9ee314b4e4fb3374f9aca658b74>
    <_dlc_DocId xmlns="dc3d8f7b-553c-4788-ac9b-b0b5129d100a">YMQW55X7W7F4-849112479-2191</_dlc_DocId>
    <_dlc_DocIdUrl xmlns="dc3d8f7b-553c-4788-ac9b-b0b5129d100a">
      <Url>https://emkts.sharepoint.com/sites/oppematerjalid/_layouts/15/DocIdRedir.aspx?ID=YMQW55X7W7F4-849112479-2191</Url>
      <Description>YMQW55X7W7F4-849112479-2191</Description>
    </_dlc_DocIdUrl>
  </documentManagement>
</p:properties>
</file>

<file path=customXml/itemProps1.xml><?xml version="1.0" encoding="utf-8"?>
<ds:datastoreItem xmlns:ds="http://schemas.openxmlformats.org/officeDocument/2006/customXml" ds:itemID="{7CB18D67-BCCA-4C8D-8F5D-DDD1643C2339}"/>
</file>

<file path=customXml/itemProps2.xml><?xml version="1.0" encoding="utf-8"?>
<ds:datastoreItem xmlns:ds="http://schemas.openxmlformats.org/officeDocument/2006/customXml" ds:itemID="{89DBAB56-5B62-470D-A20E-7E80621CC4CF}"/>
</file>

<file path=customXml/itemProps3.xml><?xml version="1.0" encoding="utf-8"?>
<ds:datastoreItem xmlns:ds="http://schemas.openxmlformats.org/officeDocument/2006/customXml" ds:itemID="{27551DCA-7BD7-4F4E-B311-0C19EC1790F0}"/>
</file>

<file path=customXml/itemProps4.xml><?xml version="1.0" encoding="utf-8"?>
<ds:datastoreItem xmlns:ds="http://schemas.openxmlformats.org/officeDocument/2006/customXml" ds:itemID="{C0DF8117-98D6-4984-8F68-97F8C764145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430</Words>
  <Application>Microsoft Macintosh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Franklin Gothic Medium</vt:lpstr>
      <vt:lpstr>Mistral</vt:lpstr>
      <vt:lpstr>Wingdings</vt:lpstr>
      <vt:lpstr>Join_Hands_0418 PowerPlugs Templates for PowerPoint</vt:lpstr>
      <vt:lpstr>PowerPoint Presentation</vt:lpstr>
      <vt:lpstr>PowerPoint Presentation</vt:lpstr>
      <vt:lpstr>PowerPoint Presentation</vt:lpstr>
      <vt:lpstr>PowerPoint Presentation</vt:lpstr>
      <vt:lpstr>Definition of a Disciple</vt:lpstr>
      <vt:lpstr>Definition of Discipleship</vt:lpstr>
      <vt:lpstr>PowerPoint Presentation</vt:lpstr>
      <vt:lpstr>PowerPoint Presentation</vt:lpstr>
      <vt:lpstr>God</vt:lpstr>
      <vt:lpstr>PowerPoint Presentation</vt:lpstr>
      <vt:lpstr>PowerPoint Presentation</vt:lpstr>
      <vt:lpstr>PowerPoint Presentation</vt:lpstr>
      <vt:lpstr>Workshop</vt:lpstr>
    </vt:vector>
  </TitlesOfParts>
  <Company>Share Jesus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setup2</dc:creator>
  <cp:lastModifiedBy>Joy Griffin</cp:lastModifiedBy>
  <cp:revision>48</cp:revision>
  <dcterms:created xsi:type="dcterms:W3CDTF">2008-06-25T14:46:14Z</dcterms:created>
  <dcterms:modified xsi:type="dcterms:W3CDTF">2025-08-26T07:22:33Z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0x010100D9E14CFCD7A68A42B94C7CA96E38A883</vt:lpwstr>
  </property>
  <property fmtid="{D5CDD505-2E9C-101B-9397-08002B2CF9AE}" pid="3" name="_dlc_DocIdItemGuid">
    <vt:lpwstr>72f015a6-9d35-4aad-b4ce-5d567e3f23a6</vt:lpwstr>
  </property>
</Properties>
</file>