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3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1.xml" ContentType="application/vnd.openxmlformats-officedocument.presentationml.notesSlide+xml"/>
  <Override PartName="/ppt/notesSlides/notesSlide18.xml" ContentType="application/vnd.openxmlformats-officedocument.presentationml.notesSlide+xml"/>
  <Override PartName="/ppt/notesSlides/notesSlide3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Lst>
  <p:notesMasterIdLst>
    <p:notesMasterId r:id="rId34"/>
  </p:notesMasterIdLst>
  <p:handoutMasterIdLst>
    <p:handoutMasterId r:id="rId35"/>
  </p:handoutMasterIdLst>
  <p:sldIdLst>
    <p:sldId id="499" r:id="rId2"/>
    <p:sldId id="508" r:id="rId3"/>
    <p:sldId id="551" r:id="rId4"/>
    <p:sldId id="552" r:id="rId5"/>
    <p:sldId id="553" r:id="rId6"/>
    <p:sldId id="554" r:id="rId7"/>
    <p:sldId id="542" r:id="rId8"/>
    <p:sldId id="543" r:id="rId9"/>
    <p:sldId id="555" r:id="rId10"/>
    <p:sldId id="556" r:id="rId11"/>
    <p:sldId id="541" r:id="rId12"/>
    <p:sldId id="557" r:id="rId13"/>
    <p:sldId id="558" r:id="rId14"/>
    <p:sldId id="527" r:id="rId15"/>
    <p:sldId id="545" r:id="rId16"/>
    <p:sldId id="559" r:id="rId17"/>
    <p:sldId id="560" r:id="rId18"/>
    <p:sldId id="561" r:id="rId19"/>
    <p:sldId id="562" r:id="rId20"/>
    <p:sldId id="563" r:id="rId21"/>
    <p:sldId id="564" r:id="rId22"/>
    <p:sldId id="565" r:id="rId23"/>
    <p:sldId id="566" r:id="rId24"/>
    <p:sldId id="567" r:id="rId25"/>
    <p:sldId id="546" r:id="rId26"/>
    <p:sldId id="547" r:id="rId27"/>
    <p:sldId id="568" r:id="rId28"/>
    <p:sldId id="548" r:id="rId29"/>
    <p:sldId id="549" r:id="rId30"/>
    <p:sldId id="569" r:id="rId31"/>
    <p:sldId id="550" r:id="rId32"/>
    <p:sldId id="570" r:id="rId33"/>
  </p:sldIdLst>
  <p:sldSz cx="9144000" cy="5143500" type="screen16x9"/>
  <p:notesSz cx="6946900" cy="92329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Franklin Gothic Demi" panose="020B0703020102020204" pitchFamily="34" charset="0"/>
      <p:regular r:id="rId42"/>
      <p:bold r:id="rId43"/>
      <p:italic r:id="rId44"/>
      <p:boldItalic r:id="rId45"/>
    </p:embeddedFont>
    <p:embeddedFont>
      <p:font typeface="Raleway" pitchFamily="2" charset="-70"/>
      <p:regular r:id="rId46"/>
      <p:bold r:id="rId47"/>
      <p:italic r:id="rId48"/>
      <p:boldItalic r:id="rId49"/>
    </p:embeddedFont>
    <p:embeddedFont>
      <p:font typeface="Source Sans Pro" panose="020B0503030403020204" pitchFamily="34" charset="0"/>
      <p:regular r:id="rId50"/>
      <p:bold r:id="rId51"/>
      <p:italic r:id="rId52"/>
      <p:boldItalic r:id="rId53"/>
    </p:embeddedFont>
    <p:embeddedFont>
      <p:font typeface="Tahoma" panose="020B0604030504040204" pitchFamily="34" charset="0"/>
      <p:regular r:id="rId54"/>
      <p:bold r:id="rId55"/>
    </p:embeddedFont>
  </p:embeddedFontLst>
  <p:defaultTextStyle>
    <a:defPPr>
      <a:defRPr lang="en-US"/>
    </a:defPPr>
    <a:lvl1pPr algn="l" rtl="0" fontAlgn="base">
      <a:spcBef>
        <a:spcPct val="0"/>
      </a:spcBef>
      <a:spcAft>
        <a:spcPct val="0"/>
      </a:spcAft>
      <a:defRPr b="1" kern="1200">
        <a:solidFill>
          <a:schemeClr val="tx1"/>
        </a:solidFill>
        <a:latin typeface="Franklin Gothic Demi" pitchFamily="34" charset="0"/>
        <a:ea typeface="+mn-ea"/>
        <a:cs typeface="+mn-cs"/>
      </a:defRPr>
    </a:lvl1pPr>
    <a:lvl2pPr marL="457200" algn="l" rtl="0" fontAlgn="base">
      <a:spcBef>
        <a:spcPct val="0"/>
      </a:spcBef>
      <a:spcAft>
        <a:spcPct val="0"/>
      </a:spcAft>
      <a:defRPr b="1" kern="1200">
        <a:solidFill>
          <a:schemeClr val="tx1"/>
        </a:solidFill>
        <a:latin typeface="Franklin Gothic Demi" pitchFamily="34" charset="0"/>
        <a:ea typeface="+mn-ea"/>
        <a:cs typeface="+mn-cs"/>
      </a:defRPr>
    </a:lvl2pPr>
    <a:lvl3pPr marL="914400" algn="l" rtl="0" fontAlgn="base">
      <a:spcBef>
        <a:spcPct val="0"/>
      </a:spcBef>
      <a:spcAft>
        <a:spcPct val="0"/>
      </a:spcAft>
      <a:defRPr b="1" kern="1200">
        <a:solidFill>
          <a:schemeClr val="tx1"/>
        </a:solidFill>
        <a:latin typeface="Franklin Gothic Demi" pitchFamily="34" charset="0"/>
        <a:ea typeface="+mn-ea"/>
        <a:cs typeface="+mn-cs"/>
      </a:defRPr>
    </a:lvl3pPr>
    <a:lvl4pPr marL="1371600" algn="l" rtl="0" fontAlgn="base">
      <a:spcBef>
        <a:spcPct val="0"/>
      </a:spcBef>
      <a:spcAft>
        <a:spcPct val="0"/>
      </a:spcAft>
      <a:defRPr b="1" kern="1200">
        <a:solidFill>
          <a:schemeClr val="tx1"/>
        </a:solidFill>
        <a:latin typeface="Franklin Gothic Demi" pitchFamily="34" charset="0"/>
        <a:ea typeface="+mn-ea"/>
        <a:cs typeface="+mn-cs"/>
      </a:defRPr>
    </a:lvl4pPr>
    <a:lvl5pPr marL="1828800" algn="l" rtl="0" fontAlgn="base">
      <a:spcBef>
        <a:spcPct val="0"/>
      </a:spcBef>
      <a:spcAft>
        <a:spcPct val="0"/>
      </a:spcAft>
      <a:defRPr b="1" kern="1200">
        <a:solidFill>
          <a:schemeClr val="tx1"/>
        </a:solidFill>
        <a:latin typeface="Franklin Gothic Demi" pitchFamily="34" charset="0"/>
        <a:ea typeface="+mn-ea"/>
        <a:cs typeface="+mn-cs"/>
      </a:defRPr>
    </a:lvl5pPr>
    <a:lvl6pPr marL="2286000" algn="l" defTabSz="914400" rtl="0" eaLnBrk="1" latinLnBrk="0" hangingPunct="1">
      <a:defRPr b="1" kern="1200">
        <a:solidFill>
          <a:schemeClr val="tx1"/>
        </a:solidFill>
        <a:latin typeface="Franklin Gothic Demi" pitchFamily="34" charset="0"/>
        <a:ea typeface="+mn-ea"/>
        <a:cs typeface="+mn-cs"/>
      </a:defRPr>
    </a:lvl6pPr>
    <a:lvl7pPr marL="2743200" algn="l" defTabSz="914400" rtl="0" eaLnBrk="1" latinLnBrk="0" hangingPunct="1">
      <a:defRPr b="1" kern="1200">
        <a:solidFill>
          <a:schemeClr val="tx1"/>
        </a:solidFill>
        <a:latin typeface="Franklin Gothic Demi" pitchFamily="34" charset="0"/>
        <a:ea typeface="+mn-ea"/>
        <a:cs typeface="+mn-cs"/>
      </a:defRPr>
    </a:lvl7pPr>
    <a:lvl8pPr marL="3200400" algn="l" defTabSz="914400" rtl="0" eaLnBrk="1" latinLnBrk="0" hangingPunct="1">
      <a:defRPr b="1" kern="1200">
        <a:solidFill>
          <a:schemeClr val="tx1"/>
        </a:solidFill>
        <a:latin typeface="Franklin Gothic Demi" pitchFamily="34" charset="0"/>
        <a:ea typeface="+mn-ea"/>
        <a:cs typeface="+mn-cs"/>
      </a:defRPr>
    </a:lvl8pPr>
    <a:lvl9pPr marL="3657600" algn="l" defTabSz="914400" rtl="0" eaLnBrk="1" latinLnBrk="0" hangingPunct="1">
      <a:defRPr b="1" kern="1200">
        <a:solidFill>
          <a:schemeClr val="tx1"/>
        </a:solidFill>
        <a:latin typeface="Franklin Gothic Demi"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D9A36"/>
    <a:srgbClr val="009999"/>
    <a:srgbClr val="5EA452"/>
    <a:srgbClr val="6DCE52"/>
    <a:srgbClr val="548235"/>
    <a:srgbClr val="E5E4E2"/>
    <a:srgbClr val="E88659"/>
    <a:srgbClr val="E4703C"/>
    <a:srgbClr val="E1612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78" autoAdjust="0"/>
    <p:restoredTop sz="64150" autoAdjust="0"/>
  </p:normalViewPr>
  <p:slideViewPr>
    <p:cSldViewPr snapToGrid="0">
      <p:cViewPr varScale="1">
        <p:scale>
          <a:sx n="74" d="100"/>
          <a:sy n="74" d="100"/>
        </p:scale>
        <p:origin x="78" y="654"/>
      </p:cViewPr>
      <p:guideLst>
        <p:guide orient="horz" pos="162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customXml" Target="../customXml/item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customXml" Target="../customXml/item2.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hdr" sz="quarter"/>
          </p:nvPr>
        </p:nvSpPr>
        <p:spPr bwMode="auto">
          <a:xfrm>
            <a:off x="0"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defTabSz="925513">
              <a:defRPr sz="1200" b="0" smtClean="0"/>
            </a:lvl1pPr>
          </a:lstStyle>
          <a:p>
            <a:pPr>
              <a:defRPr/>
            </a:pPr>
            <a:endParaRPr lang="en-US" dirty="0">
              <a:latin typeface="Calibri"/>
            </a:endParaRPr>
          </a:p>
        </p:txBody>
      </p:sp>
      <p:sp>
        <p:nvSpPr>
          <p:cNvPr id="236547" name="Rectangle 3"/>
          <p:cNvSpPr>
            <a:spLocks noGrp="1" noChangeArrowheads="1"/>
          </p:cNvSpPr>
          <p:nvPr>
            <p:ph type="dt" sz="quarter" idx="1"/>
          </p:nvPr>
        </p:nvSpPr>
        <p:spPr bwMode="auto">
          <a:xfrm>
            <a:off x="3935413"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algn="r" defTabSz="925513">
              <a:defRPr sz="1200" b="0" smtClean="0"/>
            </a:lvl1pPr>
          </a:lstStyle>
          <a:p>
            <a:pPr>
              <a:defRPr/>
            </a:pPr>
            <a:endParaRPr lang="en-US" dirty="0">
              <a:latin typeface="Calibri"/>
            </a:endParaRPr>
          </a:p>
        </p:txBody>
      </p:sp>
      <p:sp>
        <p:nvSpPr>
          <p:cNvPr id="236548" name="Rectangle 4"/>
          <p:cNvSpPr>
            <a:spLocks noGrp="1" noChangeArrowheads="1"/>
          </p:cNvSpPr>
          <p:nvPr>
            <p:ph type="ftr" sz="quarter" idx="2"/>
          </p:nvPr>
        </p:nvSpPr>
        <p:spPr bwMode="auto">
          <a:xfrm>
            <a:off x="0"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defTabSz="925513">
              <a:defRPr sz="1200" b="0" smtClean="0"/>
            </a:lvl1pPr>
          </a:lstStyle>
          <a:p>
            <a:pPr>
              <a:defRPr/>
            </a:pPr>
            <a:endParaRPr lang="en-US" dirty="0">
              <a:latin typeface="Calibri"/>
            </a:endParaRPr>
          </a:p>
        </p:txBody>
      </p:sp>
      <p:sp>
        <p:nvSpPr>
          <p:cNvPr id="236549" name="Rectangle 5"/>
          <p:cNvSpPr>
            <a:spLocks noGrp="1" noChangeArrowheads="1"/>
          </p:cNvSpPr>
          <p:nvPr>
            <p:ph type="sldNum" sz="quarter" idx="3"/>
          </p:nvPr>
        </p:nvSpPr>
        <p:spPr bwMode="auto">
          <a:xfrm>
            <a:off x="3935413"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algn="r" defTabSz="925513">
              <a:defRPr sz="1200" b="0" smtClean="0"/>
            </a:lvl1pPr>
          </a:lstStyle>
          <a:p>
            <a:pPr>
              <a:defRPr/>
            </a:pPr>
            <a:fld id="{5F3D7B75-15E8-4189-814A-D7421BC4274E}"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622341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hdr" sz="quarter"/>
          </p:nvPr>
        </p:nvSpPr>
        <p:spPr bwMode="auto">
          <a:xfrm>
            <a:off x="0"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defTabSz="925513">
              <a:defRPr sz="1200" b="0" smtClean="0">
                <a:latin typeface="Calibri"/>
              </a:defRPr>
            </a:lvl1pPr>
          </a:lstStyle>
          <a:p>
            <a:pPr>
              <a:defRPr/>
            </a:pPr>
            <a:endParaRPr lang="en-US" dirty="0"/>
          </a:p>
        </p:txBody>
      </p:sp>
      <p:sp>
        <p:nvSpPr>
          <p:cNvPr id="200707" name="Rectangle 3"/>
          <p:cNvSpPr>
            <a:spLocks noGrp="1" noChangeArrowheads="1"/>
          </p:cNvSpPr>
          <p:nvPr>
            <p:ph type="dt" idx="1"/>
          </p:nvPr>
        </p:nvSpPr>
        <p:spPr bwMode="auto">
          <a:xfrm>
            <a:off x="3935413"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algn="r" defTabSz="925513">
              <a:defRPr sz="1200" b="0" smtClean="0">
                <a:latin typeface="Calibri"/>
              </a:defRPr>
            </a:lvl1pPr>
          </a:lstStyle>
          <a:p>
            <a:pPr>
              <a:defRPr/>
            </a:pPr>
            <a:endParaRPr lang="en-US" dirty="0"/>
          </a:p>
        </p:txBody>
      </p:sp>
      <p:sp>
        <p:nvSpPr>
          <p:cNvPr id="45060" name="Rectangle 4"/>
          <p:cNvSpPr>
            <a:spLocks noGrp="1" noRot="1" noChangeAspect="1" noChangeArrowheads="1" noTextEdit="1"/>
          </p:cNvSpPr>
          <p:nvPr>
            <p:ph type="sldImg" idx="2"/>
          </p:nvPr>
        </p:nvSpPr>
        <p:spPr bwMode="auto">
          <a:xfrm>
            <a:off x="396875" y="692150"/>
            <a:ext cx="6154738" cy="3462338"/>
          </a:xfrm>
          <a:prstGeom prst="rect">
            <a:avLst/>
          </a:prstGeom>
          <a:noFill/>
          <a:ln w="9525">
            <a:solidFill>
              <a:srgbClr val="000000"/>
            </a:solidFill>
            <a:miter lim="800000"/>
            <a:headEnd/>
            <a:tailEnd/>
          </a:ln>
        </p:spPr>
      </p:sp>
      <p:sp>
        <p:nvSpPr>
          <p:cNvPr id="200709" name="Rectangle 5"/>
          <p:cNvSpPr>
            <a:spLocks noGrp="1" noChangeArrowheads="1"/>
          </p:cNvSpPr>
          <p:nvPr>
            <p:ph type="body" sz="quarter" idx="3"/>
          </p:nvPr>
        </p:nvSpPr>
        <p:spPr bwMode="auto">
          <a:xfrm>
            <a:off x="695325" y="4386263"/>
            <a:ext cx="5556250" cy="4154487"/>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0710" name="Rectangle 6"/>
          <p:cNvSpPr>
            <a:spLocks noGrp="1" noChangeArrowheads="1"/>
          </p:cNvSpPr>
          <p:nvPr>
            <p:ph type="ftr" sz="quarter" idx="4"/>
          </p:nvPr>
        </p:nvSpPr>
        <p:spPr bwMode="auto">
          <a:xfrm>
            <a:off x="0"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defTabSz="925513">
              <a:defRPr sz="1200" b="0" smtClean="0">
                <a:latin typeface="Calibri"/>
              </a:defRPr>
            </a:lvl1pPr>
          </a:lstStyle>
          <a:p>
            <a:pPr>
              <a:defRPr/>
            </a:pPr>
            <a:endParaRPr lang="en-US" dirty="0"/>
          </a:p>
        </p:txBody>
      </p:sp>
      <p:sp>
        <p:nvSpPr>
          <p:cNvPr id="200711" name="Rectangle 7"/>
          <p:cNvSpPr>
            <a:spLocks noGrp="1" noChangeArrowheads="1"/>
          </p:cNvSpPr>
          <p:nvPr>
            <p:ph type="sldNum" sz="quarter" idx="5"/>
          </p:nvPr>
        </p:nvSpPr>
        <p:spPr bwMode="auto">
          <a:xfrm>
            <a:off x="3935413"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algn="r" defTabSz="925513">
              <a:defRPr sz="1200" b="0" smtClean="0">
                <a:latin typeface="Calibri"/>
              </a:defRPr>
            </a:lvl1pPr>
          </a:lstStyle>
          <a:p>
            <a:pPr>
              <a:defRPr/>
            </a:pPr>
            <a:fld id="{488BCBAF-E4A5-4AD2-B716-6B4C1F62F17A}" type="slidenum">
              <a:rPr lang="en-US" smtClean="0"/>
              <a:pPr>
                <a:defRPr/>
              </a:pPr>
              <a:t>‹#›</a:t>
            </a:fld>
            <a:endParaRPr lang="en-US" dirty="0"/>
          </a:p>
        </p:txBody>
      </p:sp>
    </p:spTree>
    <p:extLst>
      <p:ext uri="{BB962C8B-B14F-4D97-AF65-F5344CB8AC3E}">
        <p14:creationId xmlns:p14="http://schemas.microsoft.com/office/powerpoint/2010/main" val="36369270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a:ea typeface="+mn-ea"/>
        <a:cs typeface="+mn-cs"/>
      </a:defRPr>
    </a:lvl1pPr>
    <a:lvl2pPr marL="457200" algn="l" rtl="0" eaLnBrk="0" fontAlgn="base" hangingPunct="0">
      <a:spcBef>
        <a:spcPct val="30000"/>
      </a:spcBef>
      <a:spcAft>
        <a:spcPct val="0"/>
      </a:spcAft>
      <a:defRPr sz="1200" kern="1200">
        <a:solidFill>
          <a:schemeClr val="tx1"/>
        </a:solidFill>
        <a:latin typeface="Calibri"/>
        <a:ea typeface="+mn-ea"/>
        <a:cs typeface="+mn-cs"/>
      </a:defRPr>
    </a:lvl2pPr>
    <a:lvl3pPr marL="914400" algn="l" rtl="0" eaLnBrk="0" fontAlgn="base" hangingPunct="0">
      <a:spcBef>
        <a:spcPct val="30000"/>
      </a:spcBef>
      <a:spcAft>
        <a:spcPct val="0"/>
      </a:spcAft>
      <a:defRPr sz="1200" kern="1200">
        <a:solidFill>
          <a:schemeClr val="tx1"/>
        </a:solidFill>
        <a:latin typeface="Calibri"/>
        <a:ea typeface="+mn-ea"/>
        <a:cs typeface="+mn-cs"/>
      </a:defRPr>
    </a:lvl3pPr>
    <a:lvl4pPr marL="1371600" algn="l" rtl="0" eaLnBrk="0" fontAlgn="base" hangingPunct="0">
      <a:spcBef>
        <a:spcPct val="30000"/>
      </a:spcBef>
      <a:spcAft>
        <a:spcPct val="0"/>
      </a:spcAft>
      <a:defRPr sz="1200" kern="1200">
        <a:solidFill>
          <a:schemeClr val="tx1"/>
        </a:solidFill>
        <a:latin typeface="Calibri"/>
        <a:ea typeface="+mn-ea"/>
        <a:cs typeface="+mn-cs"/>
      </a:defRPr>
    </a:lvl4pPr>
    <a:lvl5pPr marL="1828800" algn="l" rtl="0" eaLnBrk="0" fontAlgn="base" hangingPunct="0">
      <a:spcBef>
        <a:spcPct val="30000"/>
      </a:spcBef>
      <a:spcAft>
        <a:spcPct val="0"/>
      </a:spcAft>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396875" y="692150"/>
            <a:ext cx="6154738" cy="3462338"/>
          </a:xfrm>
          <a:ln/>
        </p:spPr>
      </p:sp>
      <p:sp>
        <p:nvSpPr>
          <p:cNvPr id="46083" name="Notes Placeholder 2"/>
          <p:cNvSpPr>
            <a:spLocks noGrp="1"/>
          </p:cNvSpPr>
          <p:nvPr>
            <p:ph type="body" idx="1"/>
          </p:nvPr>
        </p:nvSpPr>
        <p:spPr>
          <a:noFill/>
          <a:ln/>
        </p:spPr>
        <p:txBody>
          <a:bodyPr/>
          <a:lstStyle/>
          <a:p>
            <a:endParaRPr lang="en-US" dirty="0"/>
          </a:p>
        </p:txBody>
      </p:sp>
      <p:sp>
        <p:nvSpPr>
          <p:cNvPr id="46084" name="Slide Number Placeholder 3"/>
          <p:cNvSpPr>
            <a:spLocks noGrp="1"/>
          </p:cNvSpPr>
          <p:nvPr>
            <p:ph type="sldNum" sz="quarter" idx="5"/>
          </p:nvPr>
        </p:nvSpPr>
        <p:spPr>
          <a:noFill/>
        </p:spPr>
        <p:txBody>
          <a:bodyPr/>
          <a:lstStyle/>
          <a:p>
            <a:fld id="{246A9538-15B0-4B39-B668-BFA3A0100FCD}" type="slidenum">
              <a:rPr lang="en-US"/>
              <a:pPr/>
              <a:t>1</a:t>
            </a:fld>
            <a:endParaRPr lang="en-US"/>
          </a:p>
        </p:txBody>
      </p:sp>
    </p:spTree>
    <p:extLst>
      <p:ext uri="{BB962C8B-B14F-4D97-AF65-F5344CB8AC3E}">
        <p14:creationId xmlns:p14="http://schemas.microsoft.com/office/powerpoint/2010/main" val="2438838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WHERE DID THEY GO?</a:t>
            </a:r>
            <a:endParaRPr lang="en-US" sz="1200" kern="1200" dirty="0">
              <a:solidFill>
                <a:schemeClr val="tx1"/>
              </a:solidFill>
              <a:effectLst/>
              <a:latin typeface="Calibri"/>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DISQUALIFIED.  </a:t>
            </a:r>
            <a:r>
              <a:rPr lang="en-US" sz="1200" b="1" i="1" kern="1200" dirty="0">
                <a:solidFill>
                  <a:schemeClr val="tx1"/>
                </a:solidFill>
                <a:effectLst/>
                <a:latin typeface="Calibri"/>
                <a:ea typeface="+mn-ea"/>
                <a:cs typeface="+mn-cs"/>
              </a:rPr>
              <a:t>2 Corinthians 7:10—Worldly sorrow with no repentance.</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10</a:t>
            </a:fld>
            <a:endParaRPr lang="en-US"/>
          </a:p>
        </p:txBody>
      </p:sp>
    </p:spTree>
    <p:extLst>
      <p:ext uri="{BB962C8B-B14F-4D97-AF65-F5344CB8AC3E}">
        <p14:creationId xmlns:p14="http://schemas.microsoft.com/office/powerpoint/2010/main" val="1818209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HOW DID THIS HAPPEN? . . . ASK KING SOLOMON</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King Solomon is a tragic, biblical example of someone who started right but did not finish well. He began as a “man of wisdom” who wrote,</a:t>
            </a:r>
          </a:p>
          <a:p>
            <a:r>
              <a:rPr lang="en-US" sz="1200" b="1" i="1" kern="1200" dirty="0">
                <a:solidFill>
                  <a:schemeClr val="tx1"/>
                </a:solidFill>
                <a:effectLst/>
                <a:latin typeface="Calibri"/>
                <a:ea typeface="+mn-ea"/>
                <a:cs typeface="+mn-cs"/>
              </a:rPr>
              <a:t>The fear of the LORD is the beginning of knowledge, but fools despise wisdom and discipline. -Proverbs 1:7</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11</a:t>
            </a:fld>
            <a:endParaRPr lang="en-US" dirty="0"/>
          </a:p>
        </p:txBody>
      </p:sp>
    </p:spTree>
    <p:extLst>
      <p:ext uri="{BB962C8B-B14F-4D97-AF65-F5344CB8AC3E}">
        <p14:creationId xmlns:p14="http://schemas.microsoft.com/office/powerpoint/2010/main" val="1009157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HOW DID THIS HAPPEN? . . . ASK KING SOLOMON</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Later in his life, Solomon became a cynic and a fool who wrote,</a:t>
            </a:r>
          </a:p>
          <a:p>
            <a:r>
              <a:rPr lang="en-US" sz="1200" b="1" i="1" kern="1200" dirty="0">
                <a:solidFill>
                  <a:schemeClr val="tx1"/>
                </a:solidFill>
                <a:effectLst/>
                <a:latin typeface="Calibri"/>
                <a:ea typeface="+mn-ea"/>
                <a:cs typeface="+mn-cs"/>
              </a:rPr>
              <a:t>“Meaningless! Meaningless!” says the Teacher. “Utterly meaningless! Everything is meaningless.” -Ecclesiastes 1:2</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12</a:t>
            </a:fld>
            <a:endParaRPr lang="en-US" dirty="0"/>
          </a:p>
        </p:txBody>
      </p:sp>
    </p:spTree>
    <p:extLst>
      <p:ext uri="{BB962C8B-B14F-4D97-AF65-F5344CB8AC3E}">
        <p14:creationId xmlns:p14="http://schemas.microsoft.com/office/powerpoint/2010/main" val="1270796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HOW DO WE LOSE INTEGRITY? — ONE STEP AT A TIME</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Seldom does just one factor or influence cause one to not finish well; rather, it is often just one step that starts us in a direction that, if not checked, would cause us not to finish well in life.</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13</a:t>
            </a:fld>
            <a:endParaRPr lang="en-US" dirty="0"/>
          </a:p>
        </p:txBody>
      </p:sp>
    </p:spTree>
    <p:extLst>
      <p:ext uri="{BB962C8B-B14F-4D97-AF65-F5344CB8AC3E}">
        <p14:creationId xmlns:p14="http://schemas.microsoft.com/office/powerpoint/2010/main" val="2774089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THE BIG FOUR</a:t>
            </a:r>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MONEY, SEX, POWER, AND PRIDE</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These first four factors are the most obvious and common reasons so many Christian leaders do not finish well. They are described in 1 John 2:15–16,</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“Do not love the world or anything in the world. If anyone loves the world, love for the Father is not in them. For everything in the world—the lust of the flesh, the lust of the eyes and the pride of life—comes not from the Father but from the world.”</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14</a:t>
            </a:fld>
            <a:endParaRPr lang="en-US" dirty="0"/>
          </a:p>
        </p:txBody>
      </p:sp>
    </p:spTree>
    <p:extLst>
      <p:ext uri="{BB962C8B-B14F-4D97-AF65-F5344CB8AC3E}">
        <p14:creationId xmlns:p14="http://schemas.microsoft.com/office/powerpoint/2010/main" val="2978311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MONEY</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Money is not inherently evil. It can be a blessing, but it is also a great source of temptation.</a:t>
            </a:r>
          </a:p>
          <a:p>
            <a:r>
              <a:rPr lang="en-US" sz="1200" kern="1200" dirty="0">
                <a:solidFill>
                  <a:schemeClr val="tx1"/>
                </a:solidFill>
                <a:effectLst/>
                <a:latin typeface="Calibri"/>
                <a:ea typeface="+mn-ea"/>
                <a:cs typeface="+mn-cs"/>
              </a:rPr>
              <a:t>1 Timothy 6:10—“For the love of money is a root of all kinds of evil.”</a:t>
            </a:r>
          </a:p>
          <a:p>
            <a:r>
              <a:rPr lang="en-US" sz="1200" kern="1200" dirty="0">
                <a:solidFill>
                  <a:schemeClr val="tx1"/>
                </a:solidFill>
                <a:effectLst/>
                <a:latin typeface="Calibri"/>
                <a:ea typeface="+mn-ea"/>
                <a:cs typeface="+mn-cs"/>
              </a:rPr>
              <a:t>2 Timothy 3:2—“Lovers of money, boastful, proud . . .”</a:t>
            </a:r>
          </a:p>
          <a:p>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GOD’S ANSWER</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Seek first the Kingdom of God. (See Matthew 6:33)</a:t>
            </a:r>
          </a:p>
          <a:p>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PRACTICAL APPLICATION</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If possible, do not handle your church, organization, or ministry’s money. If you have to do this, make sure to always have three witnesses present and take every precaution to avoid even the appearance of evil. Even on a personal level, make sure there is transparency in all financial dealings.</a:t>
            </a:r>
          </a:p>
          <a:p>
            <a:endParaRPr lang="en-US" sz="1200" b="0" i="0" u="none" strike="noStrike" kern="1200" baseline="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15</a:t>
            </a:fld>
            <a:endParaRPr lang="en-US"/>
          </a:p>
        </p:txBody>
      </p:sp>
    </p:spTree>
    <p:extLst>
      <p:ext uri="{BB962C8B-B14F-4D97-AF65-F5344CB8AC3E}">
        <p14:creationId xmlns:p14="http://schemas.microsoft.com/office/powerpoint/2010/main" val="1869233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SEX</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Sex is a precious gift from God to be enjoyed between a man and woman in marriage. Deviation from God’s purpose results in disaster.</a:t>
            </a:r>
          </a:p>
          <a:p>
            <a:r>
              <a:rPr lang="en-US" sz="1200" kern="1200" dirty="0">
                <a:solidFill>
                  <a:schemeClr val="tx1"/>
                </a:solidFill>
                <a:effectLst/>
                <a:latin typeface="Calibri"/>
                <a:ea typeface="+mn-ea"/>
                <a:cs typeface="+mn-cs"/>
              </a:rPr>
              <a:t>Proverbs 2:18—“Surely her house [adulterous woman] leads down to death.”</a:t>
            </a:r>
          </a:p>
          <a:p>
            <a:r>
              <a:rPr lang="en-US" sz="1200" kern="1200" dirty="0">
                <a:solidFill>
                  <a:schemeClr val="tx1"/>
                </a:solidFill>
                <a:effectLst/>
                <a:latin typeface="Calibri"/>
                <a:ea typeface="+mn-ea"/>
                <a:cs typeface="+mn-cs"/>
              </a:rPr>
              <a:t>Ephesians 5:3—“But among you, there must not be even a hint of sexual immorality.“</a:t>
            </a:r>
          </a:p>
          <a:p>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GOD’S ANSWER</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Approach the throne of grace and find help. (See Hebrews 4:14–16)</a:t>
            </a:r>
          </a:p>
          <a:p>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PRACTICAL APPLICATION</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Take proactive steps to prevent risk of temptation. Avoid being alone with persons to whom you might become physically attracted. If you are married, discuss with your spouse what boundaries would be most helpful and appropriate. Install pornography filters in your internet devices.</a:t>
            </a:r>
          </a:p>
          <a:p>
            <a:endParaRPr lang="en-US" sz="1200" b="0" i="0" u="none" strike="noStrike" kern="1200" baseline="0" dirty="0">
              <a:solidFill>
                <a:schemeClr val="tx1"/>
              </a:solidFill>
              <a:latin typeface="Arial" charset="0"/>
              <a:ea typeface="+mn-ea"/>
              <a:cs typeface="+mn-cs"/>
            </a:endParaRPr>
          </a:p>
          <a:p>
            <a:pPr marL="0" indent="0">
              <a:buFont typeface="Arial"/>
              <a:buNone/>
            </a:pPr>
            <a:endParaRPr lang="en-GB"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16</a:t>
            </a:fld>
            <a:endParaRPr lang="en-US"/>
          </a:p>
        </p:txBody>
      </p:sp>
    </p:spTree>
    <p:extLst>
      <p:ext uri="{BB962C8B-B14F-4D97-AF65-F5344CB8AC3E}">
        <p14:creationId xmlns:p14="http://schemas.microsoft.com/office/powerpoint/2010/main" val="3608853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POWER</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Power can be a great temptation for the leader. Leadership is influence and with it comes power. However, the abuse of power has serious consequences for the leader.</a:t>
            </a:r>
          </a:p>
          <a:p>
            <a:r>
              <a:rPr lang="en-US" sz="1200" kern="1200" dirty="0">
                <a:solidFill>
                  <a:schemeClr val="tx1"/>
                </a:solidFill>
                <a:effectLst/>
                <a:latin typeface="Calibri"/>
                <a:ea typeface="+mn-ea"/>
                <a:cs typeface="+mn-cs"/>
              </a:rPr>
              <a:t>Acts 8:9–23— Simon, the Sorcerer, tried to use God’s power for personal benefit.</a:t>
            </a:r>
          </a:p>
          <a:p>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GOD’S ANSWER</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Jesus never used power for His own benefit. (See Matthew 26:53)</a:t>
            </a:r>
          </a:p>
          <a:p>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PRACTICAL APPLICATION</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Be a Christ-centered servant leader who focuses on building God’s Kingdom by helping others achieve their potential in Christ.</a:t>
            </a:r>
          </a:p>
          <a:p>
            <a:endParaRPr lang="en-US" sz="1200" b="0" i="0" u="none" strike="noStrike" kern="1200" baseline="0" dirty="0">
              <a:solidFill>
                <a:schemeClr val="tx1"/>
              </a:solidFill>
              <a:latin typeface="Arial" charset="0"/>
              <a:ea typeface="+mn-ea"/>
              <a:cs typeface="+mn-cs"/>
            </a:endParaRPr>
          </a:p>
          <a:p>
            <a:pPr marL="0" indent="0">
              <a:buFont typeface="Arial"/>
              <a:buNone/>
            </a:pPr>
            <a:endParaRPr lang="en-GB"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17</a:t>
            </a:fld>
            <a:endParaRPr lang="en-US"/>
          </a:p>
        </p:txBody>
      </p:sp>
    </p:spTree>
    <p:extLst>
      <p:ext uri="{BB962C8B-B14F-4D97-AF65-F5344CB8AC3E}">
        <p14:creationId xmlns:p14="http://schemas.microsoft.com/office/powerpoint/2010/main" val="970131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PRIDE</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Pride can be the result of success. Leaders who enjoy great success in ministry are prone to temptation in this area. However, the warning is clear:</a:t>
            </a:r>
          </a:p>
          <a:p>
            <a:r>
              <a:rPr lang="en-US" sz="1200" kern="1200" dirty="0">
                <a:solidFill>
                  <a:schemeClr val="tx1"/>
                </a:solidFill>
                <a:effectLst/>
                <a:latin typeface="Calibri"/>
                <a:ea typeface="+mn-ea"/>
                <a:cs typeface="+mn-cs"/>
              </a:rPr>
              <a:t>Proverbs 16:18— “Pride goes before a fall.” Never say, what I have done.</a:t>
            </a:r>
          </a:p>
          <a:p>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GOD’S ANSWER</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“Do nothing out of selfish ambition or vain conceit. Rather, in humility value others above yourselves.” —  Philippians 2:3</a:t>
            </a:r>
          </a:p>
          <a:p>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PRACTICAL APPLICATION</a:t>
            </a:r>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Recognize often and publicly acknowledge the source of your success. At every opportunity, lift up the contribution of others as instrumental to any success. Follow a servant leadership model.</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18</a:t>
            </a:fld>
            <a:endParaRPr lang="en-US"/>
          </a:p>
        </p:txBody>
      </p:sp>
    </p:spTree>
    <p:extLst>
      <p:ext uri="{BB962C8B-B14F-4D97-AF65-F5344CB8AC3E}">
        <p14:creationId xmlns:p14="http://schemas.microsoft.com/office/powerpoint/2010/main" val="179191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FOUR MORE</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The four sins above are fairly obvious, although very dangerous. However, there are “four more.” These additional sins of the leader are like cancer and can be just as dangerous as the first four. These can be slow growing in influence in your life until it is almost too late to change. </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19</a:t>
            </a:fld>
            <a:endParaRPr lang="en-US" dirty="0"/>
          </a:p>
        </p:txBody>
      </p:sp>
    </p:spTree>
    <p:extLst>
      <p:ext uri="{BB962C8B-B14F-4D97-AF65-F5344CB8AC3E}">
        <p14:creationId xmlns:p14="http://schemas.microsoft.com/office/powerpoint/2010/main" val="1344232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INTRODUCTION</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John Stephen </a:t>
            </a:r>
            <a:r>
              <a:rPr lang="en-US" sz="1200" kern="1200" dirty="0" err="1">
                <a:solidFill>
                  <a:schemeClr val="tx1"/>
                </a:solidFill>
                <a:effectLst/>
                <a:latin typeface="Calibri"/>
                <a:ea typeface="+mn-ea"/>
                <a:cs typeface="+mn-cs"/>
              </a:rPr>
              <a:t>Akhwari</a:t>
            </a:r>
            <a:r>
              <a:rPr lang="en-US" sz="1200" kern="1200" dirty="0">
                <a:solidFill>
                  <a:schemeClr val="tx1"/>
                </a:solidFill>
                <a:effectLst/>
                <a:latin typeface="Calibri"/>
                <a:ea typeface="+mn-ea"/>
                <a:cs typeface="+mn-cs"/>
              </a:rPr>
              <a:t> is an Olympic legend. Representing his country, Tanzania, he was a favorite to win the marathon at the 1968 Olympics in Mexico City. In the middle, of the race he suffered a fall, slicing open his knee and dislocating the joint.</a:t>
            </a:r>
          </a:p>
          <a:p>
            <a:r>
              <a:rPr lang="en-US" sz="1200" kern="1200" dirty="0">
                <a:solidFill>
                  <a:schemeClr val="tx1"/>
                </a:solidFill>
                <a:effectLst/>
                <a:latin typeface="Calibri"/>
                <a:ea typeface="+mn-ea"/>
                <a:cs typeface="+mn-cs"/>
              </a:rPr>
              <a:t>He finally entered the stadium to complete the race, one hour after the winner crossed the finish line and the medalists received their awards. The last few spectators who were preparing to leave the stadium were witnesses to the historic event. Bloodied and bandaged, </a:t>
            </a:r>
            <a:r>
              <a:rPr lang="en-US" sz="1200" kern="1200" dirty="0" err="1">
                <a:solidFill>
                  <a:schemeClr val="tx1"/>
                </a:solidFill>
                <a:effectLst/>
                <a:latin typeface="Calibri"/>
                <a:ea typeface="+mn-ea"/>
                <a:cs typeface="+mn-cs"/>
              </a:rPr>
              <a:t>Akhwari</a:t>
            </a:r>
            <a:r>
              <a:rPr lang="en-US" sz="1200" kern="1200" dirty="0">
                <a:solidFill>
                  <a:schemeClr val="tx1"/>
                </a:solidFill>
                <a:effectLst/>
                <a:latin typeface="Calibri"/>
                <a:ea typeface="+mn-ea"/>
                <a:cs typeface="+mn-cs"/>
              </a:rPr>
              <a:t> hobbled around the stadium track and finished the race. When asked why he continued to race when he had no chance of a medal, his answer was:</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“My country did not send me 5,000 miles to start the race;</a:t>
            </a:r>
          </a:p>
          <a:p>
            <a:r>
              <a:rPr lang="en-US" sz="1200" kern="1200" dirty="0">
                <a:solidFill>
                  <a:schemeClr val="tx1"/>
                </a:solidFill>
                <a:effectLst/>
                <a:latin typeface="Calibri"/>
                <a:ea typeface="+mn-ea"/>
                <a:cs typeface="+mn-cs"/>
              </a:rPr>
              <a:t>they sent me 5,000 miles to finish the race.”</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a:t>
            </a:fld>
            <a:endParaRPr lang="en-US" dirty="0"/>
          </a:p>
        </p:txBody>
      </p:sp>
    </p:spTree>
    <p:extLst>
      <p:ext uri="{BB962C8B-B14F-4D97-AF65-F5344CB8AC3E}">
        <p14:creationId xmlns:p14="http://schemas.microsoft.com/office/powerpoint/2010/main" val="1822739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This condition is described in Mark 4:13–19:</a:t>
            </a:r>
          </a:p>
          <a:p>
            <a:r>
              <a:rPr lang="en-US" sz="1200" kern="1200" dirty="0">
                <a:solidFill>
                  <a:schemeClr val="tx1"/>
                </a:solidFill>
                <a:effectLst/>
                <a:latin typeface="Calibri"/>
                <a:ea typeface="+mn-ea"/>
                <a:cs typeface="+mn-cs"/>
              </a:rPr>
              <a:t>“Still others, like seed sown among thorns, hear the word; but the worries of this life, the deceitfulness of wealth and the desires for other things come in and choke the word, making it unfruitful.”</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20</a:t>
            </a:fld>
            <a:endParaRPr lang="en-US" dirty="0"/>
          </a:p>
        </p:txBody>
      </p:sp>
    </p:spTree>
    <p:extLst>
      <p:ext uri="{BB962C8B-B14F-4D97-AF65-F5344CB8AC3E}">
        <p14:creationId xmlns:p14="http://schemas.microsoft.com/office/powerpoint/2010/main" val="269791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MENTAL STAGNATION</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Solomon stopped listening to God and learning from God. Because of Solomon’s sin, he came to the point that he wrote the following words,</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“What has been will be again, what has been done will be done again; there is nothing new under the sun.” — Ecclesiastes 1:9</a:t>
            </a:r>
          </a:p>
          <a:p>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GOD’S ANSWER</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Keep learning.  </a:t>
            </a:r>
          </a:p>
          <a:p>
            <a:r>
              <a:rPr lang="en-US" sz="1200" kern="1200" dirty="0">
                <a:solidFill>
                  <a:schemeClr val="tx1"/>
                </a:solidFill>
                <a:effectLst/>
                <a:latin typeface="Calibri"/>
                <a:ea typeface="+mn-ea"/>
                <a:cs typeface="+mn-cs"/>
              </a:rPr>
              <a:t>Luke 2:52—Jesus grew in wisdom, stature, and grace.</a:t>
            </a:r>
          </a:p>
          <a:p>
            <a:r>
              <a:rPr lang="en-US" sz="1200" kern="1200" dirty="0">
                <a:solidFill>
                  <a:schemeClr val="tx1"/>
                </a:solidFill>
                <a:effectLst/>
                <a:latin typeface="Calibri"/>
                <a:ea typeface="+mn-ea"/>
                <a:cs typeface="+mn-cs"/>
              </a:rPr>
              <a:t>Matthew 11:29—Jesus said, “Learn from Me”.</a:t>
            </a:r>
          </a:p>
          <a:p>
            <a:r>
              <a:rPr lang="en-US" sz="1200" kern="1200" dirty="0">
                <a:solidFill>
                  <a:schemeClr val="tx1"/>
                </a:solidFill>
                <a:effectLst/>
                <a:latin typeface="Calibri"/>
                <a:ea typeface="+mn-ea"/>
                <a:cs typeface="+mn-cs"/>
              </a:rPr>
              <a:t>Proverbs 1:5 — “Let the wise listen and add to their learning.”</a:t>
            </a:r>
          </a:p>
          <a:p>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DO YOU HAVE PLANS FOR PERSONAL INTELLECTUAL GROWTH?</a:t>
            </a:r>
            <a:endParaRPr lang="en-US" sz="1200" kern="1200" dirty="0">
              <a:solidFill>
                <a:schemeClr val="tx1"/>
              </a:solidFill>
              <a:effectLst/>
              <a:latin typeface="Calibri"/>
              <a:ea typeface="+mn-ea"/>
              <a:cs typeface="+mn-cs"/>
            </a:endParaRPr>
          </a:p>
          <a:p>
            <a:pPr lvl="1"/>
            <a:endParaRPr lang="en-US" sz="1200" b="0" i="0" u="none" strike="noStrike" kern="1200" baseline="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21</a:t>
            </a:fld>
            <a:endParaRPr lang="en-US"/>
          </a:p>
        </p:txBody>
      </p:sp>
    </p:spTree>
    <p:extLst>
      <p:ext uri="{BB962C8B-B14F-4D97-AF65-F5344CB8AC3E}">
        <p14:creationId xmlns:p14="http://schemas.microsoft.com/office/powerpoint/2010/main" val="2736355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CHARACTER AND CONVICTION </a:t>
            </a:r>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WEAKENING</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As his kingdom prospered and Solomon made alliances with other nations, he began to put aside his convictions and his character faded. In the end, he was counted with the kings who did wrong in the eyes of the Lord.</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As Solomon grew old . . . his heart was not fully devoted to the LORD . . . So Solomon did evil in the eyes of the LORD; he did not follow the LORD completely, as David his father had done. -1 Kings 11:4–6</a:t>
            </a:r>
          </a:p>
          <a:p>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GOD’S ANSWER</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 Aﬃrm your convictions and examine your character regularly.</a:t>
            </a:r>
          </a:p>
          <a:p>
            <a:r>
              <a:rPr lang="en-US" sz="1200" kern="1200" dirty="0">
                <a:solidFill>
                  <a:schemeClr val="tx1"/>
                </a:solidFill>
                <a:effectLst/>
                <a:latin typeface="Calibri"/>
                <a:ea typeface="+mn-ea"/>
                <a:cs typeface="+mn-cs"/>
              </a:rPr>
              <a:t>Psalm 139:23–24—“Search me, O God, and know my heart.”</a:t>
            </a:r>
          </a:p>
          <a:p>
            <a:r>
              <a:rPr lang="en-US" sz="1200" kern="1200" dirty="0">
                <a:solidFill>
                  <a:schemeClr val="tx1"/>
                </a:solidFill>
                <a:effectLst/>
                <a:latin typeface="Calibri"/>
                <a:ea typeface="+mn-ea"/>
                <a:cs typeface="+mn-cs"/>
              </a:rPr>
              <a:t>Acts 4:20—“We cannot help speaking about what we have seen and heard.”</a:t>
            </a:r>
          </a:p>
          <a:p>
            <a:r>
              <a:rPr lang="en-US" sz="1200" kern="1200" dirty="0">
                <a:solidFill>
                  <a:schemeClr val="tx1"/>
                </a:solidFill>
                <a:effectLst/>
                <a:latin typeface="Calibri"/>
                <a:ea typeface="+mn-ea"/>
                <a:cs typeface="+mn-cs"/>
              </a:rPr>
              <a:t>Daniel  3:16-18—“We  [three  Hebrew  young  men]  will  not  serve  your  gods  or worship the image of gold you have set up.”</a:t>
            </a:r>
          </a:p>
          <a:p>
            <a:r>
              <a:rPr lang="en-US" sz="1200" b="1" kern="1200" dirty="0">
                <a:solidFill>
                  <a:schemeClr val="tx1"/>
                </a:solidFill>
                <a:effectLst/>
                <a:latin typeface="Calibri"/>
                <a:ea typeface="+mn-ea"/>
                <a:cs typeface="+mn-cs"/>
              </a:rPr>
              <a:t>DO YOU INTERACT WITH AT LEAST ONE PERSON WHO WILL CONFRONT YOU ABOUT YOUR LIFE AND WITNESS?</a:t>
            </a:r>
            <a:endParaRPr lang="en-US" sz="1200" kern="1200" dirty="0">
              <a:solidFill>
                <a:schemeClr val="tx1"/>
              </a:solidFill>
              <a:effectLst/>
              <a:latin typeface="Calibri"/>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22</a:t>
            </a:fld>
            <a:endParaRPr lang="en-US"/>
          </a:p>
        </p:txBody>
      </p:sp>
    </p:spTree>
    <p:extLst>
      <p:ext uri="{BB962C8B-B14F-4D97-AF65-F5344CB8AC3E}">
        <p14:creationId xmlns:p14="http://schemas.microsoft.com/office/powerpoint/2010/main" val="1834227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INFLUENCE AND LEGACY NEGLECT</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Later in his life, Solomon wrote Ecclesiastes, which is rather pessimistic about human life lived “under the sun.” In that book, Solomon cynically penned the following words:</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“No one remembers the former generations, and even those yet to come will not be remembered by those who follow them.” —Ecclesiastes 1:11</a:t>
            </a:r>
          </a:p>
          <a:p>
            <a:r>
              <a:rPr lang="en-US" sz="1200" kern="1200" dirty="0">
                <a:solidFill>
                  <a:schemeClr val="tx1"/>
                </a:solidFill>
                <a:effectLst/>
                <a:latin typeface="Calibri"/>
                <a:ea typeface="+mn-ea"/>
                <a:cs typeface="+mn-cs"/>
              </a:rPr>
              <a:t>Solomon actually neglected his legacy and his negative influence extended to his descendants. After his death, the kingdom was divided. His son and grandson who reigned after him were corrupt.</a:t>
            </a:r>
          </a:p>
          <a:p>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GOD’S ANSWER</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Renew your commitments and realize your influence on future generations.</a:t>
            </a:r>
          </a:p>
          <a:p>
            <a:r>
              <a:rPr lang="en-US" sz="1200" kern="1200" dirty="0">
                <a:solidFill>
                  <a:schemeClr val="tx1"/>
                </a:solidFill>
                <a:effectLst/>
                <a:latin typeface="Calibri"/>
                <a:ea typeface="+mn-ea"/>
                <a:cs typeface="+mn-cs"/>
              </a:rPr>
              <a:t>John 17:19—“For them I sanctify myself, that they too may be truly sanctified.”</a:t>
            </a:r>
          </a:p>
          <a:p>
            <a:r>
              <a:rPr lang="en-US" sz="1200" kern="1200" dirty="0">
                <a:solidFill>
                  <a:schemeClr val="tx1"/>
                </a:solidFill>
                <a:effectLst/>
                <a:latin typeface="Calibri"/>
                <a:ea typeface="+mn-ea"/>
                <a:cs typeface="+mn-cs"/>
              </a:rPr>
              <a:t>Make God’s ultimate your ultimate—Transformed people who reliably reproduce the Christian life (2 Tim. 2:1–2).</a:t>
            </a:r>
          </a:p>
          <a:p>
            <a:r>
              <a:rPr lang="en-US" sz="1200" b="1" kern="1200" dirty="0">
                <a:solidFill>
                  <a:schemeClr val="tx1"/>
                </a:solidFill>
                <a:effectLst/>
                <a:latin typeface="Calibri"/>
                <a:ea typeface="+mn-ea"/>
                <a:cs typeface="+mn-cs"/>
              </a:rPr>
              <a:t>ARE YOU INVESTING YOUR TIME IN A “TIMOTHY” TO HELP THAT PERSON BECOME A FAITHFUL DISCIPLE CAPABLE OF REPRODUCING HIM OR HERSELF IN OTHERS?</a:t>
            </a:r>
            <a:endParaRPr lang="en-US" sz="1200" kern="1200" dirty="0">
              <a:solidFill>
                <a:schemeClr val="tx1"/>
              </a:solidFill>
              <a:effectLst/>
              <a:latin typeface="Calibri"/>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23</a:t>
            </a:fld>
            <a:endParaRPr lang="en-US"/>
          </a:p>
        </p:txBody>
      </p:sp>
    </p:spTree>
    <p:extLst>
      <p:ext uri="{BB962C8B-B14F-4D97-AF65-F5344CB8AC3E}">
        <p14:creationId xmlns:p14="http://schemas.microsoft.com/office/powerpoint/2010/main" val="88519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LOSS OF INTIMACY WITH GOD</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Although he had powerful personal experiences with God in the beginning of his reign, towards the end of his life, Solomon abandoned Jehovah and followed other gods.</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“The LORD became angry with Solomon because his heart had turned away from the LORD, the God of Israel, who had appeared to him twice.” —1 Kings 11:9</a:t>
            </a:r>
          </a:p>
          <a:p>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GOD’S ANSWER</a:t>
            </a:r>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Become more intentional about your personal and intimate relationship with God.</a:t>
            </a:r>
          </a:p>
          <a:p>
            <a:r>
              <a:rPr lang="en-US" sz="1200" kern="1200" dirty="0">
                <a:solidFill>
                  <a:schemeClr val="tx1"/>
                </a:solidFill>
                <a:effectLst/>
                <a:latin typeface="Calibri"/>
                <a:ea typeface="+mn-ea"/>
                <a:cs typeface="+mn-cs"/>
              </a:rPr>
              <a:t>Psalm 27:4—“One thing I ask of the LORD, this is what I seek.”</a:t>
            </a:r>
          </a:p>
          <a:p>
            <a:r>
              <a:rPr lang="en-US" sz="1200" kern="1200" dirty="0">
                <a:solidFill>
                  <a:schemeClr val="tx1"/>
                </a:solidFill>
                <a:effectLst/>
                <a:latin typeface="Calibri"/>
                <a:ea typeface="+mn-ea"/>
                <a:cs typeface="+mn-cs"/>
              </a:rPr>
              <a:t>Psalm 51:12—“Restore to me the joy of Your salvation.”</a:t>
            </a:r>
          </a:p>
          <a:p>
            <a:r>
              <a:rPr lang="en-US" sz="1200" b="1" kern="1200" dirty="0">
                <a:solidFill>
                  <a:schemeClr val="tx1"/>
                </a:solidFill>
                <a:effectLst/>
                <a:latin typeface="Calibri"/>
                <a:ea typeface="+mn-ea"/>
                <a:cs typeface="+mn-cs"/>
              </a:rPr>
              <a:t>DO YOU HAVE A CONSISTENT DEVOTIONAL AND INTERCESSORY PRAYER TIME?</a:t>
            </a:r>
            <a:endParaRPr lang="en-US" sz="1200" kern="1200" dirty="0">
              <a:solidFill>
                <a:schemeClr val="tx1"/>
              </a:solidFill>
              <a:effectLst/>
              <a:latin typeface="Calibri"/>
              <a:ea typeface="+mn-ea"/>
              <a:cs typeface="+mn-cs"/>
            </a:endParaRPr>
          </a:p>
          <a:p>
            <a:endParaRPr lang="en-US" sz="1200" b="1" i="0" u="none" strike="noStrike" kern="1200" baseline="0" dirty="0">
              <a:solidFill>
                <a:schemeClr val="tx1"/>
              </a:solidFill>
              <a:latin typeface="Arial" charset="0"/>
              <a:ea typeface="+mn-ea"/>
              <a:cs typeface="+mn-cs"/>
            </a:endParaRPr>
          </a:p>
          <a:p>
            <a:endParaRPr lang="en-US" sz="1200" b="1" i="0" u="none" strike="noStrike" kern="1200" baseline="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24</a:t>
            </a:fld>
            <a:endParaRPr lang="en-US"/>
          </a:p>
        </p:txBody>
      </p:sp>
    </p:spTree>
    <p:extLst>
      <p:ext uri="{BB962C8B-B14F-4D97-AF65-F5344CB8AC3E}">
        <p14:creationId xmlns:p14="http://schemas.microsoft.com/office/powerpoint/2010/main" val="698725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WORKSHOP </a:t>
            </a:r>
            <a:endParaRPr lang="en-US" sz="1200" kern="1200" dirty="0">
              <a:solidFill>
                <a:schemeClr val="tx1"/>
              </a:solidFill>
              <a:effectLst/>
              <a:latin typeface="Calibri"/>
              <a:ea typeface="+mn-ea"/>
              <a:cs typeface="+mn-cs"/>
            </a:endParaRPr>
          </a:p>
          <a:p>
            <a:br>
              <a:rPr lang="en-US" sz="1200" kern="1200" dirty="0">
                <a:solidFill>
                  <a:schemeClr val="tx1"/>
                </a:solidFill>
                <a:effectLst/>
                <a:latin typeface="Calibri"/>
                <a:ea typeface="+mn-ea"/>
                <a:cs typeface="+mn-cs"/>
              </a:rPr>
            </a:br>
            <a:r>
              <a:rPr lang="en-US" sz="1200" b="1" kern="1200" dirty="0">
                <a:solidFill>
                  <a:schemeClr val="tx1"/>
                </a:solidFill>
                <a:effectLst/>
                <a:latin typeface="Calibri"/>
                <a:ea typeface="+mn-ea"/>
                <a:cs typeface="+mn-cs"/>
              </a:rPr>
              <a:t>This is to be a time of personal reflection and self-examination. Prayerfully answer the questions below. You may want to set a personal (SMART) goal for your integrity.</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Is there an area of the “big four” that you need to deal with before God?</a:t>
            </a: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Are any of the “four more” a danger in your life and leadership?</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25</a:t>
            </a:fld>
            <a:endParaRPr lang="en-US"/>
          </a:p>
        </p:txBody>
      </p:sp>
    </p:spTree>
    <p:extLst>
      <p:ext uri="{BB962C8B-B14F-4D97-AF65-F5344CB8AC3E}">
        <p14:creationId xmlns:p14="http://schemas.microsoft.com/office/powerpoint/2010/main" val="1221524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YOUR GOAL IS THE FINISH LINE</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Paul and many others have crossed it, and we can too. At the end of his life, Paul wrote the following powerful words to Timothy:</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I have fought the good fight. I have finished the race. I have kept the faith. </a:t>
            </a:r>
          </a:p>
          <a:p>
            <a:r>
              <a:rPr lang="en-US" sz="1200" kern="1200" dirty="0">
                <a:solidFill>
                  <a:schemeClr val="tx1"/>
                </a:solidFill>
                <a:effectLst/>
                <a:latin typeface="Calibri"/>
                <a:ea typeface="+mn-ea"/>
                <a:cs typeface="+mn-cs"/>
              </a:rPr>
              <a:t>—2 Timothy 4:7</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26</a:t>
            </a:fld>
            <a:endParaRPr lang="en-US" dirty="0"/>
          </a:p>
        </p:txBody>
      </p:sp>
    </p:spTree>
    <p:extLst>
      <p:ext uri="{BB962C8B-B14F-4D97-AF65-F5344CB8AC3E}">
        <p14:creationId xmlns:p14="http://schemas.microsoft.com/office/powerpoint/2010/main" val="3679608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HOW DO WE FINISH WELL? ONE STEP AT A TIME</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Like Paul and many others, we shall finish well if we make the following three simple commitments in our lives. They are the same commitments we saw in the Integrity session, but they are worth repeating and reinforcing in our lives.</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27</a:t>
            </a:fld>
            <a:endParaRPr lang="en-US" dirty="0"/>
          </a:p>
        </p:txBody>
      </p:sp>
    </p:spTree>
    <p:extLst>
      <p:ext uri="{BB962C8B-B14F-4D97-AF65-F5344CB8AC3E}">
        <p14:creationId xmlns:p14="http://schemas.microsoft.com/office/powerpoint/2010/main" val="477429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INTEGRITY</a:t>
            </a:r>
          </a:p>
          <a:p>
            <a:r>
              <a:rPr lang="en-US" sz="1200" kern="1200" dirty="0">
                <a:solidFill>
                  <a:schemeClr val="tx1"/>
                </a:solidFill>
                <a:effectLst/>
                <a:latin typeface="Calibri"/>
                <a:ea typeface="+mn-ea"/>
                <a:cs typeface="+mn-cs"/>
              </a:rPr>
              <a:t>The first step to finishing well is an awareness of the absolute necessity of integrity in our lives and a personal commitment to live it. Integrity is as simple as keeping your promises and being a person who can be trusted. It means to be whole, complete, integrated.</a:t>
            </a:r>
          </a:p>
          <a:p>
            <a:r>
              <a:rPr lang="en-US" sz="1200" kern="1200" dirty="0">
                <a:solidFill>
                  <a:schemeClr val="tx1"/>
                </a:solidFill>
                <a:effectLst/>
                <a:latin typeface="Calibri"/>
                <a:ea typeface="+mn-ea"/>
                <a:cs typeface="+mn-cs"/>
              </a:rPr>
              <a:t>Practical Application: Make a commitment today to live the values of Christianity with consistency in every area of your life, regardless of the circumstances.</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28</a:t>
            </a:fld>
            <a:endParaRPr lang="en-US" dirty="0"/>
          </a:p>
        </p:txBody>
      </p:sp>
    </p:spTree>
    <p:extLst>
      <p:ext uri="{BB962C8B-B14F-4D97-AF65-F5344CB8AC3E}">
        <p14:creationId xmlns:p14="http://schemas.microsoft.com/office/powerpoint/2010/main" val="443441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ACCOUNTABILITY</a:t>
            </a:r>
          </a:p>
          <a:p>
            <a:r>
              <a:rPr lang="en-US" sz="1200" kern="1200" dirty="0">
                <a:solidFill>
                  <a:schemeClr val="tx1"/>
                </a:solidFill>
                <a:effectLst/>
                <a:latin typeface="Calibri"/>
                <a:ea typeface="+mn-ea"/>
                <a:cs typeface="+mn-cs"/>
              </a:rPr>
              <a:t>To be held accountable means to be responsible for our attitudes, decisions, and actions (1 Tim. 4:16). Accountability is the practical weapon in the integrity war, without which we are unlikely to win.</a:t>
            </a:r>
          </a:p>
          <a:p>
            <a:r>
              <a:rPr lang="en-US" sz="1200" kern="1200" dirty="0">
                <a:solidFill>
                  <a:schemeClr val="tx1"/>
                </a:solidFill>
                <a:effectLst/>
                <a:latin typeface="Calibri"/>
                <a:ea typeface="+mn-ea"/>
                <a:cs typeface="+mn-cs"/>
              </a:rPr>
              <a:t>As iron sharpens iron, so one person sharpens another. —Proverbs 27:17</a:t>
            </a:r>
          </a:p>
          <a:p>
            <a:r>
              <a:rPr lang="en-US" sz="1200" kern="1200" dirty="0">
                <a:solidFill>
                  <a:schemeClr val="tx1"/>
                </a:solidFill>
                <a:effectLst/>
                <a:latin typeface="Calibri"/>
                <a:ea typeface="+mn-ea"/>
                <a:cs typeface="+mn-cs"/>
              </a:rPr>
              <a:t>Practical Application: Watch your life and doctrine closely. Select two or three persons whom you trust and who love and respect you, and share your commitment to integrity with them. Allow them to hold you accountable for your goal of finishing well, and have them help you honor that commitment.</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29</a:t>
            </a:fld>
            <a:endParaRPr lang="en-US" dirty="0"/>
          </a:p>
        </p:txBody>
      </p:sp>
    </p:spTree>
    <p:extLst>
      <p:ext uri="{BB962C8B-B14F-4D97-AF65-F5344CB8AC3E}">
        <p14:creationId xmlns:p14="http://schemas.microsoft.com/office/powerpoint/2010/main" val="2271582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GOD’S PLAN AND THE REALITY OF LIFE</a:t>
            </a:r>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There is no question in our minds that God’s plan for us is that we finish well. Paul is our example.</a:t>
            </a:r>
          </a:p>
          <a:p>
            <a:endParaRPr lang="en-US" sz="1200" b="1" kern="1200" dirty="0">
              <a:solidFill>
                <a:schemeClr val="tx1"/>
              </a:solidFill>
              <a:effectLst/>
              <a:latin typeface="Calibri"/>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STARTED RIGHT</a:t>
            </a:r>
            <a:endParaRPr lang="en-US" sz="1200" kern="1200" dirty="0">
              <a:solidFill>
                <a:schemeClr val="tx1"/>
              </a:solidFill>
              <a:effectLst/>
              <a:latin typeface="Calibri"/>
              <a:ea typeface="+mn-ea"/>
              <a:cs typeface="+mn-cs"/>
            </a:endParaRPr>
          </a:p>
          <a:p>
            <a:pPr>
              <a:spcAft>
                <a:spcPts val="400"/>
              </a:spcAft>
            </a:pPr>
            <a:r>
              <a:rPr lang="en-US" sz="1200" b="1" i="1" dirty="0">
                <a:solidFill>
                  <a:schemeClr val="bg2">
                    <a:lumMod val="25000"/>
                  </a:schemeClr>
                </a:solidFill>
                <a:latin typeface="Source Sans Pro" panose="020B0503030403020204" pitchFamily="34" charset="0"/>
                <a:ea typeface="Source Sans Pro" panose="020B0503030403020204" pitchFamily="34" charset="0"/>
              </a:rPr>
              <a:t>At once he began to preach in the synagogues that Jesus is the Son of God.  Acts 9:20-22</a:t>
            </a:r>
          </a:p>
          <a:p>
            <a:endParaRPr lang="en-US" sz="1200" b="1" kern="1200" dirty="0">
              <a:solidFill>
                <a:schemeClr val="tx1"/>
              </a:solidFill>
              <a:effectLst/>
              <a:latin typeface="Calibri"/>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3</a:t>
            </a:fld>
            <a:endParaRPr lang="en-US"/>
          </a:p>
        </p:txBody>
      </p:sp>
    </p:spTree>
    <p:extLst>
      <p:ext uri="{BB962C8B-B14F-4D97-AF65-F5344CB8AC3E}">
        <p14:creationId xmlns:p14="http://schemas.microsoft.com/office/powerpoint/2010/main" val="1192452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FOCUS</a:t>
            </a:r>
          </a:p>
          <a:p>
            <a:r>
              <a:rPr lang="en-US" sz="1200" kern="1200" dirty="0">
                <a:solidFill>
                  <a:schemeClr val="tx1"/>
                </a:solidFill>
                <a:effectLst/>
                <a:latin typeface="Calibri"/>
                <a:ea typeface="+mn-ea"/>
                <a:cs typeface="+mn-cs"/>
              </a:rPr>
              <a:t>Focus is an intentional act.  Those who finish well like Paul have one focus in life, as the writer of Hebrews states,</a:t>
            </a:r>
          </a:p>
          <a:p>
            <a:r>
              <a:rPr lang="en-US" sz="1200" kern="1200" dirty="0">
                <a:solidFill>
                  <a:schemeClr val="tx1"/>
                </a:solidFill>
                <a:effectLst/>
                <a:latin typeface="Calibri"/>
                <a:ea typeface="+mn-ea"/>
                <a:cs typeface="+mn-cs"/>
              </a:rPr>
              <a:t>Let us throw off everything that hinders and the sin that so easily entangles. And let us run with perseverance the race marked out for us, fixing our eyes on Jesus, the pioneer and perfecter of faith. For the joy set before Him He endured the cross, scorning its shame, and sat down at the right hand of the throne of God. —Hebrews 12:1–2</a:t>
            </a:r>
          </a:p>
          <a:p>
            <a:r>
              <a:rPr lang="en-US" sz="1200" kern="1200" dirty="0">
                <a:solidFill>
                  <a:schemeClr val="tx1"/>
                </a:solidFill>
                <a:effectLst/>
                <a:latin typeface="Calibri"/>
                <a:ea typeface="+mn-ea"/>
                <a:cs typeface="+mn-cs"/>
              </a:rPr>
              <a:t>Practical Application: Imagine the end of your life years from now. Set the goal of finishing with more passion for God and His Kingdom than you have today. You may want to write down that goal and post it in a visible place.</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30</a:t>
            </a:fld>
            <a:endParaRPr lang="en-US" dirty="0"/>
          </a:p>
        </p:txBody>
      </p:sp>
    </p:spTree>
    <p:extLst>
      <p:ext uri="{BB962C8B-B14F-4D97-AF65-F5344CB8AC3E}">
        <p14:creationId xmlns:p14="http://schemas.microsoft.com/office/powerpoint/2010/main" val="2378841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CONCLUSION: </a:t>
            </a:r>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THE PRAYER OF THE FINISHER</a:t>
            </a:r>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In Acts 20, the apostle Paul addressed the elders of the Church at Ephesus that being “compelled by the Spirit,” he was on his way to Jerusalem. He confessed he did not know what his future would hold for him, except that “the Holy Spirit warns me that prison and hardships are facing me” in every city (verse 23). Paul then makes a profound statement that is also the prayer of every Christian who desires to finish well the race of the Christian life.</a:t>
            </a:r>
          </a:p>
          <a:p>
            <a:endParaRPr lang="en-US" sz="1200" b="1" kern="1200" dirty="0">
              <a:solidFill>
                <a:schemeClr val="tx1"/>
              </a:solidFill>
              <a:effectLst/>
              <a:latin typeface="Calibri"/>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31</a:t>
            </a:fld>
            <a:endParaRPr lang="en-US" dirty="0"/>
          </a:p>
        </p:txBody>
      </p:sp>
    </p:spTree>
    <p:extLst>
      <p:ext uri="{BB962C8B-B14F-4D97-AF65-F5344CB8AC3E}">
        <p14:creationId xmlns:p14="http://schemas.microsoft.com/office/powerpoint/2010/main" val="1872355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Arial" charset="0"/>
              <a:ea typeface="+mn-ea"/>
              <a:cs typeface="+mn-cs"/>
            </a:endParaRPr>
          </a:p>
          <a:p>
            <a:pPr lvl="1"/>
            <a:r>
              <a:rPr lang="en-US" sz="1200" b="1" i="0" u="none" strike="noStrike" kern="1200" baseline="0" dirty="0">
                <a:solidFill>
                  <a:schemeClr val="tx1"/>
                </a:solidFill>
                <a:latin typeface="Arial" charset="0"/>
                <a:ea typeface="+mn-ea"/>
                <a:cs typeface="+mn-cs"/>
              </a:rPr>
              <a:t>“I consider my life worth nothing to me; my only aim is to finish the race and complete the task the Lord Jesus has given me—the task of testifying to the good news of God’s grace.” —Acts 20:24</a:t>
            </a:r>
            <a:endParaRPr lang="en-US"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32</a:t>
            </a:fld>
            <a:endParaRPr lang="en-US" dirty="0"/>
          </a:p>
        </p:txBody>
      </p:sp>
    </p:spTree>
    <p:extLst>
      <p:ext uri="{BB962C8B-B14F-4D97-AF65-F5344CB8AC3E}">
        <p14:creationId xmlns:p14="http://schemas.microsoft.com/office/powerpoint/2010/main" val="2898410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GOD’S PLAN AND THE REALITY OF LIFE</a:t>
            </a:r>
            <a:endParaRPr lang="en-US" sz="1200" kern="1200" dirty="0">
              <a:solidFill>
                <a:schemeClr val="tx1"/>
              </a:solidFill>
              <a:effectLst/>
              <a:latin typeface="Calibri"/>
              <a:ea typeface="+mn-ea"/>
              <a:cs typeface="+mn-cs"/>
            </a:endParaRPr>
          </a:p>
          <a:p>
            <a:pPr marL="171450" indent="-171450">
              <a:spcAft>
                <a:spcPts val="400"/>
              </a:spcAft>
              <a:buFont typeface="Arial" panose="020B0604020202020204" pitchFamily="34" charset="0"/>
              <a:buChar char="•"/>
            </a:pPr>
            <a:r>
              <a:rPr lang="en-US" sz="1200" b="1" dirty="0">
                <a:solidFill>
                  <a:schemeClr val="bg2">
                    <a:lumMod val="25000"/>
                  </a:schemeClr>
                </a:solidFill>
                <a:latin typeface="Source Sans Pro" panose="020B0503030403020204" pitchFamily="34" charset="0"/>
                <a:ea typeface="Source Sans Pro" panose="020B0503030403020204" pitchFamily="34" charset="0"/>
              </a:rPr>
              <a:t>FINISHED WELL</a:t>
            </a:r>
          </a:p>
          <a:p>
            <a:pPr>
              <a:spcAft>
                <a:spcPts val="400"/>
              </a:spcAft>
            </a:pPr>
            <a:r>
              <a:rPr lang="en-US" sz="1200" b="1" i="1" dirty="0">
                <a:solidFill>
                  <a:schemeClr val="bg2">
                    <a:lumMod val="25000"/>
                  </a:schemeClr>
                </a:solidFill>
                <a:latin typeface="Source Sans Pro" panose="020B0503030403020204" pitchFamily="34" charset="0"/>
                <a:ea typeface="Source Sans Pro" panose="020B0503030403020204" pitchFamily="34" charset="0"/>
              </a:rPr>
              <a:t>I have fought the good fight, I have finished the race, I have kept the faith. 2 Timothy 4:7</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4</a:t>
            </a:fld>
            <a:endParaRPr lang="en-US"/>
          </a:p>
        </p:txBody>
      </p:sp>
    </p:spTree>
    <p:extLst>
      <p:ext uri="{BB962C8B-B14F-4D97-AF65-F5344CB8AC3E}">
        <p14:creationId xmlns:p14="http://schemas.microsoft.com/office/powerpoint/2010/main" val="1754893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Calibri"/>
                <a:ea typeface="+mn-ea"/>
                <a:cs typeface="+mn-cs"/>
              </a:rPr>
              <a:t>GOD’S PLAN AND THE REALITY OF LIFE</a:t>
            </a:r>
            <a:endParaRPr lang="en-US" sz="1200" kern="1200" dirty="0">
              <a:solidFill>
                <a:schemeClr val="tx1"/>
              </a:solidFill>
              <a:effectLst/>
              <a:latin typeface="Calibri"/>
              <a:ea typeface="+mn-ea"/>
              <a:cs typeface="+mn-cs"/>
            </a:endParaRPr>
          </a:p>
          <a:p>
            <a:r>
              <a:rPr lang="en-US" sz="1200" b="1" kern="1200" dirty="0">
                <a:solidFill>
                  <a:schemeClr val="tx1"/>
                </a:solidFill>
                <a:effectLst/>
                <a:latin typeface="Calibri"/>
                <a:ea typeface="+mn-ea"/>
                <a:cs typeface="+mn-cs"/>
              </a:rPr>
              <a:t>God’s purpose for us has never been that we quit or give up. Solomon is the example of a leader who did not finish well.</a:t>
            </a:r>
          </a:p>
          <a:p>
            <a:endParaRPr lang="en-US" sz="1200" b="1" i="0" u="none" strike="noStrike" kern="1200" baseline="0" dirty="0">
              <a:solidFill>
                <a:schemeClr val="tx1"/>
              </a:solidFill>
              <a:latin typeface="Arial" charset="0"/>
              <a:ea typeface="+mn-ea"/>
              <a:cs typeface="+mn-cs"/>
            </a:endParaRPr>
          </a:p>
          <a:p>
            <a:pPr marL="171450" indent="-171450">
              <a:spcAft>
                <a:spcPts val="400"/>
              </a:spcAft>
              <a:buFont typeface="Arial" panose="020B0604020202020204" pitchFamily="34" charset="0"/>
              <a:buChar char="•"/>
            </a:pPr>
            <a:r>
              <a:rPr lang="en-US" sz="1200" b="1" i="1" dirty="0">
                <a:solidFill>
                  <a:schemeClr val="bg2">
                    <a:lumMod val="25000"/>
                  </a:schemeClr>
                </a:solidFill>
                <a:latin typeface="Source Sans Pro" panose="020B0503030403020204" pitchFamily="34" charset="0"/>
                <a:ea typeface="Source Sans Pro" panose="020B0503030403020204" pitchFamily="34" charset="0"/>
              </a:rPr>
              <a:t>STARTED RIGHT</a:t>
            </a:r>
          </a:p>
          <a:p>
            <a:pPr>
              <a:spcAft>
                <a:spcPts val="400"/>
              </a:spcAft>
            </a:pPr>
            <a:r>
              <a:rPr lang="en-US" sz="1200" b="1" i="1" dirty="0">
                <a:solidFill>
                  <a:schemeClr val="bg2">
                    <a:lumMod val="25000"/>
                  </a:schemeClr>
                </a:solidFill>
                <a:latin typeface="Source Sans Pro" panose="020B0503030403020204" pitchFamily="34" charset="0"/>
                <a:ea typeface="Source Sans Pro" panose="020B0503030403020204" pitchFamily="34" charset="0"/>
              </a:rPr>
              <a:t>Solomon showed his love for the Lord by walking according to the statutes of his father David.  1 Kings 3:3</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5</a:t>
            </a:fld>
            <a:endParaRPr lang="en-US"/>
          </a:p>
        </p:txBody>
      </p:sp>
    </p:spTree>
    <p:extLst>
      <p:ext uri="{BB962C8B-B14F-4D97-AF65-F5344CB8AC3E}">
        <p14:creationId xmlns:p14="http://schemas.microsoft.com/office/powerpoint/2010/main" val="3407309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Calibri"/>
                <a:ea typeface="+mn-ea"/>
                <a:cs typeface="+mn-cs"/>
              </a:rPr>
              <a:t>GOD’S PLAN AND THE REALITY OF LIFE</a:t>
            </a:r>
            <a:endParaRPr lang="en-US" sz="1200" kern="1200" dirty="0">
              <a:solidFill>
                <a:schemeClr val="tx1"/>
              </a:solidFill>
              <a:effectLst/>
              <a:latin typeface="Calibri"/>
              <a:ea typeface="+mn-ea"/>
              <a:cs typeface="+mn-cs"/>
            </a:endParaRPr>
          </a:p>
          <a:p>
            <a:pPr marL="171450" indent="-171450">
              <a:buFont typeface="Arial" panose="020B0604020202020204" pitchFamily="34" charset="0"/>
              <a:buChar char="•"/>
            </a:pPr>
            <a:r>
              <a:rPr lang="en-US" sz="1200" b="1" i="0" u="none" strike="noStrike" kern="1200" baseline="0" dirty="0">
                <a:solidFill>
                  <a:schemeClr val="tx1"/>
                </a:solidFill>
                <a:latin typeface="Arial" charset="0"/>
                <a:ea typeface="+mn-ea"/>
                <a:cs typeface="+mn-cs"/>
              </a:rPr>
              <a:t>FINISHED POORLY</a:t>
            </a:r>
          </a:p>
          <a:p>
            <a:pPr>
              <a:spcAft>
                <a:spcPts val="400"/>
              </a:spcAft>
            </a:pPr>
            <a:r>
              <a:rPr lang="en-US" sz="1200" b="1" i="1" dirty="0">
                <a:solidFill>
                  <a:schemeClr val="bg2">
                    <a:lumMod val="25000"/>
                  </a:schemeClr>
                </a:solidFill>
                <a:latin typeface="Source Sans Pro" panose="020B0503030403020204" pitchFamily="34" charset="0"/>
                <a:ea typeface="Source Sans Pro" panose="020B0503030403020204" pitchFamily="34" charset="0"/>
              </a:rPr>
              <a:t>As Solomon grew old, his wives turned his heart after other gods… so Solomon did evil in the eyes of the Lord. 1 Kings 11:4-6</a:t>
            </a:r>
          </a:p>
          <a:p>
            <a:endParaRPr lang="en-US" sz="1200" b="1" i="0" u="none" strike="noStrike" kern="1200" baseline="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6</a:t>
            </a:fld>
            <a:endParaRPr lang="en-US"/>
          </a:p>
        </p:txBody>
      </p:sp>
    </p:spTree>
    <p:extLst>
      <p:ext uri="{BB962C8B-B14F-4D97-AF65-F5344CB8AC3E}">
        <p14:creationId xmlns:p14="http://schemas.microsoft.com/office/powerpoint/2010/main" val="3502945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YET, the FACT IS…</a:t>
            </a:r>
          </a:p>
          <a:p>
            <a:endParaRPr lang="en-US" sz="1200" b="1" i="0" u="none" strike="noStrike" kern="1200" baseline="0" dirty="0">
              <a:solidFill>
                <a:schemeClr val="tx1"/>
              </a:solidFill>
              <a:latin typeface="Arial" charset="0"/>
              <a:ea typeface="+mn-ea"/>
              <a:cs typeface="+mn-cs"/>
            </a:endParaRPr>
          </a:p>
          <a:p>
            <a:r>
              <a:rPr lang="en-US" sz="1200" b="1" i="0" u="none" strike="noStrike" kern="1200" baseline="0" dirty="0">
                <a:solidFill>
                  <a:schemeClr val="tx1"/>
                </a:solidFill>
                <a:latin typeface="Arial" charset="0"/>
                <a:ea typeface="+mn-ea"/>
                <a:cs typeface="+mn-cs"/>
              </a:rPr>
              <a:t>70% of all leaders will not finish well.</a:t>
            </a:r>
          </a:p>
          <a:p>
            <a:endParaRPr lang="en-US" sz="1200" b="1" i="0" u="none" strike="noStrike" kern="1200" baseline="0" dirty="0">
              <a:solidFill>
                <a:schemeClr val="tx1"/>
              </a:solidFill>
              <a:latin typeface="Arial" charset="0"/>
              <a:ea typeface="+mn-ea"/>
              <a:cs typeface="+mn-cs"/>
            </a:endParaRPr>
          </a:p>
          <a:p>
            <a:r>
              <a:rPr lang="en-US" sz="1200" b="1" kern="1200" dirty="0">
                <a:solidFill>
                  <a:schemeClr val="tx1"/>
                </a:solidFill>
                <a:effectLst/>
                <a:latin typeface="Calibri"/>
                <a:ea typeface="+mn-ea"/>
                <a:cs typeface="+mn-cs"/>
              </a:rPr>
              <a:t>Scholar and writer J. Robert Clinton researched Christian leaders and aﬃrms that seven out of ten leaders will not finish well. Clinton’s conclusion was gleaned from leaders’ personal assessment, peer and follower evaluation, or the teaching of their professed religion.1</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7</a:t>
            </a:fld>
            <a:endParaRPr lang="en-US" dirty="0"/>
          </a:p>
        </p:txBody>
      </p:sp>
    </p:spTree>
    <p:extLst>
      <p:ext uri="{BB962C8B-B14F-4D97-AF65-F5344CB8AC3E}">
        <p14:creationId xmlns:p14="http://schemas.microsoft.com/office/powerpoint/2010/main" val="355313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WHERE DID THEY GO?</a:t>
            </a:r>
            <a:endParaRPr lang="en-US" sz="1200" kern="1200" dirty="0">
              <a:solidFill>
                <a:schemeClr val="tx1"/>
              </a:solidFill>
              <a:effectLst/>
              <a:latin typeface="Calibri"/>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DROPPED OUT.  2 Timothy 4:10—“Demas . . . has deserted me.”</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8</a:t>
            </a:fld>
            <a:endParaRPr lang="en-US"/>
          </a:p>
        </p:txBody>
      </p:sp>
    </p:spTree>
    <p:extLst>
      <p:ext uri="{BB962C8B-B14F-4D97-AF65-F5344CB8AC3E}">
        <p14:creationId xmlns:p14="http://schemas.microsoft.com/office/powerpoint/2010/main" val="3558283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Calibri"/>
                <a:ea typeface="+mn-ea"/>
                <a:cs typeface="+mn-cs"/>
              </a:rPr>
              <a:t>WHERE DID THEY GO?</a:t>
            </a:r>
            <a:endParaRPr lang="en-US" sz="1200" kern="1200" dirty="0">
              <a:solidFill>
                <a:schemeClr val="tx1"/>
              </a:solidFill>
              <a:effectLst/>
              <a:latin typeface="Calibri"/>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Calibri"/>
                <a:ea typeface="+mn-ea"/>
                <a:cs typeface="+mn-cs"/>
              </a:rPr>
              <a:t>PLATEAUED.  </a:t>
            </a:r>
            <a:r>
              <a:rPr lang="en-US" sz="1200" b="1" i="1" kern="1200" dirty="0">
                <a:solidFill>
                  <a:schemeClr val="tx1"/>
                </a:solidFill>
                <a:effectLst/>
                <a:latin typeface="Calibri"/>
                <a:ea typeface="+mn-ea"/>
                <a:cs typeface="+mn-cs"/>
              </a:rPr>
              <a:t>Philippians 3:19b—“Their mind is on earthly things.”</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9</a:t>
            </a:fld>
            <a:endParaRPr lang="en-US"/>
          </a:p>
        </p:txBody>
      </p:sp>
    </p:spTree>
    <p:extLst>
      <p:ext uri="{BB962C8B-B14F-4D97-AF65-F5344CB8AC3E}">
        <p14:creationId xmlns:p14="http://schemas.microsoft.com/office/powerpoint/2010/main" val="502469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C383B06-31E1-754F-B92E-55A5557E52C8}" type="datetimeFigureOut">
              <a:rPr lang="en-US" smtClean="0"/>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0033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0059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02719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1" name="Title 10"/>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95336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383B06-31E1-754F-B92E-55A5557E52C8}" type="datetimeFigureOut">
              <a:rPr lang="en-US" smtClean="0"/>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82487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383B06-31E1-754F-B92E-55A5557E52C8}" type="datetimeFigureOut">
              <a:rPr lang="en-US" smtClean="0"/>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606174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383B06-31E1-754F-B92E-55A5557E52C8}" type="datetimeFigureOut">
              <a:rPr lang="en-US" smtClean="0"/>
              <a:t>8/26/2025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100420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383B06-31E1-754F-B92E-55A5557E52C8}" type="datetimeFigureOut">
              <a:rPr lang="en-US" smtClean="0"/>
              <a:t>8/26/2025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40612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383B06-31E1-754F-B92E-55A5557E52C8}" type="datetimeFigureOut">
              <a:rPr lang="en-US" smtClean="0"/>
              <a:t>8/26/2025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439622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383B06-31E1-754F-B92E-55A5557E52C8}" type="datetimeFigureOut">
              <a:rPr lang="en-US" smtClean="0"/>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32837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383B06-31E1-754F-B92E-55A5557E52C8}" type="datetimeFigureOut">
              <a:rPr lang="en-US" smtClean="0"/>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153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C383B06-31E1-754F-B92E-55A5557E52C8}" type="datetimeFigureOut">
              <a:rPr lang="en-US" smtClean="0"/>
              <a:t>8/26/2025</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7BF607B-CFEC-624C-BDA8-BCB40B22F743}" type="slidenum">
              <a:rPr lang="en-US" smtClean="0"/>
              <a:t>‹#›</a:t>
            </a:fld>
            <a:endParaRPr lang="en-US"/>
          </a:p>
        </p:txBody>
      </p:sp>
    </p:spTree>
    <p:extLst>
      <p:ext uri="{BB962C8B-B14F-4D97-AF65-F5344CB8AC3E}">
        <p14:creationId xmlns:p14="http://schemas.microsoft.com/office/powerpoint/2010/main" val="174592829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nish wel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2546"/>
            <a:ext cx="9144000" cy="5236046"/>
          </a:xfrm>
          <a:prstGeom prst="rect">
            <a:avLst/>
          </a:prstGeom>
        </p:spPr>
      </p:pic>
      <p:sp>
        <p:nvSpPr>
          <p:cNvPr id="3" name="Rectangle 2">
            <a:extLst>
              <a:ext uri="{FF2B5EF4-FFF2-40B4-BE49-F238E27FC236}">
                <a16:creationId xmlns:a16="http://schemas.microsoft.com/office/drawing/2014/main" id="{1FDD2DA6-610F-5B44-A259-6F10FE94AC7E}"/>
              </a:ext>
            </a:extLst>
          </p:cNvPr>
          <p:cNvSpPr/>
          <p:nvPr/>
        </p:nvSpPr>
        <p:spPr>
          <a:xfrm>
            <a:off x="-299341" y="3378200"/>
            <a:ext cx="9443341" cy="17653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5FA5A4-E657-EB4E-A8EC-AB1F2C70BDE7}"/>
              </a:ext>
            </a:extLst>
          </p:cNvPr>
          <p:cNvSpPr/>
          <p:nvPr/>
        </p:nvSpPr>
        <p:spPr>
          <a:xfrm>
            <a:off x="0" y="4449070"/>
            <a:ext cx="9217808" cy="694430"/>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47615" y="3732780"/>
            <a:ext cx="8848769" cy="861774"/>
          </a:xfrm>
          <a:prstGeom prst="rect">
            <a:avLst/>
          </a:prstGeom>
          <a:noFill/>
        </p:spPr>
        <p:txBody>
          <a:bodyPr wrap="square" rtlCol="0">
            <a:spAutoFit/>
          </a:bodyPr>
          <a:lstStyle/>
          <a:p>
            <a:pPr>
              <a:lnSpc>
                <a:spcPts val="6000"/>
              </a:lnSpc>
            </a:pPr>
            <a:r>
              <a:rPr lang="ru-RU" sz="6000" dirty="0">
                <a:solidFill>
                  <a:schemeClr val="bg2">
                    <a:lumMod val="25000"/>
                  </a:schemeClr>
                </a:solidFill>
                <a:latin typeface="Arial" panose="020B0604020202020204" pitchFamily="34" charset="0"/>
                <a:cs typeface="Arial" panose="020B0604020202020204" pitchFamily="34" charset="0"/>
              </a:rPr>
              <a:t>ХОРОШИЙ ФИНИШ</a:t>
            </a:r>
            <a:endParaRPr lang="pt-BR" sz="6000" dirty="0">
              <a:solidFill>
                <a:schemeClr val="bg2">
                  <a:lumMod val="2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CCFDF5C-7412-7247-AD94-565918591EB3}"/>
              </a:ext>
            </a:extLst>
          </p:cNvPr>
          <p:cNvSpPr txBox="1"/>
          <p:nvPr/>
        </p:nvSpPr>
        <p:spPr>
          <a:xfrm>
            <a:off x="147616" y="4535777"/>
            <a:ext cx="9144000" cy="584775"/>
          </a:xfrm>
          <a:prstGeom prst="rect">
            <a:avLst/>
          </a:prstGeom>
          <a:noFill/>
        </p:spPr>
        <p:txBody>
          <a:bodyPr wrap="square" rtlCol="0">
            <a:spAutoFit/>
          </a:bodyPr>
          <a:lstStyle/>
          <a:p>
            <a:r>
              <a:rPr lang="ru-RU" sz="3200" dirty="0">
                <a:solidFill>
                  <a:schemeClr val="bg1"/>
                </a:solidFill>
                <a:latin typeface="Source Sans Pro" panose="020B0503030403020204" pitchFamily="34" charset="0"/>
              </a:rPr>
              <a:t>Продвижение Царства Божьего</a:t>
            </a:r>
            <a:endParaRPr lang="en-US" sz="3200" dirty="0">
              <a:solidFill>
                <a:schemeClr val="bg1"/>
              </a:solidFill>
              <a:latin typeface="Source Sans Pro" panose="020B0503030403020204" pitchFamily="34" charset="0"/>
            </a:endParaRPr>
          </a:p>
        </p:txBody>
      </p:sp>
    </p:spTree>
    <p:extLst>
      <p:ext uri="{BB962C8B-B14F-4D97-AF65-F5344CB8AC3E}">
        <p14:creationId xmlns:p14="http://schemas.microsoft.com/office/powerpoint/2010/main" val="3091657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4808163"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9" name="Rectangle 8"/>
          <p:cNvSpPr/>
          <p:nvPr/>
        </p:nvSpPr>
        <p:spPr>
          <a:xfrm>
            <a:off x="279356" y="1549902"/>
            <a:ext cx="4483713" cy="2728952"/>
          </a:xfrm>
          <a:prstGeom prst="rect">
            <a:avLst/>
          </a:prstGeom>
        </p:spPr>
        <p:txBody>
          <a:bodyPr wrap="square">
            <a:spAutoFit/>
          </a:bodyPr>
          <a:lstStyle/>
          <a:p>
            <a:pPr>
              <a:spcAft>
                <a:spcPts val="400"/>
              </a:spcAft>
            </a:pPr>
            <a:r>
              <a:rPr lang="ru-RU" sz="2800" b="0" dirty="0">
                <a:solidFill>
                  <a:schemeClr val="bg1"/>
                </a:solidFill>
                <a:latin typeface="Source Sans Pro" panose="020B0503030403020204" pitchFamily="34" charset="0"/>
                <a:ea typeface="Source Sans Pro" panose="020B0503030403020204" pitchFamily="34" charset="0"/>
              </a:rPr>
              <a:t>Ибо печаль ради Бога производит неизменное покаяние ко спасению, а печаль мирская производит смерть.</a:t>
            </a:r>
          </a:p>
          <a:p>
            <a:pPr>
              <a:spcAft>
                <a:spcPts val="400"/>
              </a:spcAft>
            </a:pPr>
            <a:r>
              <a:rPr lang="ru-RU" sz="2800" b="0" dirty="0">
                <a:solidFill>
                  <a:schemeClr val="bg1"/>
                </a:solidFill>
                <a:latin typeface="Source Sans Pro" panose="020B0503030403020204" pitchFamily="34" charset="0"/>
                <a:ea typeface="Source Sans Pro" panose="020B0503030403020204" pitchFamily="34" charset="0"/>
              </a:rPr>
              <a:t>                 2 Коринфянам 7:10</a:t>
            </a:r>
            <a:endParaRPr lang="en-US" sz="2800" b="0" dirty="0">
              <a:solidFill>
                <a:schemeClr val="bg1"/>
              </a:solidFill>
              <a:latin typeface="Source Sans Pro" panose="020B0503030403020204" pitchFamily="34" charset="0"/>
              <a:ea typeface="Source Sans Pro" panose="020B0503030403020204" pitchFamily="34" charset="0"/>
            </a:endParaRPr>
          </a:p>
        </p:txBody>
      </p:sp>
      <p:sp>
        <p:nvSpPr>
          <p:cNvPr id="11" name="Rectangle 10"/>
          <p:cNvSpPr/>
          <p:nvPr/>
        </p:nvSpPr>
        <p:spPr>
          <a:xfrm>
            <a:off x="0" y="356673"/>
            <a:ext cx="9144000" cy="645487"/>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 y="356673"/>
            <a:ext cx="4685300" cy="461665"/>
          </a:xfrm>
          <a:prstGeom prst="rect">
            <a:avLst/>
          </a:prstGeom>
          <a:noFill/>
        </p:spPr>
        <p:txBody>
          <a:bodyPr wrap="square" rtlCol="0">
            <a:spAutoFit/>
          </a:bodyPr>
          <a:lstStyle/>
          <a:p>
            <a:pPr algn="ctr"/>
            <a:r>
              <a:rPr lang="ru-RU" sz="2400" dirty="0">
                <a:solidFill>
                  <a:schemeClr val="bg1"/>
                </a:solidFill>
                <a:latin typeface="Raleway" panose="020B0503030101060003" pitchFamily="34" charset="0"/>
              </a:rPr>
              <a:t>ДИСКВАЛИФИЦИРОВАЛИСЬ</a:t>
            </a:r>
            <a:endParaRPr lang="pt-BR" sz="2400" dirty="0">
              <a:solidFill>
                <a:schemeClr val="bg1"/>
              </a:solidFill>
              <a:latin typeface="Raleway" panose="020B0503030101060003"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49420" y="0"/>
            <a:ext cx="4394579" cy="5143500"/>
          </a:xfrm>
          <a:prstGeom prst="rect">
            <a:avLst/>
          </a:prstGeom>
        </p:spPr>
      </p:pic>
    </p:spTree>
    <p:extLst>
      <p:ext uri="{BB962C8B-B14F-4D97-AF65-F5344CB8AC3E}">
        <p14:creationId xmlns:p14="http://schemas.microsoft.com/office/powerpoint/2010/main" val="2227982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5186149"/>
          </a:xfrm>
          <a:prstGeom prst="rect">
            <a:avLst/>
          </a:prstGeom>
        </p:spPr>
      </p:pic>
      <p:sp>
        <p:nvSpPr>
          <p:cNvPr id="13" name="Rectangle 12"/>
          <p:cNvSpPr/>
          <p:nvPr/>
        </p:nvSpPr>
        <p:spPr>
          <a:xfrm>
            <a:off x="777922" y="532263"/>
            <a:ext cx="7874759" cy="4335011"/>
          </a:xfrm>
          <a:prstGeom prst="rect">
            <a:avLst/>
          </a:prstGeom>
          <a:solidFill>
            <a:srgbClr val="FFFF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77921" y="552096"/>
            <a:ext cx="7874759" cy="830997"/>
          </a:xfrm>
          <a:prstGeom prst="rect">
            <a:avLst/>
          </a:prstGeom>
        </p:spPr>
        <p:txBody>
          <a:bodyPr wrap="square">
            <a:spAutoFit/>
          </a:bodyPr>
          <a:lstStyle/>
          <a:p>
            <a:pPr algn="ctr">
              <a:spcAft>
                <a:spcPts val="500"/>
              </a:spcAft>
            </a:pPr>
            <a:r>
              <a:rPr lang="ru-RU" sz="4800" dirty="0">
                <a:solidFill>
                  <a:schemeClr val="bg2">
                    <a:lumMod val="25000"/>
                  </a:schemeClr>
                </a:solidFill>
                <a:latin typeface="Raleway" panose="020B0003030101060003" pitchFamily="34" charset="0"/>
                <a:ea typeface="Source Sans Pro" panose="020B0503030403020204" pitchFamily="34" charset="0"/>
              </a:rPr>
              <a:t>КАК ЭТО ПРОИЗОШЛО?</a:t>
            </a:r>
            <a:endParaRPr lang="en-US" sz="2800" b="0" dirty="0">
              <a:solidFill>
                <a:schemeClr val="bg1"/>
              </a:solidFill>
              <a:latin typeface="Source Sans Pro" panose="020B0503030403020204" pitchFamily="34" charset="0"/>
              <a:ea typeface="Source Sans Pro" panose="020B0503030403020204" pitchFamily="34" charset="0"/>
            </a:endParaRPr>
          </a:p>
        </p:txBody>
      </p:sp>
      <p:sp>
        <p:nvSpPr>
          <p:cNvPr id="12" name="Title 3">
            <a:extLst>
              <a:ext uri="{FF2B5EF4-FFF2-40B4-BE49-F238E27FC236}">
                <a16:creationId xmlns:a16="http://schemas.microsoft.com/office/drawing/2014/main" id="{AB720AF8-BE38-E443-A488-6490B5098712}"/>
              </a:ext>
            </a:extLst>
          </p:cNvPr>
          <p:cNvSpPr txBox="1">
            <a:spLocks/>
          </p:cNvSpPr>
          <p:nvPr/>
        </p:nvSpPr>
        <p:spPr>
          <a:xfrm>
            <a:off x="479009" y="353335"/>
            <a:ext cx="9309100"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endParaRPr lang="en-US" sz="3000" b="0" dirty="0">
              <a:solidFill>
                <a:schemeClr val="bg1"/>
              </a:solidFill>
              <a:latin typeface="Raleway" panose="020B0503030101060003" pitchFamily="34" charset="0"/>
            </a:endParaRPr>
          </a:p>
        </p:txBody>
      </p:sp>
      <p:sp>
        <p:nvSpPr>
          <p:cNvPr id="9" name="Rectangle 8"/>
          <p:cNvSpPr/>
          <p:nvPr/>
        </p:nvSpPr>
        <p:spPr>
          <a:xfrm>
            <a:off x="4535098" y="1766200"/>
            <a:ext cx="4117583" cy="2298065"/>
          </a:xfrm>
          <a:prstGeom prst="rect">
            <a:avLst/>
          </a:prstGeom>
        </p:spPr>
        <p:txBody>
          <a:bodyPr wrap="square">
            <a:spAutoFit/>
          </a:bodyPr>
          <a:lstStyle/>
          <a:p>
            <a:pPr>
              <a:spcAft>
                <a:spcPts val="400"/>
              </a:spcAft>
            </a:pPr>
            <a:r>
              <a:rPr lang="ru-RU" sz="2800" b="0" dirty="0">
                <a:solidFill>
                  <a:schemeClr val="bg2">
                    <a:lumMod val="25000"/>
                  </a:schemeClr>
                </a:solidFill>
                <a:latin typeface="Source Sans Pro" panose="020B0503030403020204" pitchFamily="34" charset="0"/>
                <a:ea typeface="Source Sans Pro" panose="020B0503030403020204" pitchFamily="34" charset="0"/>
              </a:rPr>
              <a:t>Начало мудрости - страх Господень; глупцы только презирают мудрость и наставление. </a:t>
            </a:r>
          </a:p>
          <a:p>
            <a:pPr>
              <a:spcAft>
                <a:spcPts val="400"/>
              </a:spcAft>
            </a:pPr>
            <a:r>
              <a:rPr lang="ru-RU" sz="2800" b="0" dirty="0">
                <a:solidFill>
                  <a:schemeClr val="bg2">
                    <a:lumMod val="25000"/>
                  </a:schemeClr>
                </a:solidFill>
                <a:latin typeface="Source Sans Pro" panose="020B0503030403020204" pitchFamily="34" charset="0"/>
                <a:ea typeface="Source Sans Pro" panose="020B0503030403020204" pitchFamily="34" charset="0"/>
              </a:rPr>
              <a:t>		Притчи 1:7</a:t>
            </a:r>
            <a:endParaRPr lang="en-US" sz="2800" b="0" dirty="0">
              <a:solidFill>
                <a:schemeClr val="bg2">
                  <a:lumMod val="25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991985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9"/>
          <a:stretch/>
        </p:blipFill>
        <p:spPr>
          <a:xfrm>
            <a:off x="-144807" y="-109182"/>
            <a:ext cx="9288807" cy="5252682"/>
          </a:xfrm>
          <a:prstGeom prst="rect">
            <a:avLst/>
          </a:prstGeom>
        </p:spPr>
      </p:pic>
      <p:sp>
        <p:nvSpPr>
          <p:cNvPr id="13" name="Rectangle 12"/>
          <p:cNvSpPr/>
          <p:nvPr/>
        </p:nvSpPr>
        <p:spPr>
          <a:xfrm>
            <a:off x="777922" y="532263"/>
            <a:ext cx="7874759" cy="4335011"/>
          </a:xfrm>
          <a:prstGeom prst="rect">
            <a:avLst/>
          </a:prstGeom>
          <a:solidFill>
            <a:srgbClr val="FFFF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77922" y="552096"/>
            <a:ext cx="7874758" cy="830997"/>
          </a:xfrm>
          <a:prstGeom prst="rect">
            <a:avLst/>
          </a:prstGeom>
        </p:spPr>
        <p:txBody>
          <a:bodyPr wrap="square">
            <a:spAutoFit/>
          </a:bodyPr>
          <a:lstStyle/>
          <a:p>
            <a:pPr algn="ctr">
              <a:spcAft>
                <a:spcPts val="500"/>
              </a:spcAft>
            </a:pPr>
            <a:r>
              <a:rPr lang="ru-RU" sz="4800" dirty="0">
                <a:solidFill>
                  <a:schemeClr val="bg2">
                    <a:lumMod val="25000"/>
                  </a:schemeClr>
                </a:solidFill>
                <a:latin typeface="Raleway" panose="020B0003030101060003" pitchFamily="34" charset="0"/>
                <a:ea typeface="Source Sans Pro" panose="020B0503030403020204" pitchFamily="34" charset="0"/>
              </a:rPr>
              <a:t>КАК ЭТО ПРОИЗОШЛО?</a:t>
            </a:r>
            <a:endParaRPr lang="en-US" sz="2800" b="0" dirty="0">
              <a:solidFill>
                <a:schemeClr val="bg1"/>
              </a:solidFill>
              <a:latin typeface="Source Sans Pro" panose="020B0503030403020204" pitchFamily="34" charset="0"/>
              <a:ea typeface="Source Sans Pro" panose="020B0503030403020204" pitchFamily="34" charset="0"/>
            </a:endParaRPr>
          </a:p>
        </p:txBody>
      </p:sp>
      <p:sp>
        <p:nvSpPr>
          <p:cNvPr id="12" name="Title 3">
            <a:extLst>
              <a:ext uri="{FF2B5EF4-FFF2-40B4-BE49-F238E27FC236}">
                <a16:creationId xmlns:a16="http://schemas.microsoft.com/office/drawing/2014/main" id="{AB720AF8-BE38-E443-A488-6490B5098712}"/>
              </a:ext>
            </a:extLst>
          </p:cNvPr>
          <p:cNvSpPr txBox="1">
            <a:spLocks/>
          </p:cNvSpPr>
          <p:nvPr/>
        </p:nvSpPr>
        <p:spPr>
          <a:xfrm>
            <a:off x="479009" y="353335"/>
            <a:ext cx="9309100"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endParaRPr lang="en-US" sz="3000" b="0" dirty="0">
              <a:solidFill>
                <a:schemeClr val="bg1"/>
              </a:solidFill>
              <a:latin typeface="Raleway" panose="020B0503030101060003" pitchFamily="34" charset="0"/>
            </a:endParaRPr>
          </a:p>
        </p:txBody>
      </p:sp>
      <p:sp>
        <p:nvSpPr>
          <p:cNvPr id="9" name="Rectangle 8"/>
          <p:cNvSpPr/>
          <p:nvPr/>
        </p:nvSpPr>
        <p:spPr>
          <a:xfrm>
            <a:off x="4112692" y="1745262"/>
            <a:ext cx="4539989" cy="2831544"/>
          </a:xfrm>
          <a:prstGeom prst="rect">
            <a:avLst/>
          </a:prstGeom>
        </p:spPr>
        <p:txBody>
          <a:bodyPr wrap="square">
            <a:spAutoFit/>
          </a:bodyPr>
          <a:lstStyle/>
          <a:p>
            <a:pPr>
              <a:spcAft>
                <a:spcPts val="400"/>
              </a:spcAft>
            </a:pPr>
            <a:r>
              <a:rPr lang="ru-RU" sz="2800" b="0" dirty="0">
                <a:solidFill>
                  <a:schemeClr val="bg2">
                    <a:lumMod val="25000"/>
                  </a:schemeClr>
                </a:solidFill>
                <a:latin typeface="Source Sans Pro" panose="020B0503030403020204" pitchFamily="34" charset="0"/>
                <a:ea typeface="Source Sans Pro" panose="020B0503030403020204" pitchFamily="34" charset="0"/>
              </a:rPr>
              <a:t>"</a:t>
            </a:r>
            <a:r>
              <a:rPr lang="ru-RU" sz="2800" b="0" i="0" dirty="0">
                <a:solidFill>
                  <a:srgbClr val="000000"/>
                </a:solidFill>
                <a:effectLst/>
                <a:latin typeface="Tahoma" panose="020B0604030504040204" pitchFamily="34" charset="0"/>
              </a:rPr>
              <a:t>Суета сует, сказал Екклесиаст, суета сует, - все суета!</a:t>
            </a:r>
            <a:r>
              <a:rPr lang="ru-RU" sz="2800" b="0" dirty="0">
                <a:solidFill>
                  <a:schemeClr val="bg2">
                    <a:lumMod val="25000"/>
                  </a:schemeClr>
                </a:solidFill>
                <a:latin typeface="Source Sans Pro" panose="020B0503030403020204" pitchFamily="34" charset="0"/>
                <a:ea typeface="Source Sans Pro" panose="020B0503030403020204" pitchFamily="34" charset="0"/>
              </a:rPr>
              <a:t> </a:t>
            </a:r>
          </a:p>
          <a:p>
            <a:pPr>
              <a:spcAft>
                <a:spcPts val="400"/>
              </a:spcAft>
            </a:pPr>
            <a:r>
              <a:rPr lang="ru-RU" sz="2800" b="0" dirty="0">
                <a:solidFill>
                  <a:schemeClr val="bg2">
                    <a:lumMod val="25000"/>
                  </a:schemeClr>
                </a:solidFill>
                <a:latin typeface="Source Sans Pro" panose="020B0503030403020204" pitchFamily="34" charset="0"/>
                <a:ea typeface="Source Sans Pro" panose="020B0503030403020204" pitchFamily="34" charset="0"/>
              </a:rPr>
              <a:t>"Абсолютно Все бессмысленно".  </a:t>
            </a:r>
          </a:p>
          <a:p>
            <a:pPr>
              <a:spcAft>
                <a:spcPts val="400"/>
              </a:spcAft>
            </a:pPr>
            <a:r>
              <a:rPr lang="ru-RU" sz="2800" b="0" dirty="0">
                <a:solidFill>
                  <a:schemeClr val="bg2">
                    <a:lumMod val="25000"/>
                  </a:schemeClr>
                </a:solidFill>
                <a:latin typeface="Source Sans Pro" panose="020B0503030403020204" pitchFamily="34" charset="0"/>
                <a:ea typeface="Source Sans Pro" panose="020B0503030403020204" pitchFamily="34" charset="0"/>
              </a:rPr>
              <a:t>                    Екклесиаст 1:2</a:t>
            </a:r>
            <a:endParaRPr lang="en-US" sz="2800" b="0" dirty="0">
              <a:solidFill>
                <a:schemeClr val="bg2">
                  <a:lumMod val="25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267913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3466" y="0"/>
            <a:ext cx="9427466" cy="5268036"/>
          </a:xfrm>
          <a:prstGeom prst="rect">
            <a:avLst/>
          </a:prstGeom>
        </p:spPr>
      </p:pic>
      <p:sp>
        <p:nvSpPr>
          <p:cNvPr id="12" name="Title 3">
            <a:extLst>
              <a:ext uri="{FF2B5EF4-FFF2-40B4-BE49-F238E27FC236}">
                <a16:creationId xmlns:a16="http://schemas.microsoft.com/office/drawing/2014/main" id="{AB720AF8-BE38-E443-A488-6490B5098712}"/>
              </a:ext>
            </a:extLst>
          </p:cNvPr>
          <p:cNvSpPr txBox="1">
            <a:spLocks/>
          </p:cNvSpPr>
          <p:nvPr/>
        </p:nvSpPr>
        <p:spPr>
          <a:xfrm>
            <a:off x="479009" y="353335"/>
            <a:ext cx="9309100"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endParaRPr lang="en-US" sz="3000" b="0" dirty="0">
              <a:solidFill>
                <a:schemeClr val="bg1"/>
              </a:solidFill>
              <a:latin typeface="Raleway" panose="020B0503030101060003" pitchFamily="34" charset="0"/>
            </a:endParaRPr>
          </a:p>
        </p:txBody>
      </p:sp>
      <p:sp>
        <p:nvSpPr>
          <p:cNvPr id="7" name="Rectangle 6"/>
          <p:cNvSpPr/>
          <p:nvPr/>
        </p:nvSpPr>
        <p:spPr>
          <a:xfrm>
            <a:off x="-138462" y="2476885"/>
            <a:ext cx="7466662" cy="923330"/>
          </a:xfrm>
          <a:prstGeom prst="rect">
            <a:avLst/>
          </a:prstGeom>
        </p:spPr>
        <p:txBody>
          <a:bodyPr wrap="square">
            <a:spAutoFit/>
          </a:bodyPr>
          <a:lstStyle/>
          <a:p>
            <a:pPr algn="r">
              <a:spcAft>
                <a:spcPts val="500"/>
              </a:spcAft>
            </a:pPr>
            <a:r>
              <a:rPr lang="ru-RU" sz="5400" dirty="0">
                <a:solidFill>
                  <a:schemeClr val="bg2">
                    <a:lumMod val="25000"/>
                  </a:schemeClr>
                </a:solidFill>
                <a:latin typeface="Source Sans Pro" panose="020B0503030403020204" pitchFamily="34" charset="0"/>
                <a:ea typeface="Source Sans Pro" panose="020B0503030403020204" pitchFamily="34" charset="0"/>
              </a:rPr>
              <a:t>ШАГ ЗА ШАГОМ</a:t>
            </a:r>
            <a:endParaRPr lang="en-US" sz="2800" b="0" dirty="0">
              <a:solidFill>
                <a:schemeClr val="bg1"/>
              </a:solidFill>
              <a:latin typeface="Source Sans Pro" panose="020B0503030403020204" pitchFamily="34" charset="0"/>
              <a:ea typeface="Source Sans Pro" panose="020B0503030403020204" pitchFamily="34" charset="0"/>
            </a:endParaRPr>
          </a:p>
        </p:txBody>
      </p:sp>
      <p:sp>
        <p:nvSpPr>
          <p:cNvPr id="8" name="Rectangle 7"/>
          <p:cNvSpPr/>
          <p:nvPr/>
        </p:nvSpPr>
        <p:spPr>
          <a:xfrm>
            <a:off x="-1383058" y="3264964"/>
            <a:ext cx="3365767" cy="923330"/>
          </a:xfrm>
          <a:prstGeom prst="rect">
            <a:avLst/>
          </a:prstGeom>
        </p:spPr>
        <p:txBody>
          <a:bodyPr wrap="square">
            <a:spAutoFit/>
          </a:bodyPr>
          <a:lstStyle/>
          <a:p>
            <a:pPr algn="r">
              <a:spcAft>
                <a:spcPts val="500"/>
              </a:spcAft>
            </a:pPr>
            <a:r>
              <a:rPr lang="ru-RU" sz="5400" dirty="0">
                <a:solidFill>
                  <a:schemeClr val="bg2">
                    <a:lumMod val="25000"/>
                  </a:schemeClr>
                </a:solidFill>
                <a:latin typeface="Source Sans Pro" panose="020B0503030403020204" pitchFamily="34" charset="0"/>
                <a:ea typeface="Source Sans Pro" panose="020B0503030403020204" pitchFamily="34" charset="0"/>
              </a:rPr>
              <a:t>В</a:t>
            </a:r>
            <a:endParaRPr lang="en-US" sz="2800" b="0" dirty="0">
              <a:solidFill>
                <a:schemeClr val="bg1"/>
              </a:solidFill>
              <a:latin typeface="Source Sans Pro" panose="020B0503030403020204" pitchFamily="34" charset="0"/>
              <a:ea typeface="Source Sans Pro" panose="020B0503030403020204" pitchFamily="34" charset="0"/>
            </a:endParaRPr>
          </a:p>
        </p:txBody>
      </p:sp>
      <p:sp>
        <p:nvSpPr>
          <p:cNvPr id="11" name="Rectangle 10"/>
          <p:cNvSpPr/>
          <p:nvPr/>
        </p:nvSpPr>
        <p:spPr>
          <a:xfrm>
            <a:off x="3530852" y="4209779"/>
            <a:ext cx="5404918" cy="1418337"/>
          </a:xfrm>
          <a:prstGeom prst="rect">
            <a:avLst/>
          </a:prstGeom>
        </p:spPr>
        <p:txBody>
          <a:bodyPr wrap="square">
            <a:spAutoFit/>
          </a:bodyPr>
          <a:lstStyle/>
          <a:p>
            <a:pPr algn="r">
              <a:spcAft>
                <a:spcPts val="500"/>
              </a:spcAft>
            </a:pPr>
            <a:r>
              <a:rPr lang="ru-RU" sz="5400" dirty="0">
                <a:solidFill>
                  <a:schemeClr val="bg2">
                    <a:lumMod val="25000"/>
                  </a:schemeClr>
                </a:solidFill>
                <a:latin typeface="Source Sans Pro" panose="020B0503030403020204" pitchFamily="34" charset="0"/>
                <a:ea typeface="Source Sans Pro" panose="020B0503030403020204" pitchFamily="34" charset="0"/>
              </a:rPr>
              <a:t>НАПРАВЛЕНИИ</a:t>
            </a:r>
            <a:endParaRPr lang="en-US" sz="5400" dirty="0">
              <a:solidFill>
                <a:schemeClr val="bg2">
                  <a:lumMod val="25000"/>
                </a:schemeClr>
              </a:solidFill>
              <a:latin typeface="Source Sans Pro" panose="020B0503030403020204" pitchFamily="34" charset="0"/>
              <a:ea typeface="Source Sans Pro" panose="020B0503030403020204" pitchFamily="34" charset="0"/>
            </a:endParaRPr>
          </a:p>
          <a:p>
            <a:endParaRPr lang="en-US" sz="2800" b="0" dirty="0">
              <a:solidFill>
                <a:schemeClr val="bg1"/>
              </a:solidFill>
              <a:latin typeface="Source Sans Pro" panose="020B0503030403020204" pitchFamily="34" charset="0"/>
              <a:ea typeface="Source Sans Pro" panose="020B0503030403020204" pitchFamily="34" charset="0"/>
            </a:endParaRPr>
          </a:p>
        </p:txBody>
      </p:sp>
      <p:sp>
        <p:nvSpPr>
          <p:cNvPr id="14" name="Rectangle 13"/>
          <p:cNvSpPr/>
          <p:nvPr/>
        </p:nvSpPr>
        <p:spPr>
          <a:xfrm flipV="1">
            <a:off x="2046083" y="3286421"/>
            <a:ext cx="6889687" cy="1015663"/>
          </a:xfrm>
          <a:prstGeom prst="rect">
            <a:avLst/>
          </a:prstGeom>
        </p:spPr>
        <p:txBody>
          <a:bodyPr wrap="square">
            <a:spAutoFit/>
          </a:bodyPr>
          <a:lstStyle/>
          <a:p>
            <a:r>
              <a:rPr lang="ru-RU" sz="6000" dirty="0">
                <a:ln w="18415" cmpd="sng">
                  <a:solidFill>
                    <a:srgbClr val="FFFFFF"/>
                  </a:solidFill>
                  <a:prstDash val="solid"/>
                </a:ln>
                <a:solidFill>
                  <a:schemeClr val="bg2">
                    <a:lumMod val="25000"/>
                  </a:schemeClr>
                </a:solidFill>
                <a:effectLst>
                  <a:outerShdw blurRad="63500" dir="3600000" algn="tl" rotWithShape="0">
                    <a:srgbClr val="000000">
                      <a:alpha val="70000"/>
                    </a:srgbClr>
                  </a:outerShdw>
                </a:effectLst>
                <a:latin typeface="Raleway" panose="020B0503030101060003" pitchFamily="34" charset="0"/>
              </a:rPr>
              <a:t>НЕПРАВИЛЬНОМ</a:t>
            </a:r>
            <a:endParaRPr lang="en-US" sz="13800" dirty="0">
              <a:solidFill>
                <a:schemeClr val="bg2">
                  <a:lumMod val="25000"/>
                </a:schemeClr>
              </a:solidFill>
              <a:latin typeface="Raleway" panose="020B0503030101060003" pitchFamily="34" charset="0"/>
            </a:endParaRPr>
          </a:p>
        </p:txBody>
      </p:sp>
      <p:sp>
        <p:nvSpPr>
          <p:cNvPr id="16" name="Rectangle 15"/>
          <p:cNvSpPr/>
          <p:nvPr/>
        </p:nvSpPr>
        <p:spPr>
          <a:xfrm>
            <a:off x="0" y="473186"/>
            <a:ext cx="9144000" cy="972863"/>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65100" y="552096"/>
            <a:ext cx="9309100" cy="830997"/>
          </a:xfrm>
          <a:prstGeom prst="rect">
            <a:avLst/>
          </a:prstGeom>
        </p:spPr>
        <p:txBody>
          <a:bodyPr wrap="square">
            <a:spAutoFit/>
          </a:bodyPr>
          <a:lstStyle/>
          <a:p>
            <a:pPr algn="r">
              <a:spcAft>
                <a:spcPts val="500"/>
              </a:spcAft>
            </a:pPr>
            <a:r>
              <a:rPr lang="ru-RU" sz="4800" dirty="0">
                <a:solidFill>
                  <a:schemeClr val="bg2">
                    <a:lumMod val="25000"/>
                  </a:schemeClr>
                </a:solidFill>
                <a:latin typeface="Source Sans Pro" panose="020B0503030403020204" pitchFamily="34" charset="0"/>
                <a:ea typeface="Source Sans Pro" panose="020B0503030403020204" pitchFamily="34" charset="0"/>
              </a:rPr>
              <a:t>КАК МЫ ТЕРЯЕМ ЦЕЛОСТНОСТЬ?</a:t>
            </a:r>
            <a:endParaRPr lang="en-US" sz="2400" b="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714460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9354DD4-DBE0-B74C-84D9-7DF6A0D37F3F}"/>
              </a:ext>
            </a:extLst>
          </p:cNvPr>
          <p:cNvGrpSpPr/>
          <p:nvPr/>
        </p:nvGrpSpPr>
        <p:grpSpPr>
          <a:xfrm>
            <a:off x="1124741" y="-28843"/>
            <a:ext cx="7200897" cy="5172343"/>
            <a:chOff x="1277141" y="475391"/>
            <a:chExt cx="7200897" cy="5172343"/>
          </a:xfrm>
        </p:grpSpPr>
        <p:pic>
          <p:nvPicPr>
            <p:cNvPr id="10" name="Picture 9" descr="A picture containing chessman, indoor, checker, close&#10;&#10;Description automatically generated">
              <a:extLst>
                <a:ext uri="{FF2B5EF4-FFF2-40B4-BE49-F238E27FC236}">
                  <a16:creationId xmlns:a16="http://schemas.microsoft.com/office/drawing/2014/main" id="{4B9A717B-8BCE-A347-96CF-CFAAA049C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9375" y="3070117"/>
              <a:ext cx="3608663" cy="2565883"/>
            </a:xfrm>
            <a:prstGeom prst="rect">
              <a:avLst/>
            </a:prstGeom>
          </p:spPr>
        </p:pic>
        <p:grpSp>
          <p:nvGrpSpPr>
            <p:cNvPr id="9" name="Group 8"/>
            <p:cNvGrpSpPr/>
            <p:nvPr/>
          </p:nvGrpSpPr>
          <p:grpSpPr>
            <a:xfrm>
              <a:off x="1277141" y="475391"/>
              <a:ext cx="7200897" cy="5172343"/>
              <a:chOff x="1277141" y="-28843"/>
              <a:chExt cx="7200897" cy="5172343"/>
            </a:xfrm>
          </p:grpSpPr>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7141" y="2577617"/>
                <a:ext cx="3592235" cy="2565883"/>
              </a:xfrm>
              <a:prstGeom prst="rect">
                <a:avLst/>
              </a:prstGeom>
              <a:ln>
                <a:noFill/>
              </a:ln>
              <a:effectLst/>
            </p:spPr>
          </p:pic>
          <p:pic>
            <p:nvPicPr>
              <p:cNvPr id="8" name="Picture 7" descr="10588586_80532407ea_z.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69375" y="-11734"/>
                <a:ext cx="3608663" cy="2577617"/>
              </a:xfrm>
              <a:prstGeom prst="rect">
                <a:avLst/>
              </a:prstGeom>
              <a:ln>
                <a:noFill/>
              </a:ln>
              <a:effec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525"/>
              <a:stretch/>
            </p:blipFill>
            <p:spPr>
              <a:xfrm>
                <a:off x="1293978" y="-28843"/>
                <a:ext cx="3586486" cy="2614241"/>
              </a:xfrm>
              <a:prstGeom prst="rect">
                <a:avLst/>
              </a:prstGeom>
            </p:spPr>
          </p:pic>
        </p:grpSp>
      </p:grpSp>
      <p:sp>
        <p:nvSpPr>
          <p:cNvPr id="2" name="Rectangle 1"/>
          <p:cNvSpPr/>
          <p:nvPr/>
        </p:nvSpPr>
        <p:spPr>
          <a:xfrm>
            <a:off x="0" y="1951630"/>
            <a:ext cx="9144000" cy="132383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1222218" y="2210548"/>
            <a:ext cx="6065822" cy="859569"/>
          </a:xfrm>
        </p:spPr>
        <p:txBody>
          <a:bodyPr>
            <a:normAutofit fontScale="90000"/>
          </a:bodyPr>
          <a:lstStyle/>
          <a:p>
            <a:pPr algn="l"/>
            <a:r>
              <a:rPr lang="ru-RU" sz="4800" b="1" dirty="0">
                <a:solidFill>
                  <a:schemeClr val="bg1"/>
                </a:solidFill>
                <a:latin typeface="Raleway" panose="020B0503030101060003" pitchFamily="34" charset="0"/>
              </a:rPr>
              <a:t>БОЛЬШАЯ ЧЕТВЕРКА</a:t>
            </a:r>
            <a:endParaRPr lang="en-US" sz="2000" dirty="0">
              <a:solidFill>
                <a:schemeClr val="bg1"/>
              </a:solidFill>
              <a:latin typeface="Raleway" panose="020B0503030101060003" pitchFamily="34" charset="0"/>
            </a:endParaRPr>
          </a:p>
        </p:txBody>
      </p:sp>
    </p:spTree>
    <p:extLst>
      <p:ext uri="{BB962C8B-B14F-4D97-AF65-F5344CB8AC3E}">
        <p14:creationId xmlns:p14="http://schemas.microsoft.com/office/powerpoint/2010/main" val="2297830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5227093"/>
          </a:xfrm>
          <a:prstGeom prst="rect">
            <a:avLst/>
          </a:prstGeom>
        </p:spPr>
      </p:pic>
      <p:sp>
        <p:nvSpPr>
          <p:cNvPr id="11" name="Rectangle 10"/>
          <p:cNvSpPr/>
          <p:nvPr/>
        </p:nvSpPr>
        <p:spPr>
          <a:xfrm>
            <a:off x="0" y="3507476"/>
            <a:ext cx="9144000" cy="852034"/>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851088" y="3590069"/>
            <a:ext cx="4419860" cy="769441"/>
          </a:xfrm>
          <a:prstGeom prst="rect">
            <a:avLst/>
          </a:prstGeom>
          <a:noFill/>
        </p:spPr>
        <p:txBody>
          <a:bodyPr wrap="square" rtlCol="0">
            <a:spAutoFit/>
          </a:bodyPr>
          <a:lstStyle/>
          <a:p>
            <a:pPr algn="ctr"/>
            <a:r>
              <a:rPr lang="ru-RU" sz="4400" dirty="0">
                <a:solidFill>
                  <a:schemeClr val="bg1"/>
                </a:solidFill>
                <a:latin typeface="Raleway" panose="020B0503030101060003" pitchFamily="34" charset="0"/>
              </a:rPr>
              <a:t>ДЕНЬГИ</a:t>
            </a:r>
            <a:endParaRPr lang="pt-BR" sz="3600" dirty="0">
              <a:solidFill>
                <a:schemeClr val="bg1"/>
              </a:solidFill>
              <a:latin typeface="Raleway" panose="020B0503030101060003" pitchFamily="34" charset="0"/>
            </a:endParaRPr>
          </a:p>
        </p:txBody>
      </p:sp>
    </p:spTree>
    <p:extLst>
      <p:ext uri="{BB962C8B-B14F-4D97-AF65-F5344CB8AC3E}">
        <p14:creationId xmlns:p14="http://schemas.microsoft.com/office/powerpoint/2010/main" val="2033296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0538"/>
            <a:ext cx="9142193" cy="5164038"/>
          </a:xfrm>
          <a:prstGeom prst="rect">
            <a:avLst/>
          </a:prstGeom>
        </p:spPr>
      </p:pic>
      <p:sp>
        <p:nvSpPr>
          <p:cNvPr id="11" name="Rectangle 10"/>
          <p:cNvSpPr/>
          <p:nvPr/>
        </p:nvSpPr>
        <p:spPr>
          <a:xfrm>
            <a:off x="-1808" y="1392073"/>
            <a:ext cx="9144000" cy="85203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849280" y="1474666"/>
            <a:ext cx="4419860" cy="769441"/>
          </a:xfrm>
          <a:prstGeom prst="rect">
            <a:avLst/>
          </a:prstGeom>
          <a:noFill/>
        </p:spPr>
        <p:txBody>
          <a:bodyPr wrap="square" rtlCol="0">
            <a:spAutoFit/>
          </a:bodyPr>
          <a:lstStyle/>
          <a:p>
            <a:pPr algn="ctr"/>
            <a:r>
              <a:rPr lang="ru-RU" sz="4400" dirty="0">
                <a:solidFill>
                  <a:schemeClr val="bg1"/>
                </a:solidFill>
                <a:latin typeface="Raleway" panose="020B0503030101060003" pitchFamily="34" charset="0"/>
              </a:rPr>
              <a:t>СЕКС</a:t>
            </a:r>
            <a:endParaRPr lang="pt-BR" sz="3600" dirty="0">
              <a:solidFill>
                <a:schemeClr val="bg1"/>
              </a:solidFill>
              <a:latin typeface="Raleway" panose="020B0503030101060003" pitchFamily="34" charset="0"/>
            </a:endParaRPr>
          </a:p>
        </p:txBody>
      </p:sp>
    </p:spTree>
    <p:extLst>
      <p:ext uri="{BB962C8B-B14F-4D97-AF65-F5344CB8AC3E}">
        <p14:creationId xmlns:p14="http://schemas.microsoft.com/office/powerpoint/2010/main" val="1236094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0"/>
            <a:ext cx="9143999" cy="5143500"/>
          </a:xfrm>
          <a:prstGeom prst="rect">
            <a:avLst/>
          </a:prstGeom>
        </p:spPr>
      </p:pic>
      <p:sp>
        <p:nvSpPr>
          <p:cNvPr id="11" name="Rectangle 10"/>
          <p:cNvSpPr/>
          <p:nvPr/>
        </p:nvSpPr>
        <p:spPr>
          <a:xfrm>
            <a:off x="0" y="3507476"/>
            <a:ext cx="9144000" cy="852034"/>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851088" y="3590069"/>
            <a:ext cx="4419860" cy="769441"/>
          </a:xfrm>
          <a:prstGeom prst="rect">
            <a:avLst/>
          </a:prstGeom>
          <a:noFill/>
        </p:spPr>
        <p:txBody>
          <a:bodyPr wrap="square" rtlCol="0">
            <a:spAutoFit/>
          </a:bodyPr>
          <a:lstStyle/>
          <a:p>
            <a:pPr algn="ctr"/>
            <a:r>
              <a:rPr lang="ru-RU" sz="4400" dirty="0">
                <a:solidFill>
                  <a:schemeClr val="bg1"/>
                </a:solidFill>
                <a:latin typeface="Raleway" panose="020B0503030101060003" pitchFamily="34" charset="0"/>
              </a:rPr>
              <a:t>ВЛАСТЬ</a:t>
            </a:r>
            <a:endParaRPr lang="pt-BR" sz="3600" dirty="0">
              <a:solidFill>
                <a:schemeClr val="bg1"/>
              </a:solidFill>
              <a:latin typeface="Raleway" panose="020B0503030101060003" pitchFamily="34" charset="0"/>
            </a:endParaRPr>
          </a:p>
        </p:txBody>
      </p:sp>
    </p:spTree>
    <p:extLst>
      <p:ext uri="{BB962C8B-B14F-4D97-AF65-F5344CB8AC3E}">
        <p14:creationId xmlns:p14="http://schemas.microsoft.com/office/powerpoint/2010/main" val="1863205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essman, indoor, checker, close&#10;&#10;Description automatically generated">
            <a:extLst>
              <a:ext uri="{FF2B5EF4-FFF2-40B4-BE49-F238E27FC236}">
                <a16:creationId xmlns:a16="http://schemas.microsoft.com/office/drawing/2014/main" id="{3998A59E-47D0-154E-8493-4E5A8F069F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Rectangle 10"/>
          <p:cNvSpPr/>
          <p:nvPr/>
        </p:nvSpPr>
        <p:spPr>
          <a:xfrm>
            <a:off x="0" y="3699758"/>
            <a:ext cx="9144000" cy="85203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851088" y="3782351"/>
            <a:ext cx="4419860" cy="769441"/>
          </a:xfrm>
          <a:prstGeom prst="rect">
            <a:avLst/>
          </a:prstGeom>
          <a:noFill/>
        </p:spPr>
        <p:txBody>
          <a:bodyPr wrap="square" rtlCol="0">
            <a:spAutoFit/>
          </a:bodyPr>
          <a:lstStyle/>
          <a:p>
            <a:pPr algn="ctr"/>
            <a:r>
              <a:rPr lang="ru-RU" sz="4400" dirty="0">
                <a:solidFill>
                  <a:schemeClr val="bg1"/>
                </a:solidFill>
                <a:latin typeface="Raleway" panose="020B0503030101060003" pitchFamily="34" charset="0"/>
              </a:rPr>
              <a:t>ГОРДОСТЬ</a:t>
            </a:r>
            <a:endParaRPr lang="pt-BR" sz="3600" dirty="0">
              <a:solidFill>
                <a:schemeClr val="bg1"/>
              </a:solidFill>
              <a:latin typeface="Raleway" panose="020B0503030101060003" pitchFamily="34" charset="0"/>
            </a:endParaRPr>
          </a:p>
        </p:txBody>
      </p:sp>
    </p:spTree>
    <p:extLst>
      <p:ext uri="{BB962C8B-B14F-4D97-AF65-F5344CB8AC3E}">
        <p14:creationId xmlns:p14="http://schemas.microsoft.com/office/powerpoint/2010/main" val="1574223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524074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pic>
        <p:nvPicPr>
          <p:cNvPr id="10" name="Picture 9" descr="3931156757_a203e0bd3c_z.jpg"/>
          <p:cNvPicPr>
            <a:picLocks noChangeAspect="1"/>
          </p:cNvPicPr>
          <p:nvPr/>
        </p:nvPicPr>
        <p:blipFill rotWithShape="1">
          <a:blip r:embed="rId3" cstate="screen">
            <a:extLst>
              <a:ext uri="{28A0092B-C50C-407E-A947-70E740481C1C}">
                <a14:useLocalDpi xmlns:a14="http://schemas.microsoft.com/office/drawing/2010/main"/>
              </a:ext>
            </a:extLst>
          </a:blip>
          <a:srcRect l="-2"/>
          <a:stretch/>
        </p:blipFill>
        <p:spPr>
          <a:xfrm>
            <a:off x="5472752" y="-1"/>
            <a:ext cx="3671248" cy="5298445"/>
          </a:xfrm>
          <a:prstGeom prst="rect">
            <a:avLst/>
          </a:prstGeom>
        </p:spPr>
      </p:pic>
      <p:sp>
        <p:nvSpPr>
          <p:cNvPr id="11" name="Title 3">
            <a:extLst>
              <a:ext uri="{FF2B5EF4-FFF2-40B4-BE49-F238E27FC236}">
                <a16:creationId xmlns:a16="http://schemas.microsoft.com/office/drawing/2014/main" id="{AB720AF8-BE38-E443-A488-6490B5098712}"/>
              </a:ext>
            </a:extLst>
          </p:cNvPr>
          <p:cNvSpPr txBox="1">
            <a:spLocks/>
          </p:cNvSpPr>
          <p:nvPr/>
        </p:nvSpPr>
        <p:spPr>
          <a:xfrm>
            <a:off x="497124" y="2190584"/>
            <a:ext cx="4478504" cy="85956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pPr>
            <a:r>
              <a:rPr lang="ru-RU" sz="4800" b="1" dirty="0">
                <a:solidFill>
                  <a:schemeClr val="bg1"/>
                </a:solidFill>
                <a:latin typeface="Raleway" panose="020B0503030101060003" pitchFamily="34" charset="0"/>
              </a:rPr>
              <a:t>ЕЩЕ ЧЕТЫРЕ</a:t>
            </a:r>
            <a:endParaRPr lang="en-US" sz="2000" b="0" dirty="0">
              <a:solidFill>
                <a:schemeClr val="bg1"/>
              </a:solidFill>
              <a:latin typeface="Raleway" panose="020B0503030101060003"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5231423" y="3552093"/>
            <a:ext cx="3912577" cy="1461530"/>
          </a:xfrm>
        </p:spPr>
        <p:txBody>
          <a:bodyPr>
            <a:noAutofit/>
          </a:bodyPr>
          <a:lstStyle/>
          <a:p>
            <a:pPr algn="r"/>
            <a:r>
              <a:rPr lang="ru-RU" sz="5400" b="1" dirty="0">
                <a:solidFill>
                  <a:schemeClr val="bg2">
                    <a:lumMod val="25000"/>
                  </a:schemeClr>
                </a:solidFill>
                <a:latin typeface="Raleway" panose="020B0503030101060003" pitchFamily="34" charset="0"/>
              </a:rPr>
              <a:t>ПОДОБНО РАКУ</a:t>
            </a:r>
            <a:endParaRPr lang="en-US" sz="2800" dirty="0">
              <a:solidFill>
                <a:schemeClr val="bg2">
                  <a:lumMod val="25000"/>
                </a:schemeClr>
              </a:solidFill>
              <a:latin typeface="Raleway" panose="020B0503030101060003" pitchFamily="34" charset="0"/>
            </a:endParaRPr>
          </a:p>
        </p:txBody>
      </p:sp>
    </p:spTree>
    <p:extLst>
      <p:ext uri="{BB962C8B-B14F-4D97-AF65-F5344CB8AC3E}">
        <p14:creationId xmlns:p14="http://schemas.microsoft.com/office/powerpoint/2010/main" val="3478055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183265" y="1221324"/>
            <a:ext cx="9309100" cy="7218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en-US" sz="4000" b="1" dirty="0">
                <a:solidFill>
                  <a:schemeClr val="bg1"/>
                </a:solidFill>
                <a:latin typeface="Raleway" panose="020B0503030101060003" pitchFamily="34" charset="0"/>
              </a:rPr>
              <a:t>A FEW MORE DAYS</a:t>
            </a:r>
            <a:endParaRPr lang="en-US" sz="4000" b="0" dirty="0">
              <a:solidFill>
                <a:schemeClr val="bg1"/>
              </a:solidFill>
              <a:latin typeface="Raleway" panose="020B0503030101060003" pitchFamily="34" charset="0"/>
            </a:endParaRPr>
          </a:p>
        </p:txBody>
      </p:sp>
      <p:pic>
        <p:nvPicPr>
          <p:cNvPr id="5" name="Picture 4"/>
          <p:cNvPicPr>
            <a:picLocks noChangeAspect="1"/>
          </p:cNvPicPr>
          <p:nvPr/>
        </p:nvPicPr>
        <p:blipFill rotWithShape="1">
          <a:blip r:embed="rId3"/>
          <a:srcRect t="6091" r="16495" b="28447"/>
          <a:stretch/>
        </p:blipFill>
        <p:spPr>
          <a:xfrm>
            <a:off x="0" y="1115587"/>
            <a:ext cx="9144000" cy="4027913"/>
          </a:xfrm>
          <a:prstGeom prst="rect">
            <a:avLst/>
          </a:prstGeom>
          <a:ln>
            <a:noFill/>
          </a:ln>
          <a:effectLst/>
        </p:spPr>
      </p:pic>
      <p:sp>
        <p:nvSpPr>
          <p:cNvPr id="7" name="Rectangle 6"/>
          <p:cNvSpPr/>
          <p:nvPr/>
        </p:nvSpPr>
        <p:spPr>
          <a:xfrm>
            <a:off x="0" y="0"/>
            <a:ext cx="9144000" cy="1314994"/>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13238" y="399574"/>
            <a:ext cx="7092461" cy="646331"/>
          </a:xfrm>
          <a:prstGeom prst="rect">
            <a:avLst/>
          </a:prstGeom>
        </p:spPr>
        <p:txBody>
          <a:bodyPr wrap="square">
            <a:spAutoFit/>
          </a:bodyPr>
          <a:lstStyle/>
          <a:p>
            <a:pPr algn="r"/>
            <a:r>
              <a:rPr lang="ru-RU" sz="3600" dirty="0">
                <a:solidFill>
                  <a:schemeClr val="bg1"/>
                </a:solidFill>
                <a:latin typeface="Source Sans Pro" panose="020B0503030403020204" pitchFamily="34" charset="0"/>
                <a:ea typeface="Source Sans Pro" panose="020B0503030403020204" pitchFamily="34" charset="0"/>
              </a:rPr>
              <a:t>ДЖОН СТИВЕН АКВАРИ</a:t>
            </a:r>
            <a:endParaRPr lang="en-US" sz="36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942902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5488"/>
            <a:ext cx="9144000" cy="5205285"/>
          </a:xfrm>
          <a:prstGeom prst="rect">
            <a:avLst/>
          </a:prstGeom>
        </p:spPr>
      </p:pic>
      <p:sp>
        <p:nvSpPr>
          <p:cNvPr id="2" name="Rectangle 1"/>
          <p:cNvSpPr/>
          <p:nvPr/>
        </p:nvSpPr>
        <p:spPr>
          <a:xfrm>
            <a:off x="0" y="931206"/>
            <a:ext cx="9144000" cy="336783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sp>
        <p:nvSpPr>
          <p:cNvPr id="11" name="Title 3">
            <a:extLst>
              <a:ext uri="{FF2B5EF4-FFF2-40B4-BE49-F238E27FC236}">
                <a16:creationId xmlns:a16="http://schemas.microsoft.com/office/drawing/2014/main" id="{AB720AF8-BE38-E443-A488-6490B5098712}"/>
              </a:ext>
            </a:extLst>
          </p:cNvPr>
          <p:cNvSpPr txBox="1">
            <a:spLocks/>
          </p:cNvSpPr>
          <p:nvPr/>
        </p:nvSpPr>
        <p:spPr>
          <a:xfrm>
            <a:off x="497124" y="931207"/>
            <a:ext cx="4478504" cy="85956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ru-RU" sz="4800" b="1" dirty="0">
                <a:solidFill>
                  <a:schemeClr val="bg1"/>
                </a:solidFill>
                <a:latin typeface="Raleway" panose="020B0503030101060003" pitchFamily="34" charset="0"/>
              </a:rPr>
              <a:t>ЕЩЕ ЧЕТЫРЕ</a:t>
            </a:r>
            <a:endParaRPr lang="en-US" sz="2000" b="0" dirty="0">
              <a:solidFill>
                <a:schemeClr val="bg1"/>
              </a:solidFill>
              <a:latin typeface="Raleway" panose="020B0503030101060003" pitchFamily="34" charset="0"/>
            </a:endParaRPr>
          </a:p>
        </p:txBody>
      </p:sp>
      <p:sp>
        <p:nvSpPr>
          <p:cNvPr id="6" name="Rectangle 5"/>
          <p:cNvSpPr/>
          <p:nvPr/>
        </p:nvSpPr>
        <p:spPr>
          <a:xfrm>
            <a:off x="358698" y="1790776"/>
            <a:ext cx="8280335" cy="2349361"/>
          </a:xfrm>
          <a:prstGeom prst="rect">
            <a:avLst/>
          </a:prstGeom>
        </p:spPr>
        <p:txBody>
          <a:bodyPr wrap="square">
            <a:spAutoFit/>
          </a:bodyPr>
          <a:lstStyle/>
          <a:p>
            <a:pPr>
              <a:spcAft>
                <a:spcPts val="400"/>
              </a:spcAft>
            </a:pPr>
            <a:r>
              <a:rPr lang="ru-RU" sz="2800" b="0" dirty="0">
                <a:solidFill>
                  <a:schemeClr val="bg1"/>
                </a:solidFill>
                <a:latin typeface="Source Sans Pro" panose="020B0503030403020204" pitchFamily="34" charset="0"/>
                <a:ea typeface="Source Sans Pro" panose="020B0503030403020204" pitchFamily="34" charset="0"/>
              </a:rPr>
              <a:t>Посеянное в тернии означает слышащих слово,</a:t>
            </a:r>
          </a:p>
          <a:p>
            <a:pPr>
              <a:spcAft>
                <a:spcPts val="400"/>
              </a:spcAft>
            </a:pPr>
            <a:r>
              <a:rPr lang="ru-RU" sz="2800" b="0" dirty="0">
                <a:solidFill>
                  <a:schemeClr val="bg1"/>
                </a:solidFill>
                <a:latin typeface="Source Sans Pro" panose="020B0503030403020204" pitchFamily="34" charset="0"/>
                <a:ea typeface="Source Sans Pro" panose="020B0503030403020204" pitchFamily="34" charset="0"/>
              </a:rPr>
              <a:t>но в которых заботы века сего, обольщение богатством и другие пожелания, входя в них, заглушают слово, и оно бывает без плода.</a:t>
            </a:r>
          </a:p>
          <a:p>
            <a:pPr>
              <a:spcAft>
                <a:spcPts val="400"/>
              </a:spcAft>
            </a:pPr>
            <a:r>
              <a:rPr lang="ru-RU" sz="2800" b="0" dirty="0">
                <a:solidFill>
                  <a:schemeClr val="bg1"/>
                </a:solidFill>
                <a:latin typeface="Source Sans Pro" panose="020B0503030403020204" pitchFamily="34" charset="0"/>
                <a:ea typeface="Source Sans Pro" panose="020B0503030403020204" pitchFamily="34" charset="0"/>
              </a:rPr>
              <a:t>                                                                               Марка 4:18-19</a:t>
            </a:r>
            <a:endParaRPr lang="en-US" sz="2800" b="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513652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49"/>
          <a:stretch/>
        </p:blipFill>
        <p:spPr>
          <a:xfrm>
            <a:off x="-218364" y="-123818"/>
            <a:ext cx="9509000" cy="5391854"/>
          </a:xfrm>
          <a:prstGeom prst="rect">
            <a:avLst/>
          </a:prstGeom>
        </p:spPr>
      </p:pic>
      <p:sp>
        <p:nvSpPr>
          <p:cNvPr id="7" name="Rectangle 6"/>
          <p:cNvSpPr/>
          <p:nvPr/>
        </p:nvSpPr>
        <p:spPr>
          <a:xfrm>
            <a:off x="436728" y="2320118"/>
            <a:ext cx="8215953" cy="2547155"/>
          </a:xfrm>
          <a:prstGeom prst="rect">
            <a:avLst/>
          </a:prstGeom>
          <a:solidFill>
            <a:srgbClr val="FFFFFF">
              <a:alpha val="4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09733" y="2442593"/>
            <a:ext cx="7596776" cy="1384995"/>
          </a:xfrm>
          <a:prstGeom prst="rect">
            <a:avLst/>
          </a:prstGeom>
        </p:spPr>
        <p:txBody>
          <a:bodyPr wrap="square">
            <a:spAutoFit/>
          </a:bodyPr>
          <a:lstStyle/>
          <a:p>
            <a:pPr>
              <a:spcAft>
                <a:spcPts val="400"/>
              </a:spcAft>
            </a:pPr>
            <a:r>
              <a:rPr lang="en-US" sz="2800" b="0" dirty="0">
                <a:solidFill>
                  <a:schemeClr val="bg2">
                    <a:lumMod val="25000"/>
                  </a:schemeClr>
                </a:solidFill>
                <a:latin typeface="Source Sans Pro" panose="020B0503030403020204" pitchFamily="34" charset="0"/>
                <a:ea typeface="Source Sans Pro" panose="020B0503030403020204" pitchFamily="34" charset="0"/>
              </a:rPr>
              <a:t>“</a:t>
            </a:r>
            <a:r>
              <a:rPr lang="ru-RU" sz="2800" b="0" dirty="0">
                <a:solidFill>
                  <a:schemeClr val="bg2">
                    <a:lumMod val="25000"/>
                  </a:schemeClr>
                </a:solidFill>
                <a:latin typeface="Source Sans Pro" panose="020B0503030403020204" pitchFamily="34" charset="0"/>
                <a:ea typeface="Source Sans Pro" panose="020B0503030403020204" pitchFamily="34" charset="0"/>
              </a:rPr>
              <a:t>Что было, то и будет; и что делалось, то и будет делаться, и нет ничего нового под солнцем.</a:t>
            </a:r>
            <a:r>
              <a:rPr lang="en-US" sz="2800" b="0" dirty="0">
                <a:solidFill>
                  <a:schemeClr val="bg2">
                    <a:lumMod val="25000"/>
                  </a:schemeClr>
                </a:solidFill>
                <a:latin typeface="Source Sans Pro" panose="020B0503030403020204" pitchFamily="34" charset="0"/>
                <a:ea typeface="Source Sans Pro" panose="020B0503030403020204" pitchFamily="34" charset="0"/>
              </a:rPr>
              <a:t>” </a:t>
            </a:r>
            <a:r>
              <a:rPr lang="ru-RU" sz="2800" b="0" dirty="0">
                <a:solidFill>
                  <a:schemeClr val="bg2">
                    <a:lumMod val="25000"/>
                  </a:schemeClr>
                </a:solidFill>
                <a:latin typeface="Source Sans Pro" panose="020B0503030403020204" pitchFamily="34" charset="0"/>
                <a:ea typeface="Source Sans Pro" panose="020B0503030403020204" pitchFamily="34" charset="0"/>
              </a:rPr>
              <a:t> Экклезиаст 1:9</a:t>
            </a:r>
            <a:endParaRPr lang="en-US" sz="2800" b="0" dirty="0">
              <a:solidFill>
                <a:schemeClr val="bg2">
                  <a:lumMod val="25000"/>
                </a:schemeClr>
              </a:solidFill>
              <a:latin typeface="Source Sans Pro" panose="020B0503030403020204" pitchFamily="34" charset="0"/>
              <a:ea typeface="Source Sans Pro" panose="020B0503030403020204" pitchFamily="34" charset="0"/>
            </a:endParaRPr>
          </a:p>
        </p:txBody>
      </p:sp>
      <p:sp>
        <p:nvSpPr>
          <p:cNvPr id="11" name="Rectangle 10"/>
          <p:cNvSpPr/>
          <p:nvPr/>
        </p:nvSpPr>
        <p:spPr>
          <a:xfrm>
            <a:off x="2223" y="3889613"/>
            <a:ext cx="9144000" cy="852034"/>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486116" y="3972206"/>
            <a:ext cx="6787055" cy="769441"/>
          </a:xfrm>
          <a:prstGeom prst="rect">
            <a:avLst/>
          </a:prstGeom>
          <a:noFill/>
        </p:spPr>
        <p:txBody>
          <a:bodyPr wrap="square" rtlCol="0">
            <a:spAutoFit/>
          </a:bodyPr>
          <a:lstStyle/>
          <a:p>
            <a:pPr algn="ctr"/>
            <a:r>
              <a:rPr lang="ru-RU" sz="4400" dirty="0">
                <a:solidFill>
                  <a:schemeClr val="bg1"/>
                </a:solidFill>
                <a:latin typeface="Raleway" panose="020B0503030101060003" pitchFamily="34" charset="0"/>
              </a:rPr>
              <a:t>УМСТВЕННЫЙ ЗАСТОЙ</a:t>
            </a:r>
            <a:endParaRPr lang="pt-BR" sz="3600" dirty="0">
              <a:solidFill>
                <a:schemeClr val="bg1"/>
              </a:solidFill>
              <a:latin typeface="Raleway" panose="020B0503030101060003" pitchFamily="34" charset="0"/>
            </a:endParaRPr>
          </a:p>
        </p:txBody>
      </p:sp>
    </p:spTree>
    <p:extLst>
      <p:ext uri="{BB962C8B-B14F-4D97-AF65-F5344CB8AC3E}">
        <p14:creationId xmlns:p14="http://schemas.microsoft.com/office/powerpoint/2010/main" val="525878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26" y="0"/>
            <a:ext cx="9165749" cy="5186150"/>
          </a:xfrm>
          <a:prstGeom prst="rect">
            <a:avLst/>
          </a:prstGeom>
        </p:spPr>
      </p:pic>
      <p:sp>
        <p:nvSpPr>
          <p:cNvPr id="11" name="Rectangle 10"/>
          <p:cNvSpPr/>
          <p:nvPr/>
        </p:nvSpPr>
        <p:spPr>
          <a:xfrm>
            <a:off x="2223" y="3889613"/>
            <a:ext cx="9144000" cy="852034"/>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0678" y="3895144"/>
            <a:ext cx="9284677" cy="712503"/>
          </a:xfrm>
          <a:prstGeom prst="rect">
            <a:avLst/>
          </a:prstGeom>
          <a:noFill/>
        </p:spPr>
        <p:txBody>
          <a:bodyPr wrap="square" rtlCol="0">
            <a:spAutoFit/>
          </a:bodyPr>
          <a:lstStyle/>
          <a:p>
            <a:pPr algn="r">
              <a:lnSpc>
                <a:spcPts val="5280"/>
              </a:lnSpc>
            </a:pPr>
            <a:r>
              <a:rPr lang="ru-RU" sz="3400" dirty="0">
                <a:solidFill>
                  <a:schemeClr val="bg1"/>
                </a:solidFill>
                <a:latin typeface="Raleway" panose="020B0503030101060003" pitchFamily="34" charset="0"/>
              </a:rPr>
              <a:t>ОСЛАБЛЕНИЕ ХАРАКТЕРА И УБЕЖДЕНИЙ</a:t>
            </a:r>
            <a:endParaRPr lang="pt-BR" sz="3400" dirty="0">
              <a:solidFill>
                <a:schemeClr val="bg1"/>
              </a:solidFill>
              <a:latin typeface="Raleway" panose="020B0503030101060003" pitchFamily="34" charset="0"/>
            </a:endParaRPr>
          </a:p>
        </p:txBody>
      </p:sp>
      <p:sp>
        <p:nvSpPr>
          <p:cNvPr id="9" name="Rectangle 8"/>
          <p:cNvSpPr/>
          <p:nvPr/>
        </p:nvSpPr>
        <p:spPr>
          <a:xfrm>
            <a:off x="561781" y="1018953"/>
            <a:ext cx="8020440" cy="2547155"/>
          </a:xfrm>
          <a:prstGeom prst="rect">
            <a:avLst/>
          </a:prstGeom>
          <a:solidFill>
            <a:srgbClr val="FFFFFF">
              <a:alpha val="4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028840" y="1198341"/>
            <a:ext cx="7069015" cy="2298065"/>
          </a:xfrm>
          <a:prstGeom prst="rect">
            <a:avLst/>
          </a:prstGeom>
        </p:spPr>
        <p:txBody>
          <a:bodyPr wrap="square">
            <a:spAutoFit/>
          </a:bodyPr>
          <a:lstStyle/>
          <a:p>
            <a:pPr>
              <a:spcAft>
                <a:spcPts val="400"/>
              </a:spcAft>
            </a:pPr>
            <a:r>
              <a:rPr lang="ru-RU" sz="2800" b="0" dirty="0">
                <a:solidFill>
                  <a:schemeClr val="bg2">
                    <a:lumMod val="25000"/>
                  </a:schemeClr>
                </a:solidFill>
                <a:latin typeface="Source Sans Pro" panose="020B0503030403020204" pitchFamily="34" charset="0"/>
                <a:ea typeface="Source Sans Pro" panose="020B0503030403020204" pitchFamily="34" charset="0"/>
              </a:rPr>
              <a:t>Во время старости ... сердце его не было вполне предано Господу Богу своему ...</a:t>
            </a:r>
          </a:p>
          <a:p>
            <a:pPr>
              <a:spcAft>
                <a:spcPts val="400"/>
              </a:spcAft>
            </a:pPr>
            <a:r>
              <a:rPr lang="ru-RU" sz="2800" b="0" dirty="0">
                <a:solidFill>
                  <a:schemeClr val="bg2">
                    <a:lumMod val="25000"/>
                  </a:schemeClr>
                </a:solidFill>
                <a:latin typeface="Source Sans Pro" panose="020B0503030403020204" pitchFamily="34" charset="0"/>
                <a:ea typeface="Source Sans Pro" panose="020B0503030403020204" pitchFamily="34" charset="0"/>
              </a:rPr>
              <a:t>И делал Соломон неугодное пред очами Господа и не вполне последовал Господу, как Давид, отец его</a:t>
            </a:r>
            <a:r>
              <a:rPr lang="en-US" sz="2800" b="0" dirty="0">
                <a:solidFill>
                  <a:schemeClr val="bg2">
                    <a:lumMod val="25000"/>
                  </a:schemeClr>
                </a:solidFill>
                <a:latin typeface="Source Sans Pro" panose="020B0503030403020204" pitchFamily="34" charset="0"/>
                <a:ea typeface="Source Sans Pro" panose="020B0503030403020204" pitchFamily="34" charset="0"/>
              </a:rPr>
              <a:t>.  </a:t>
            </a:r>
            <a:r>
              <a:rPr lang="ru-RU" sz="2800" b="0" dirty="0">
                <a:solidFill>
                  <a:schemeClr val="bg2">
                    <a:lumMod val="25000"/>
                  </a:schemeClr>
                </a:solidFill>
                <a:latin typeface="Source Sans Pro" panose="020B0503030403020204" pitchFamily="34" charset="0"/>
                <a:ea typeface="Source Sans Pro" panose="020B0503030403020204" pitchFamily="34" charset="0"/>
              </a:rPr>
              <a:t>3 Царств </a:t>
            </a:r>
            <a:r>
              <a:rPr lang="en-US" sz="2800" b="0" dirty="0">
                <a:solidFill>
                  <a:schemeClr val="bg2">
                    <a:lumMod val="25000"/>
                  </a:schemeClr>
                </a:solidFill>
                <a:latin typeface="Source Sans Pro" panose="020B0503030403020204" pitchFamily="34" charset="0"/>
                <a:ea typeface="Source Sans Pro" panose="020B0503030403020204" pitchFamily="34" charset="0"/>
              </a:rPr>
              <a:t>11:4-6</a:t>
            </a:r>
          </a:p>
        </p:txBody>
      </p:sp>
    </p:spTree>
    <p:extLst>
      <p:ext uri="{BB962C8B-B14F-4D97-AF65-F5344CB8AC3E}">
        <p14:creationId xmlns:p14="http://schemas.microsoft.com/office/powerpoint/2010/main" val="2455000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23" y="-81887"/>
            <a:ext cx="9144000" cy="5225387"/>
          </a:xfrm>
          <a:prstGeom prst="rect">
            <a:avLst/>
          </a:prstGeom>
        </p:spPr>
      </p:pic>
      <p:sp>
        <p:nvSpPr>
          <p:cNvPr id="9" name="Rectangle 8"/>
          <p:cNvSpPr/>
          <p:nvPr/>
        </p:nvSpPr>
        <p:spPr>
          <a:xfrm>
            <a:off x="450606" y="2194492"/>
            <a:ext cx="8215953" cy="2547155"/>
          </a:xfrm>
          <a:prstGeom prst="rect">
            <a:avLst/>
          </a:prstGeom>
          <a:solidFill>
            <a:srgbClr val="FFFFFF">
              <a:alpha val="4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60136" y="2370618"/>
            <a:ext cx="8206423" cy="1384995"/>
          </a:xfrm>
          <a:prstGeom prst="rect">
            <a:avLst/>
          </a:prstGeom>
        </p:spPr>
        <p:txBody>
          <a:bodyPr wrap="square">
            <a:spAutoFit/>
          </a:bodyPr>
          <a:lstStyle/>
          <a:p>
            <a:pPr>
              <a:spcAft>
                <a:spcPts val="400"/>
              </a:spcAft>
            </a:pPr>
            <a:r>
              <a:rPr lang="en-US" sz="2800" b="0" dirty="0">
                <a:solidFill>
                  <a:schemeClr val="bg2">
                    <a:lumMod val="25000"/>
                  </a:schemeClr>
                </a:solidFill>
                <a:latin typeface="Source Sans Pro" panose="020B0503030403020204" pitchFamily="34" charset="0"/>
                <a:ea typeface="Source Sans Pro" panose="020B0503030403020204" pitchFamily="34" charset="0"/>
              </a:rPr>
              <a:t>“No one remembers the former generations, and even those yet to come will not be remembered by those who follow them.”  Ecclesiastes 1:11</a:t>
            </a:r>
          </a:p>
        </p:txBody>
      </p:sp>
      <p:sp>
        <p:nvSpPr>
          <p:cNvPr id="11" name="Rectangle 10"/>
          <p:cNvSpPr/>
          <p:nvPr/>
        </p:nvSpPr>
        <p:spPr>
          <a:xfrm>
            <a:off x="2223" y="3889613"/>
            <a:ext cx="9144000" cy="852034"/>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3895144"/>
            <a:ext cx="9144000" cy="712503"/>
          </a:xfrm>
          <a:prstGeom prst="rect">
            <a:avLst/>
          </a:prstGeom>
          <a:noFill/>
        </p:spPr>
        <p:txBody>
          <a:bodyPr wrap="square" rtlCol="0">
            <a:spAutoFit/>
          </a:bodyPr>
          <a:lstStyle/>
          <a:p>
            <a:pPr algn="ctr">
              <a:lnSpc>
                <a:spcPts val="5280"/>
              </a:lnSpc>
            </a:pPr>
            <a:r>
              <a:rPr lang="pt-BR" sz="3400" dirty="0">
                <a:solidFill>
                  <a:schemeClr val="bg1"/>
                </a:solidFill>
                <a:latin typeface="Raleway" panose="020B0503030101060003" pitchFamily="34" charset="0"/>
              </a:rPr>
              <a:t>INFLUENCE &amp; LEGACY NEGLECT</a:t>
            </a:r>
          </a:p>
        </p:txBody>
      </p:sp>
    </p:spTree>
    <p:extLst>
      <p:ext uri="{BB962C8B-B14F-4D97-AF65-F5344CB8AC3E}">
        <p14:creationId xmlns:p14="http://schemas.microsoft.com/office/powerpoint/2010/main" val="3595690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23" y="-54592"/>
            <a:ext cx="9146223" cy="5198091"/>
          </a:xfrm>
          <a:prstGeom prst="rect">
            <a:avLst/>
          </a:prstGeom>
        </p:spPr>
      </p:pic>
      <p:sp>
        <p:nvSpPr>
          <p:cNvPr id="7" name="Rectangle 6"/>
          <p:cNvSpPr/>
          <p:nvPr/>
        </p:nvSpPr>
        <p:spPr>
          <a:xfrm>
            <a:off x="361829" y="1998077"/>
            <a:ext cx="8215953" cy="2547155"/>
          </a:xfrm>
          <a:prstGeom prst="rect">
            <a:avLst/>
          </a:prstGeom>
          <a:solidFill>
            <a:srgbClr val="FFFFFF">
              <a:alpha val="4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71011" y="2022435"/>
            <a:ext cx="8206423" cy="1867178"/>
          </a:xfrm>
          <a:prstGeom prst="rect">
            <a:avLst/>
          </a:prstGeom>
        </p:spPr>
        <p:txBody>
          <a:bodyPr wrap="square">
            <a:spAutoFit/>
          </a:bodyPr>
          <a:lstStyle/>
          <a:p>
            <a:pPr>
              <a:spcAft>
                <a:spcPts val="400"/>
              </a:spcAft>
            </a:pPr>
            <a:r>
              <a:rPr lang="en-US" sz="2800" b="0" dirty="0">
                <a:solidFill>
                  <a:schemeClr val="bg2">
                    <a:lumMod val="25000"/>
                  </a:schemeClr>
                </a:solidFill>
                <a:latin typeface="Source Sans Pro" panose="020B0503030403020204" pitchFamily="34" charset="0"/>
                <a:ea typeface="Source Sans Pro" panose="020B0503030403020204" pitchFamily="34" charset="0"/>
              </a:rPr>
              <a:t>“The LORD became angry with Solomon because his heart had turned away from the LORD, the God of Israel, who had appeared to him twice.”</a:t>
            </a:r>
          </a:p>
          <a:p>
            <a:pPr>
              <a:spcAft>
                <a:spcPts val="400"/>
              </a:spcAft>
            </a:pPr>
            <a:r>
              <a:rPr lang="en-US" sz="2800" b="0" dirty="0">
                <a:solidFill>
                  <a:schemeClr val="bg2">
                    <a:lumMod val="25000"/>
                  </a:schemeClr>
                </a:solidFill>
                <a:latin typeface="Source Sans Pro" panose="020B0503030403020204" pitchFamily="34" charset="0"/>
                <a:ea typeface="Source Sans Pro" panose="020B0503030403020204" pitchFamily="34" charset="0"/>
              </a:rPr>
              <a:t>1 Kings 11:9</a:t>
            </a:r>
          </a:p>
        </p:txBody>
      </p:sp>
      <p:sp>
        <p:nvSpPr>
          <p:cNvPr id="11" name="Rectangle 10"/>
          <p:cNvSpPr/>
          <p:nvPr/>
        </p:nvSpPr>
        <p:spPr>
          <a:xfrm>
            <a:off x="2223" y="3889613"/>
            <a:ext cx="9144000" cy="852034"/>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 y="3895144"/>
            <a:ext cx="9141777" cy="712503"/>
          </a:xfrm>
          <a:prstGeom prst="rect">
            <a:avLst/>
          </a:prstGeom>
          <a:noFill/>
        </p:spPr>
        <p:txBody>
          <a:bodyPr wrap="square" rtlCol="0">
            <a:spAutoFit/>
          </a:bodyPr>
          <a:lstStyle/>
          <a:p>
            <a:pPr algn="ctr">
              <a:lnSpc>
                <a:spcPts val="5280"/>
              </a:lnSpc>
            </a:pPr>
            <a:r>
              <a:rPr lang="pt-BR" sz="3400" dirty="0">
                <a:solidFill>
                  <a:schemeClr val="bg1"/>
                </a:solidFill>
                <a:latin typeface="Raleway" panose="020B0503030101060003" pitchFamily="34" charset="0"/>
              </a:rPr>
              <a:t>LOSS OF INTIMACY WITH GOD</a:t>
            </a:r>
          </a:p>
        </p:txBody>
      </p:sp>
    </p:spTree>
    <p:extLst>
      <p:ext uri="{BB962C8B-B14F-4D97-AF65-F5344CB8AC3E}">
        <p14:creationId xmlns:p14="http://schemas.microsoft.com/office/powerpoint/2010/main" val="4091283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9001"/>
            <a:ext cx="9144000" cy="5172501"/>
          </a:xfrm>
          <a:prstGeom prst="rect">
            <a:avLst/>
          </a:prstGeom>
        </p:spPr>
      </p:pic>
      <p:sp>
        <p:nvSpPr>
          <p:cNvPr id="5" name="Rectangle 4"/>
          <p:cNvSpPr/>
          <p:nvPr/>
        </p:nvSpPr>
        <p:spPr>
          <a:xfrm>
            <a:off x="0" y="433743"/>
            <a:ext cx="9144000" cy="2826291"/>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sp>
        <p:nvSpPr>
          <p:cNvPr id="6" name="Rectangle 5"/>
          <p:cNvSpPr/>
          <p:nvPr/>
        </p:nvSpPr>
        <p:spPr>
          <a:xfrm>
            <a:off x="130924" y="913299"/>
            <a:ext cx="8882151" cy="1867178"/>
          </a:xfrm>
          <a:prstGeom prst="rect">
            <a:avLst/>
          </a:prstGeom>
        </p:spPr>
        <p:txBody>
          <a:bodyPr wrap="square">
            <a:spAutoFit/>
          </a:bodyPr>
          <a:lstStyle/>
          <a:p>
            <a:pPr algn="ctr">
              <a:spcAft>
                <a:spcPts val="400"/>
              </a:spcAft>
            </a:pPr>
            <a:r>
              <a:rPr lang="ru-RU" sz="2800" b="0" dirty="0">
                <a:solidFill>
                  <a:schemeClr val="bg1"/>
                </a:solidFill>
                <a:latin typeface="Source Sans Pro" panose="020B0503030403020204" pitchFamily="34" charset="0"/>
                <a:ea typeface="Source Sans Pro" panose="020B0503030403020204" pitchFamily="34" charset="0"/>
              </a:rPr>
              <a:t>Есть ли какая-то область из "большой четверки", с которой вам нужно разобраться перед Богом? </a:t>
            </a:r>
          </a:p>
          <a:p>
            <a:pPr algn="ctr">
              <a:spcAft>
                <a:spcPts val="400"/>
              </a:spcAft>
            </a:pPr>
            <a:r>
              <a:rPr lang="ru-RU" sz="2800" b="0" dirty="0">
                <a:solidFill>
                  <a:schemeClr val="bg1"/>
                </a:solidFill>
                <a:latin typeface="Source Sans Pro" panose="020B0503030403020204" pitchFamily="34" charset="0"/>
                <a:ea typeface="Source Sans Pro" panose="020B0503030403020204" pitchFamily="34" charset="0"/>
              </a:rPr>
              <a:t>Представляет ли какая-либо из "еще четырех" опасность в вашей жизни и руководстве?</a:t>
            </a:r>
            <a:endParaRPr lang="en-US" sz="2800" b="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72662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nish wel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3191" y="-95534"/>
            <a:ext cx="9337191" cy="5239034"/>
          </a:xfrm>
          <a:prstGeom prst="rect">
            <a:avLst/>
          </a:prstGeom>
        </p:spPr>
      </p:pic>
      <p:sp>
        <p:nvSpPr>
          <p:cNvPr id="8" name="Title 3">
            <a:extLst>
              <a:ext uri="{FF2B5EF4-FFF2-40B4-BE49-F238E27FC236}">
                <a16:creationId xmlns:a16="http://schemas.microsoft.com/office/drawing/2014/main" id="{AB720AF8-BE38-E443-A488-6490B5098712}"/>
              </a:ext>
            </a:extLst>
          </p:cNvPr>
          <p:cNvSpPr txBox="1">
            <a:spLocks/>
          </p:cNvSpPr>
          <p:nvPr/>
        </p:nvSpPr>
        <p:spPr>
          <a:xfrm>
            <a:off x="3654340" y="3543038"/>
            <a:ext cx="5367306" cy="6150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ru-RU" sz="4000" dirty="0">
                <a:solidFill>
                  <a:schemeClr val="bg1"/>
                </a:solidFill>
                <a:latin typeface="Raleway" panose="020B0503030101060003" pitchFamily="34" charset="0"/>
              </a:rPr>
              <a:t>ФИНИШНАЯ ЛИНИЯ</a:t>
            </a:r>
            <a:endParaRPr lang="en-US" sz="4000" b="0" dirty="0">
              <a:solidFill>
                <a:schemeClr val="bg1"/>
              </a:solidFill>
              <a:latin typeface="Raleway" panose="020B0503030101060003" pitchFamily="34" charset="0"/>
            </a:endParaRPr>
          </a:p>
        </p:txBody>
      </p:sp>
      <p:sp>
        <p:nvSpPr>
          <p:cNvPr id="7" name="Title 3">
            <a:extLst>
              <a:ext uri="{FF2B5EF4-FFF2-40B4-BE49-F238E27FC236}">
                <a16:creationId xmlns:a16="http://schemas.microsoft.com/office/drawing/2014/main" id="{AB720AF8-BE38-E443-A488-6490B5098712}"/>
              </a:ext>
            </a:extLst>
          </p:cNvPr>
          <p:cNvSpPr txBox="1">
            <a:spLocks/>
          </p:cNvSpPr>
          <p:nvPr/>
        </p:nvSpPr>
        <p:spPr>
          <a:xfrm>
            <a:off x="3654340" y="2831637"/>
            <a:ext cx="5367306" cy="9379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fontAlgn="auto">
              <a:spcAft>
                <a:spcPts val="0"/>
              </a:spcAft>
            </a:pPr>
            <a:r>
              <a:rPr lang="ru-RU" dirty="0">
                <a:solidFill>
                  <a:schemeClr val="bg1"/>
                </a:solidFill>
                <a:latin typeface="Raleway" panose="020B0503030101060003" pitchFamily="34" charset="0"/>
              </a:rPr>
              <a:t>ВАША ЦЕЛЬ</a:t>
            </a:r>
            <a:endParaRPr lang="en-US" b="0" dirty="0">
              <a:solidFill>
                <a:schemeClr val="bg1"/>
              </a:solidFill>
              <a:latin typeface="Raleway" panose="020B0503030101060003" pitchFamily="34" charset="0"/>
            </a:endParaRPr>
          </a:p>
        </p:txBody>
      </p:sp>
    </p:spTree>
    <p:extLst>
      <p:ext uri="{BB962C8B-B14F-4D97-AF65-F5344CB8AC3E}">
        <p14:creationId xmlns:p14="http://schemas.microsoft.com/office/powerpoint/2010/main" val="1883113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1159" y="-1"/>
            <a:ext cx="9525159" cy="5322627"/>
          </a:xfrm>
          <a:prstGeom prst="rect">
            <a:avLst/>
          </a:prstGeom>
        </p:spPr>
      </p:pic>
      <p:sp>
        <p:nvSpPr>
          <p:cNvPr id="12" name="Title 3">
            <a:extLst>
              <a:ext uri="{FF2B5EF4-FFF2-40B4-BE49-F238E27FC236}">
                <a16:creationId xmlns:a16="http://schemas.microsoft.com/office/drawing/2014/main" id="{AB720AF8-BE38-E443-A488-6490B5098712}"/>
              </a:ext>
            </a:extLst>
          </p:cNvPr>
          <p:cNvSpPr txBox="1">
            <a:spLocks/>
          </p:cNvSpPr>
          <p:nvPr/>
        </p:nvSpPr>
        <p:spPr>
          <a:xfrm>
            <a:off x="479009" y="353335"/>
            <a:ext cx="9309100"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endParaRPr lang="en-US" sz="3000" b="0" dirty="0">
              <a:solidFill>
                <a:schemeClr val="bg1"/>
              </a:solidFill>
              <a:latin typeface="Raleway" panose="020B0503030101060003" pitchFamily="34" charset="0"/>
            </a:endParaRPr>
          </a:p>
        </p:txBody>
      </p:sp>
      <p:sp>
        <p:nvSpPr>
          <p:cNvPr id="7" name="Rectangle 6"/>
          <p:cNvSpPr/>
          <p:nvPr/>
        </p:nvSpPr>
        <p:spPr>
          <a:xfrm>
            <a:off x="167612" y="2056646"/>
            <a:ext cx="7466662" cy="769441"/>
          </a:xfrm>
          <a:prstGeom prst="rect">
            <a:avLst/>
          </a:prstGeom>
        </p:spPr>
        <p:txBody>
          <a:bodyPr wrap="square">
            <a:spAutoFit/>
          </a:bodyPr>
          <a:lstStyle/>
          <a:p>
            <a:pPr algn="r">
              <a:spcAft>
                <a:spcPts val="500"/>
              </a:spcAft>
            </a:pPr>
            <a:r>
              <a:rPr lang="ru-RU" sz="4400" dirty="0">
                <a:solidFill>
                  <a:schemeClr val="bg1"/>
                </a:solidFill>
                <a:latin typeface="Source Sans Pro" panose="020B0503030403020204" pitchFamily="34" charset="0"/>
                <a:ea typeface="Source Sans Pro" panose="020B0503030403020204" pitchFamily="34" charset="0"/>
              </a:rPr>
              <a:t>ШАГ ЗА ШАГОМ</a:t>
            </a:r>
            <a:endParaRPr lang="en-US" sz="2800" b="0" dirty="0">
              <a:solidFill>
                <a:schemeClr val="bg1"/>
              </a:solidFill>
              <a:latin typeface="Source Sans Pro" panose="020B0503030403020204" pitchFamily="34" charset="0"/>
              <a:ea typeface="Source Sans Pro" panose="020B0503030403020204" pitchFamily="34" charset="0"/>
            </a:endParaRPr>
          </a:p>
        </p:txBody>
      </p:sp>
      <p:sp>
        <p:nvSpPr>
          <p:cNvPr id="8" name="Rectangle 7"/>
          <p:cNvSpPr/>
          <p:nvPr/>
        </p:nvSpPr>
        <p:spPr>
          <a:xfrm>
            <a:off x="847809" y="2176497"/>
            <a:ext cx="1323833" cy="2215991"/>
          </a:xfrm>
          <a:prstGeom prst="rect">
            <a:avLst/>
          </a:prstGeom>
        </p:spPr>
        <p:txBody>
          <a:bodyPr wrap="square">
            <a:spAutoFit/>
          </a:bodyPr>
          <a:lstStyle/>
          <a:p>
            <a:pPr algn="r">
              <a:spcAft>
                <a:spcPts val="500"/>
              </a:spcAft>
            </a:pPr>
            <a:r>
              <a:rPr lang="en-US" sz="13800" dirty="0">
                <a:solidFill>
                  <a:schemeClr val="bg2">
                    <a:lumMod val="25000"/>
                  </a:schemeClr>
                </a:solidFill>
                <a:latin typeface="Source Sans Pro" panose="020B0503030403020204" pitchFamily="34" charset="0"/>
                <a:ea typeface="Source Sans Pro" panose="020B0503030403020204" pitchFamily="34" charset="0"/>
              </a:rPr>
              <a:t>3</a:t>
            </a:r>
            <a:endParaRPr lang="en-US" sz="2800" b="0" dirty="0">
              <a:solidFill>
                <a:schemeClr val="bg1"/>
              </a:solidFill>
              <a:latin typeface="Source Sans Pro" panose="020B0503030403020204" pitchFamily="34" charset="0"/>
              <a:ea typeface="Source Sans Pro" panose="020B0503030403020204" pitchFamily="34" charset="0"/>
            </a:endParaRPr>
          </a:p>
        </p:txBody>
      </p:sp>
      <p:sp>
        <p:nvSpPr>
          <p:cNvPr id="16" name="Rectangle 15"/>
          <p:cNvSpPr/>
          <p:nvPr/>
        </p:nvSpPr>
        <p:spPr>
          <a:xfrm>
            <a:off x="0" y="473186"/>
            <a:ext cx="8976388" cy="1583460"/>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65277" y="485885"/>
            <a:ext cx="10836322" cy="1754326"/>
          </a:xfrm>
          <a:prstGeom prst="rect">
            <a:avLst/>
          </a:prstGeom>
        </p:spPr>
        <p:txBody>
          <a:bodyPr wrap="square">
            <a:spAutoFit/>
          </a:bodyPr>
          <a:lstStyle/>
          <a:p>
            <a:pPr algn="r">
              <a:spcAft>
                <a:spcPts val="500"/>
              </a:spcAft>
            </a:pPr>
            <a:r>
              <a:rPr lang="ru-RU" sz="5400" dirty="0">
                <a:solidFill>
                  <a:schemeClr val="bg2">
                    <a:lumMod val="25000"/>
                  </a:schemeClr>
                </a:solidFill>
                <a:latin typeface="Source Sans Pro" panose="020B0503030403020204" pitchFamily="34" charset="0"/>
                <a:ea typeface="Source Sans Pro" panose="020B0503030403020204" pitchFamily="34" charset="0"/>
              </a:rPr>
              <a:t>КАК НАМ ФИНИШИРОВАТЬ ХОРОШО?</a:t>
            </a:r>
            <a:endParaRPr lang="en-US" sz="2800" b="0" dirty="0">
              <a:solidFill>
                <a:schemeClr val="bg1"/>
              </a:solidFill>
              <a:latin typeface="Source Sans Pro" panose="020B0503030403020204" pitchFamily="34" charset="0"/>
              <a:ea typeface="Source Sans Pro" panose="020B0503030403020204" pitchFamily="34" charset="0"/>
            </a:endParaRPr>
          </a:p>
        </p:txBody>
      </p:sp>
      <p:sp>
        <p:nvSpPr>
          <p:cNvPr id="13" name="Rectangle 12"/>
          <p:cNvSpPr/>
          <p:nvPr/>
        </p:nvSpPr>
        <p:spPr>
          <a:xfrm>
            <a:off x="-1552186" y="3024916"/>
            <a:ext cx="10528573" cy="1107996"/>
          </a:xfrm>
          <a:prstGeom prst="rect">
            <a:avLst/>
          </a:prstGeom>
        </p:spPr>
        <p:txBody>
          <a:bodyPr wrap="square">
            <a:spAutoFit/>
          </a:bodyPr>
          <a:lstStyle/>
          <a:p>
            <a:pPr algn="r">
              <a:spcAft>
                <a:spcPts val="500"/>
              </a:spcAft>
            </a:pPr>
            <a:r>
              <a:rPr lang="ru-RU" sz="6600" dirty="0">
                <a:solidFill>
                  <a:schemeClr val="bg2">
                    <a:lumMod val="25000"/>
                  </a:schemeClr>
                </a:solidFill>
                <a:latin typeface="Source Sans Pro" panose="020B0503030403020204" pitchFamily="34" charset="0"/>
                <a:ea typeface="Source Sans Pro" panose="020B0503030403020204" pitchFamily="34" charset="0"/>
              </a:rPr>
              <a:t>ОБЯЗАТЕЛЬСТВА</a:t>
            </a:r>
            <a:endParaRPr lang="en-US" sz="3600" b="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734117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5158854"/>
          </a:xfrm>
          <a:prstGeom prst="rect">
            <a:avLst/>
          </a:prstGeom>
        </p:spPr>
      </p:pic>
      <p:sp>
        <p:nvSpPr>
          <p:cNvPr id="9" name="Rectangle 8"/>
          <p:cNvSpPr/>
          <p:nvPr/>
        </p:nvSpPr>
        <p:spPr>
          <a:xfrm>
            <a:off x="0" y="4035016"/>
            <a:ext cx="4005331" cy="645487"/>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0" y="4035016"/>
            <a:ext cx="4195831" cy="615007"/>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ru-RU" sz="3000" dirty="0">
                <a:solidFill>
                  <a:schemeClr val="bg1"/>
                </a:solidFill>
                <a:latin typeface="Raleway" panose="020B0503030101060003" pitchFamily="34" charset="0"/>
              </a:rPr>
              <a:t>ОБЯЗАТЕЛЬСТВО</a:t>
            </a:r>
            <a:r>
              <a:rPr lang="pt-BR" sz="3000" dirty="0">
                <a:solidFill>
                  <a:schemeClr val="bg1"/>
                </a:solidFill>
                <a:latin typeface="Raleway" panose="020B0503030101060003" pitchFamily="34" charset="0"/>
              </a:rPr>
              <a:t> </a:t>
            </a:r>
            <a:r>
              <a:rPr lang="ru-RU" sz="3000" dirty="0">
                <a:solidFill>
                  <a:schemeClr val="bg1"/>
                </a:solidFill>
                <a:latin typeface="Raleway" panose="020B0503030101060003" pitchFamily="34" charset="0"/>
              </a:rPr>
              <a:t> </a:t>
            </a:r>
            <a:r>
              <a:rPr lang="pt-BR" sz="4400" dirty="0">
                <a:solidFill>
                  <a:schemeClr val="bg1"/>
                </a:solidFill>
                <a:latin typeface="Raleway" panose="020B0503030101060003" pitchFamily="34" charset="0"/>
              </a:rPr>
              <a:t>1</a:t>
            </a:r>
            <a:endParaRPr lang="en-US" sz="3000" b="0" dirty="0">
              <a:solidFill>
                <a:schemeClr val="bg1"/>
              </a:solidFill>
              <a:latin typeface="Raleway" panose="020B0503030101060003" pitchFamily="34" charset="0"/>
            </a:endParaRPr>
          </a:p>
        </p:txBody>
      </p:sp>
      <p:sp>
        <p:nvSpPr>
          <p:cNvPr id="7" name="Title 3">
            <a:extLst>
              <a:ext uri="{FF2B5EF4-FFF2-40B4-BE49-F238E27FC236}">
                <a16:creationId xmlns:a16="http://schemas.microsoft.com/office/drawing/2014/main" id="{AB720AF8-BE38-E443-A488-6490B5098712}"/>
              </a:ext>
            </a:extLst>
          </p:cNvPr>
          <p:cNvSpPr txBox="1">
            <a:spLocks/>
          </p:cNvSpPr>
          <p:nvPr/>
        </p:nvSpPr>
        <p:spPr>
          <a:xfrm>
            <a:off x="553792" y="206062"/>
            <a:ext cx="8134914" cy="12534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fontAlgn="auto">
              <a:spcAft>
                <a:spcPts val="0"/>
              </a:spcAft>
            </a:pPr>
            <a:r>
              <a:rPr lang="ru-RU" sz="8000" dirty="0">
                <a:solidFill>
                  <a:schemeClr val="bg1"/>
                </a:solidFill>
                <a:latin typeface="Raleway" panose="020B0503030101060003" pitchFamily="34" charset="0"/>
              </a:rPr>
              <a:t>ЦЕЛОСТНОСТЬ</a:t>
            </a:r>
            <a:endParaRPr lang="en-US" sz="8000" b="0" dirty="0">
              <a:solidFill>
                <a:schemeClr val="bg1"/>
              </a:solidFill>
              <a:latin typeface="Raleway" panose="020B0503030101060003" pitchFamily="34" charset="0"/>
            </a:endParaRPr>
          </a:p>
        </p:txBody>
      </p:sp>
    </p:spTree>
    <p:extLst>
      <p:ext uri="{BB962C8B-B14F-4D97-AF65-F5344CB8AC3E}">
        <p14:creationId xmlns:p14="http://schemas.microsoft.com/office/powerpoint/2010/main" val="1398594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217" t="9292" r="217" b="-771"/>
          <a:stretch/>
        </p:blipFill>
        <p:spPr>
          <a:xfrm>
            <a:off x="-109182" y="-67725"/>
            <a:ext cx="9260668" cy="5375779"/>
          </a:xfrm>
          <a:prstGeom prst="rect">
            <a:avLst/>
          </a:prstGeom>
        </p:spPr>
      </p:pic>
      <p:sp>
        <p:nvSpPr>
          <p:cNvPr id="9" name="Rectangle 8"/>
          <p:cNvSpPr/>
          <p:nvPr/>
        </p:nvSpPr>
        <p:spPr>
          <a:xfrm>
            <a:off x="0" y="4035016"/>
            <a:ext cx="4145280" cy="645487"/>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190500" y="4035016"/>
            <a:ext cx="7455533" cy="615007"/>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ru-RU" sz="3000" dirty="0">
                <a:solidFill>
                  <a:schemeClr val="bg1"/>
                </a:solidFill>
                <a:latin typeface="Raleway" panose="020B0503030101060003" pitchFamily="34" charset="0"/>
              </a:rPr>
              <a:t>ОБЯЗАТЕЛЬСТВО</a:t>
            </a:r>
            <a:r>
              <a:rPr lang="pt-BR" sz="3000" dirty="0">
                <a:solidFill>
                  <a:schemeClr val="bg1"/>
                </a:solidFill>
                <a:latin typeface="Raleway" panose="020B0503030101060003" pitchFamily="34" charset="0"/>
              </a:rPr>
              <a:t> </a:t>
            </a:r>
            <a:r>
              <a:rPr lang="pt-BR" sz="4400" dirty="0">
                <a:solidFill>
                  <a:schemeClr val="bg1"/>
                </a:solidFill>
                <a:latin typeface="Raleway" panose="020B0503030101060003" pitchFamily="34" charset="0"/>
              </a:rPr>
              <a:t>2</a:t>
            </a:r>
            <a:endParaRPr lang="en-US" sz="3000" b="0" dirty="0">
              <a:solidFill>
                <a:schemeClr val="bg1"/>
              </a:solidFill>
              <a:latin typeface="Raleway" panose="020B0503030101060003" pitchFamily="34" charset="0"/>
            </a:endParaRPr>
          </a:p>
        </p:txBody>
      </p:sp>
      <p:sp>
        <p:nvSpPr>
          <p:cNvPr id="7" name="Title 3">
            <a:extLst>
              <a:ext uri="{FF2B5EF4-FFF2-40B4-BE49-F238E27FC236}">
                <a16:creationId xmlns:a16="http://schemas.microsoft.com/office/drawing/2014/main" id="{AB720AF8-BE38-E443-A488-6490B5098712}"/>
              </a:ext>
            </a:extLst>
          </p:cNvPr>
          <p:cNvSpPr txBox="1">
            <a:spLocks/>
          </p:cNvSpPr>
          <p:nvPr/>
        </p:nvSpPr>
        <p:spPr>
          <a:xfrm>
            <a:off x="-510671" y="493477"/>
            <a:ext cx="9311902" cy="11422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fontAlgn="auto">
              <a:spcAft>
                <a:spcPts val="0"/>
              </a:spcAft>
            </a:pPr>
            <a:r>
              <a:rPr lang="ru-RU" sz="7200" dirty="0">
                <a:solidFill>
                  <a:schemeClr val="bg1"/>
                </a:solidFill>
                <a:latin typeface="Raleway" panose="020B0503030101060003" pitchFamily="34" charset="0"/>
              </a:rPr>
              <a:t>ПОДОТЧЕТНОСТЬ</a:t>
            </a:r>
            <a:endParaRPr lang="en-US" sz="7200" b="0" dirty="0">
              <a:solidFill>
                <a:schemeClr val="bg1"/>
              </a:solidFill>
              <a:latin typeface="Raleway" panose="020B0503030101060003" pitchFamily="34" charset="0"/>
            </a:endParaRPr>
          </a:p>
        </p:txBody>
      </p:sp>
    </p:spTree>
    <p:extLst>
      <p:ext uri="{BB962C8B-B14F-4D97-AF65-F5344CB8AC3E}">
        <p14:creationId xmlns:p14="http://schemas.microsoft.com/office/powerpoint/2010/main" val="3681323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5580" y="1422717"/>
            <a:ext cx="3904678" cy="2298065"/>
          </a:xfrm>
          <a:prstGeom prst="rect">
            <a:avLst/>
          </a:prstGeom>
        </p:spPr>
        <p:txBody>
          <a:bodyPr wrap="square">
            <a:spAutoFit/>
          </a:bodyPr>
          <a:lstStyle/>
          <a:p>
            <a:pPr>
              <a:spcAft>
                <a:spcPts val="400"/>
              </a:spcAft>
            </a:pPr>
            <a:r>
              <a:rPr lang="ru-RU" sz="2800" b="0" dirty="0">
                <a:solidFill>
                  <a:schemeClr val="bg2">
                    <a:lumMod val="25000"/>
                  </a:schemeClr>
                </a:solidFill>
                <a:latin typeface="Source Sans Pro" panose="020B0503030403020204" pitchFamily="34" charset="0"/>
                <a:ea typeface="Source Sans Pro" panose="020B0503030403020204" pitchFamily="34" charset="0"/>
              </a:rPr>
              <a:t>Сразу же он начал проповедовать в синагогах, что Иисус есть Сын Божий. </a:t>
            </a:r>
          </a:p>
          <a:p>
            <a:pPr>
              <a:spcAft>
                <a:spcPts val="400"/>
              </a:spcAft>
            </a:pPr>
            <a:r>
              <a:rPr lang="ru-RU" sz="2800" b="0" dirty="0">
                <a:solidFill>
                  <a:schemeClr val="bg2">
                    <a:lumMod val="25000"/>
                  </a:schemeClr>
                </a:solidFill>
                <a:latin typeface="Source Sans Pro" panose="020B0503030403020204" pitchFamily="34" charset="0"/>
                <a:ea typeface="Source Sans Pro" panose="020B0503030403020204" pitchFamily="34" charset="0"/>
              </a:rPr>
              <a:t>	Деяния 9:20-22</a:t>
            </a:r>
            <a:endParaRPr lang="en-US" sz="2800" b="0" dirty="0">
              <a:solidFill>
                <a:schemeClr val="bg2">
                  <a:lumMod val="25000"/>
                </a:schemeClr>
              </a:solidFill>
              <a:latin typeface="Source Sans Pro" panose="020B0503030403020204" pitchFamily="34" charset="0"/>
              <a:ea typeface="Source Sans Pro" panose="020B0503030403020204" pitchFamily="34" charset="0"/>
            </a:endParaRPr>
          </a:p>
        </p:txBody>
      </p:sp>
      <p:sp>
        <p:nvSpPr>
          <p:cNvPr id="11" name="Rectangle 10"/>
          <p:cNvSpPr/>
          <p:nvPr/>
        </p:nvSpPr>
        <p:spPr>
          <a:xfrm>
            <a:off x="0" y="356673"/>
            <a:ext cx="9144000" cy="645487"/>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 y="356673"/>
            <a:ext cx="4335836" cy="523220"/>
          </a:xfrm>
          <a:prstGeom prst="rect">
            <a:avLst/>
          </a:prstGeom>
          <a:noFill/>
        </p:spPr>
        <p:txBody>
          <a:bodyPr wrap="square" rtlCol="0">
            <a:spAutoFit/>
          </a:bodyPr>
          <a:lstStyle/>
          <a:p>
            <a:pPr algn="ctr"/>
            <a:r>
              <a:rPr lang="ru-RU" sz="2800" dirty="0">
                <a:solidFill>
                  <a:schemeClr val="bg1"/>
                </a:solidFill>
                <a:latin typeface="Raleway" panose="020B0503030101060003" pitchFamily="34" charset="0"/>
              </a:rPr>
              <a:t>ПРАВИЛЬНО НАЧАЛ</a:t>
            </a:r>
            <a:endParaRPr lang="pt-BR" sz="2800" dirty="0">
              <a:solidFill>
                <a:schemeClr val="bg1"/>
              </a:solidFill>
              <a:latin typeface="Raleway" panose="020B0503030101060003" pitchFamily="34" charset="0"/>
            </a:endParaRPr>
          </a:p>
        </p:txBody>
      </p:sp>
      <p:sp>
        <p:nvSpPr>
          <p:cNvPr id="7" name="Rectangle 6"/>
          <p:cNvSpPr/>
          <p:nvPr/>
        </p:nvSpPr>
        <p:spPr>
          <a:xfrm>
            <a:off x="4335837" y="0"/>
            <a:ext cx="4808163"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t="4114" b="8905"/>
          <a:stretch/>
        </p:blipFill>
        <p:spPr>
          <a:xfrm>
            <a:off x="5324383" y="333646"/>
            <a:ext cx="2987824" cy="4476205"/>
          </a:xfrm>
          <a:prstGeom prst="rect">
            <a:avLst/>
          </a:prstGeom>
          <a:ln w="38100" cap="sq">
            <a:noFill/>
            <a:prstDash val="solid"/>
            <a:miter lim="800000"/>
          </a:ln>
          <a:effectLst/>
        </p:spPr>
      </p:pic>
      <p:sp>
        <p:nvSpPr>
          <p:cNvPr id="16" name="Rectangle 15"/>
          <p:cNvSpPr/>
          <p:nvPr/>
        </p:nvSpPr>
        <p:spPr>
          <a:xfrm>
            <a:off x="7328655" y="4164364"/>
            <a:ext cx="1815345" cy="645487"/>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262445" y="4188769"/>
            <a:ext cx="1815345" cy="646331"/>
          </a:xfrm>
          <a:prstGeom prst="rect">
            <a:avLst/>
          </a:prstGeom>
          <a:noFill/>
        </p:spPr>
        <p:txBody>
          <a:bodyPr wrap="square" rtlCol="0">
            <a:spAutoFit/>
          </a:bodyPr>
          <a:lstStyle/>
          <a:p>
            <a:pPr algn="ctr"/>
            <a:r>
              <a:rPr lang="ru-RU" sz="3600" dirty="0">
                <a:solidFill>
                  <a:schemeClr val="bg2">
                    <a:lumMod val="25000"/>
                  </a:schemeClr>
                </a:solidFill>
                <a:latin typeface="Raleway" panose="020B0503030101060003" pitchFamily="34" charset="0"/>
              </a:rPr>
              <a:t>ПАВЕЛ</a:t>
            </a:r>
            <a:endParaRPr lang="pt-BR" sz="3600" dirty="0">
              <a:solidFill>
                <a:schemeClr val="bg2">
                  <a:lumMod val="25000"/>
                </a:schemeClr>
              </a:solidFill>
              <a:latin typeface="Raleway" panose="020B0503030101060003" pitchFamily="34" charset="0"/>
            </a:endParaRPr>
          </a:p>
        </p:txBody>
      </p:sp>
    </p:spTree>
    <p:extLst>
      <p:ext uri="{BB962C8B-B14F-4D97-AF65-F5344CB8AC3E}">
        <p14:creationId xmlns:p14="http://schemas.microsoft.com/office/powerpoint/2010/main" val="3316997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9972" y="-13648"/>
            <a:ext cx="9213971" cy="5157148"/>
          </a:xfrm>
          <a:prstGeom prst="rect">
            <a:avLst/>
          </a:prstGeom>
        </p:spPr>
      </p:pic>
      <p:sp>
        <p:nvSpPr>
          <p:cNvPr id="9" name="Rectangle 8"/>
          <p:cNvSpPr/>
          <p:nvPr/>
        </p:nvSpPr>
        <p:spPr>
          <a:xfrm>
            <a:off x="0" y="4035016"/>
            <a:ext cx="4145280" cy="645487"/>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190500" y="4035016"/>
            <a:ext cx="7455533" cy="615007"/>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ru-RU" sz="3000" dirty="0">
                <a:solidFill>
                  <a:schemeClr val="bg1"/>
                </a:solidFill>
                <a:latin typeface="Raleway" panose="020B0503030101060003" pitchFamily="34" charset="0"/>
              </a:rPr>
              <a:t>ОБЯЗАТЕЛЬСТВО</a:t>
            </a:r>
            <a:r>
              <a:rPr lang="pt-BR" sz="3000" dirty="0">
                <a:solidFill>
                  <a:schemeClr val="bg1"/>
                </a:solidFill>
                <a:latin typeface="Raleway" panose="020B0503030101060003" pitchFamily="34" charset="0"/>
              </a:rPr>
              <a:t> </a:t>
            </a:r>
            <a:r>
              <a:rPr lang="pt-BR" sz="4000" dirty="0">
                <a:solidFill>
                  <a:schemeClr val="bg1"/>
                </a:solidFill>
                <a:latin typeface="Raleway" panose="020B0503030101060003" pitchFamily="34" charset="0"/>
              </a:rPr>
              <a:t>3</a:t>
            </a:r>
            <a:endParaRPr lang="en-US" sz="3000" b="0" dirty="0">
              <a:solidFill>
                <a:schemeClr val="bg1"/>
              </a:solidFill>
              <a:latin typeface="Raleway" panose="020B0503030101060003" pitchFamily="34" charset="0"/>
            </a:endParaRPr>
          </a:p>
        </p:txBody>
      </p:sp>
      <p:sp>
        <p:nvSpPr>
          <p:cNvPr id="7" name="Title 3">
            <a:extLst>
              <a:ext uri="{FF2B5EF4-FFF2-40B4-BE49-F238E27FC236}">
                <a16:creationId xmlns:a16="http://schemas.microsoft.com/office/drawing/2014/main" id="{AB720AF8-BE38-E443-A488-6490B5098712}"/>
              </a:ext>
            </a:extLst>
          </p:cNvPr>
          <p:cNvSpPr txBox="1">
            <a:spLocks/>
          </p:cNvSpPr>
          <p:nvPr/>
        </p:nvSpPr>
        <p:spPr>
          <a:xfrm>
            <a:off x="-510671" y="493477"/>
            <a:ext cx="9311902" cy="11422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fontAlgn="auto">
              <a:spcAft>
                <a:spcPts val="0"/>
              </a:spcAft>
            </a:pPr>
            <a:r>
              <a:rPr lang="ru-RU" sz="7200" dirty="0">
                <a:solidFill>
                  <a:schemeClr val="bg2">
                    <a:lumMod val="25000"/>
                  </a:schemeClr>
                </a:solidFill>
                <a:latin typeface="Raleway" panose="020B0503030101060003" pitchFamily="34" charset="0"/>
              </a:rPr>
              <a:t>ФОКУС</a:t>
            </a:r>
            <a:endParaRPr lang="en-US" sz="7200" b="0" dirty="0">
              <a:solidFill>
                <a:schemeClr val="bg2">
                  <a:lumMod val="25000"/>
                </a:schemeClr>
              </a:solidFill>
              <a:latin typeface="Raleway" panose="020B0503030101060003" pitchFamily="34" charset="0"/>
            </a:endParaRPr>
          </a:p>
        </p:txBody>
      </p:sp>
    </p:spTree>
    <p:extLst>
      <p:ext uri="{BB962C8B-B14F-4D97-AF65-F5344CB8AC3E}">
        <p14:creationId xmlns:p14="http://schemas.microsoft.com/office/powerpoint/2010/main" val="1094515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8196"/>
            <a:ext cx="9144000" cy="524074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196"/>
            <a:ext cx="2101755" cy="5268936"/>
          </a:xfrm>
          <a:prstGeom prst="rect">
            <a:avLst/>
          </a:prstGeom>
        </p:spPr>
      </p:pic>
      <p:sp>
        <p:nvSpPr>
          <p:cNvPr id="7" name="Title 3">
            <a:extLst>
              <a:ext uri="{FF2B5EF4-FFF2-40B4-BE49-F238E27FC236}">
                <a16:creationId xmlns:a16="http://schemas.microsoft.com/office/drawing/2014/main" id="{AB720AF8-BE38-E443-A488-6490B5098712}"/>
              </a:ext>
            </a:extLst>
          </p:cNvPr>
          <p:cNvSpPr txBox="1">
            <a:spLocks/>
          </p:cNvSpPr>
          <p:nvPr/>
        </p:nvSpPr>
        <p:spPr>
          <a:xfrm>
            <a:off x="1764407" y="373487"/>
            <a:ext cx="7379593" cy="36357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fontAlgn="auto">
              <a:spcAft>
                <a:spcPts val="0"/>
              </a:spcAft>
            </a:pPr>
            <a:r>
              <a:rPr lang="ru-RU" sz="7200" dirty="0">
                <a:solidFill>
                  <a:schemeClr val="bg1"/>
                </a:solidFill>
                <a:latin typeface="Raleway" panose="020B0503030101060003" pitchFamily="34" charset="0"/>
              </a:rPr>
              <a:t>МОЛИТВА ЗАВЕРШИТЕЛЯ</a:t>
            </a:r>
            <a:endParaRPr lang="en-US" sz="7200" b="0" dirty="0">
              <a:solidFill>
                <a:schemeClr val="bg1"/>
              </a:solidFill>
              <a:latin typeface="Raleway" panose="020B0503030101060003" pitchFamily="34" charset="0"/>
            </a:endParaRPr>
          </a:p>
        </p:txBody>
      </p:sp>
    </p:spTree>
    <p:extLst>
      <p:ext uri="{BB962C8B-B14F-4D97-AF65-F5344CB8AC3E}">
        <p14:creationId xmlns:p14="http://schemas.microsoft.com/office/powerpoint/2010/main" val="757791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524074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2" name="TextBox 1">
            <a:extLst>
              <a:ext uri="{FF2B5EF4-FFF2-40B4-BE49-F238E27FC236}">
                <a16:creationId xmlns:a16="http://schemas.microsoft.com/office/drawing/2014/main" id="{757622D5-9D3E-E74E-9D7F-09810ED28F0D}"/>
              </a:ext>
            </a:extLst>
          </p:cNvPr>
          <p:cNvSpPr txBox="1"/>
          <p:nvPr/>
        </p:nvSpPr>
        <p:spPr>
          <a:xfrm>
            <a:off x="566531" y="656760"/>
            <a:ext cx="7920646" cy="3970318"/>
          </a:xfrm>
          <a:prstGeom prst="rect">
            <a:avLst/>
          </a:prstGeom>
          <a:noFill/>
        </p:spPr>
        <p:txBody>
          <a:bodyPr wrap="square" rtlCol="0">
            <a:spAutoFit/>
          </a:bodyPr>
          <a:lstStyle/>
          <a:p>
            <a:pPr algn="ctr"/>
            <a:r>
              <a:rPr lang="en-US" sz="3600" b="0" dirty="0">
                <a:solidFill>
                  <a:schemeClr val="bg1"/>
                </a:solidFill>
                <a:latin typeface="Source Sans Pro" panose="020B0503030403020204" pitchFamily="34" charset="0"/>
              </a:rPr>
              <a:t>“</a:t>
            </a:r>
            <a:r>
              <a:rPr lang="ru-RU" sz="3600" b="0" dirty="0">
                <a:solidFill>
                  <a:schemeClr val="bg1"/>
                </a:solidFill>
                <a:latin typeface="Source Sans Pro" panose="020B0503030403020204" pitchFamily="34" charset="0"/>
              </a:rPr>
              <a:t>Но я ни на что не взираю и не дорожу своею жизнью, только бы с радостью совершить поприще мое и служение, которое я принял от Господа Иисуса, проповедать Евангелие благодати Божией.</a:t>
            </a:r>
            <a:r>
              <a:rPr lang="en-US" sz="3600" b="0" dirty="0">
                <a:solidFill>
                  <a:schemeClr val="bg1"/>
                </a:solidFill>
                <a:latin typeface="Source Sans Pro" panose="020B0503030403020204" pitchFamily="34" charset="0"/>
              </a:rPr>
              <a:t>”</a:t>
            </a:r>
          </a:p>
          <a:p>
            <a:pPr algn="ctr"/>
            <a:r>
              <a:rPr lang="en-US" sz="3600" b="0" dirty="0">
                <a:solidFill>
                  <a:schemeClr val="bg1"/>
                </a:solidFill>
                <a:latin typeface="Source Sans Pro" panose="020B0503030403020204" pitchFamily="34" charset="0"/>
              </a:rPr>
              <a:t> —</a:t>
            </a:r>
            <a:r>
              <a:rPr lang="ru-RU" sz="3600" b="0" dirty="0">
                <a:solidFill>
                  <a:schemeClr val="bg1"/>
                </a:solidFill>
                <a:latin typeface="Source Sans Pro" panose="020B0503030403020204" pitchFamily="34" charset="0"/>
              </a:rPr>
              <a:t> Деяния</a:t>
            </a:r>
            <a:r>
              <a:rPr lang="en-US" sz="3600" b="0" dirty="0">
                <a:solidFill>
                  <a:schemeClr val="bg1"/>
                </a:solidFill>
                <a:latin typeface="Source Sans Pro" panose="020B0503030403020204" pitchFamily="34" charset="0"/>
              </a:rPr>
              <a:t> 20:24</a:t>
            </a:r>
          </a:p>
        </p:txBody>
      </p:sp>
      <p:sp>
        <p:nvSpPr>
          <p:cNvPr id="3" name="Rectangle 2">
            <a:extLst>
              <a:ext uri="{FF2B5EF4-FFF2-40B4-BE49-F238E27FC236}">
                <a16:creationId xmlns:a16="http://schemas.microsoft.com/office/drawing/2014/main" id="{3F6E84D1-2750-E748-96CF-1450E3C8BD5D}"/>
              </a:ext>
            </a:extLst>
          </p:cNvPr>
          <p:cNvSpPr/>
          <p:nvPr/>
        </p:nvSpPr>
        <p:spPr>
          <a:xfrm>
            <a:off x="566531" y="621323"/>
            <a:ext cx="8010938" cy="39389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532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964916" y="1756973"/>
            <a:ext cx="3904678" cy="2298065"/>
          </a:xfrm>
          <a:prstGeom prst="rect">
            <a:avLst/>
          </a:prstGeom>
        </p:spPr>
        <p:txBody>
          <a:bodyPr wrap="square">
            <a:spAutoFit/>
          </a:bodyPr>
          <a:lstStyle/>
          <a:p>
            <a:pPr>
              <a:spcAft>
                <a:spcPts val="400"/>
              </a:spcAft>
            </a:pPr>
            <a:r>
              <a:rPr lang="ru-RU" sz="2800" b="0" dirty="0">
                <a:solidFill>
                  <a:schemeClr val="bg2">
                    <a:lumMod val="25000"/>
                  </a:schemeClr>
                </a:solidFill>
                <a:latin typeface="Source Sans Pro" panose="020B0503030403020204" pitchFamily="34" charset="0"/>
                <a:ea typeface="Source Sans Pro" panose="020B0503030403020204" pitchFamily="34" charset="0"/>
              </a:rPr>
              <a:t>Подвигом добрым я подвизался, течение сохранил, веру сохранил.   </a:t>
            </a:r>
          </a:p>
          <a:p>
            <a:pPr>
              <a:spcAft>
                <a:spcPts val="400"/>
              </a:spcAft>
            </a:pPr>
            <a:r>
              <a:rPr lang="ru-RU" sz="2800" b="0" dirty="0">
                <a:solidFill>
                  <a:schemeClr val="bg2">
                    <a:lumMod val="25000"/>
                  </a:schemeClr>
                </a:solidFill>
                <a:latin typeface="Source Sans Pro" panose="020B0503030403020204" pitchFamily="34" charset="0"/>
                <a:ea typeface="Source Sans Pro" panose="020B0503030403020204" pitchFamily="34" charset="0"/>
              </a:rPr>
              <a:t>	2 Тимофею 4:7</a:t>
            </a:r>
            <a:endParaRPr lang="en-US" sz="2800" b="0" dirty="0">
              <a:solidFill>
                <a:schemeClr val="bg2">
                  <a:lumMod val="25000"/>
                </a:schemeClr>
              </a:solidFill>
              <a:latin typeface="Source Sans Pro" panose="020B0503030403020204" pitchFamily="34" charset="0"/>
              <a:ea typeface="Source Sans Pro" panose="020B0503030403020204" pitchFamily="34" charset="0"/>
            </a:endParaRPr>
          </a:p>
        </p:txBody>
      </p:sp>
      <p:sp>
        <p:nvSpPr>
          <p:cNvPr id="11" name="Rectangle 10"/>
          <p:cNvSpPr/>
          <p:nvPr/>
        </p:nvSpPr>
        <p:spPr>
          <a:xfrm>
            <a:off x="0" y="356673"/>
            <a:ext cx="9144000" cy="645487"/>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945487" y="356673"/>
            <a:ext cx="4022667" cy="523220"/>
          </a:xfrm>
          <a:prstGeom prst="rect">
            <a:avLst/>
          </a:prstGeom>
          <a:noFill/>
        </p:spPr>
        <p:txBody>
          <a:bodyPr wrap="square" rtlCol="0">
            <a:spAutoFit/>
          </a:bodyPr>
          <a:lstStyle/>
          <a:p>
            <a:pPr algn="ctr"/>
            <a:r>
              <a:rPr lang="ru-RU" sz="2800" dirty="0">
                <a:solidFill>
                  <a:schemeClr val="bg1"/>
                </a:solidFill>
                <a:latin typeface="Raleway" panose="020B0503030101060003" pitchFamily="34" charset="0"/>
              </a:rPr>
              <a:t>ХОРОШО ЗАКОНЧИЛ</a:t>
            </a:r>
            <a:endParaRPr lang="pt-BR" sz="2800" dirty="0">
              <a:solidFill>
                <a:schemeClr val="bg1"/>
              </a:solidFill>
              <a:latin typeface="Raleway" panose="020B0503030101060003" pitchFamily="34" charset="0"/>
            </a:endParaRPr>
          </a:p>
        </p:txBody>
      </p:sp>
      <p:sp>
        <p:nvSpPr>
          <p:cNvPr id="7" name="Rectangle 6"/>
          <p:cNvSpPr/>
          <p:nvPr/>
        </p:nvSpPr>
        <p:spPr>
          <a:xfrm>
            <a:off x="0" y="0"/>
            <a:ext cx="4808163"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t="4114" b="8905"/>
          <a:stretch/>
        </p:blipFill>
        <p:spPr>
          <a:xfrm>
            <a:off x="910169" y="333647"/>
            <a:ext cx="2987824" cy="4476205"/>
          </a:xfrm>
          <a:prstGeom prst="rect">
            <a:avLst/>
          </a:prstGeom>
          <a:ln w="38100" cap="sq">
            <a:noFill/>
            <a:prstDash val="solid"/>
            <a:miter lim="800000"/>
          </a:ln>
          <a:effectLst/>
        </p:spPr>
      </p:pic>
      <p:sp>
        <p:nvSpPr>
          <p:cNvPr id="16" name="Rectangle 15"/>
          <p:cNvSpPr/>
          <p:nvPr/>
        </p:nvSpPr>
        <p:spPr>
          <a:xfrm>
            <a:off x="-1" y="4164365"/>
            <a:ext cx="1815345" cy="645487"/>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 y="4186547"/>
            <a:ext cx="1815345" cy="646331"/>
          </a:xfrm>
          <a:prstGeom prst="rect">
            <a:avLst/>
          </a:prstGeom>
          <a:noFill/>
        </p:spPr>
        <p:txBody>
          <a:bodyPr wrap="square" rtlCol="0">
            <a:spAutoFit/>
          </a:bodyPr>
          <a:lstStyle/>
          <a:p>
            <a:pPr algn="ctr"/>
            <a:r>
              <a:rPr lang="ru-RU" sz="3600" dirty="0">
                <a:solidFill>
                  <a:schemeClr val="bg2">
                    <a:lumMod val="25000"/>
                  </a:schemeClr>
                </a:solidFill>
                <a:latin typeface="Raleway" panose="020B0503030101060003" pitchFamily="34" charset="0"/>
              </a:rPr>
              <a:t>Павел</a:t>
            </a:r>
            <a:endParaRPr lang="pt-BR" sz="3600" dirty="0">
              <a:solidFill>
                <a:schemeClr val="bg2">
                  <a:lumMod val="25000"/>
                </a:schemeClr>
              </a:solidFill>
              <a:latin typeface="Raleway" panose="020B0503030101060003" pitchFamily="34" charset="0"/>
            </a:endParaRPr>
          </a:p>
        </p:txBody>
      </p:sp>
    </p:spTree>
    <p:extLst>
      <p:ext uri="{BB962C8B-B14F-4D97-AF65-F5344CB8AC3E}">
        <p14:creationId xmlns:p14="http://schemas.microsoft.com/office/powerpoint/2010/main" val="3164258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5580" y="1422717"/>
            <a:ext cx="3904678" cy="2298065"/>
          </a:xfrm>
          <a:prstGeom prst="rect">
            <a:avLst/>
          </a:prstGeom>
        </p:spPr>
        <p:txBody>
          <a:bodyPr wrap="square">
            <a:spAutoFit/>
          </a:bodyPr>
          <a:lstStyle/>
          <a:p>
            <a:pPr>
              <a:spcAft>
                <a:spcPts val="400"/>
              </a:spcAft>
            </a:pPr>
            <a:r>
              <a:rPr lang="ru-RU" sz="2800" b="0" dirty="0">
                <a:solidFill>
                  <a:schemeClr val="bg2">
                    <a:lumMod val="25000"/>
                  </a:schemeClr>
                </a:solidFill>
                <a:latin typeface="Source Sans Pro" panose="020B0503030403020204" pitchFamily="34" charset="0"/>
                <a:ea typeface="Source Sans Pro" panose="020B0503030403020204" pitchFamily="34" charset="0"/>
              </a:rPr>
              <a:t>Соломон показал свою любовь к Господу, поступая по уставам своего отца Давида. </a:t>
            </a:r>
          </a:p>
          <a:p>
            <a:pPr>
              <a:spcAft>
                <a:spcPts val="400"/>
              </a:spcAft>
            </a:pPr>
            <a:r>
              <a:rPr lang="ru-RU" sz="2800" b="0" dirty="0">
                <a:solidFill>
                  <a:schemeClr val="bg2">
                    <a:lumMod val="25000"/>
                  </a:schemeClr>
                </a:solidFill>
                <a:latin typeface="Source Sans Pro" panose="020B0503030403020204" pitchFamily="34" charset="0"/>
                <a:ea typeface="Source Sans Pro" panose="020B0503030403020204" pitchFamily="34" charset="0"/>
              </a:rPr>
              <a:t> 1 Царств 3:3</a:t>
            </a:r>
            <a:endParaRPr lang="en-US" sz="2800" b="0" dirty="0">
              <a:solidFill>
                <a:schemeClr val="bg2">
                  <a:lumMod val="25000"/>
                </a:schemeClr>
              </a:solidFill>
              <a:latin typeface="Source Sans Pro" panose="020B0503030403020204" pitchFamily="34" charset="0"/>
              <a:ea typeface="Source Sans Pro" panose="020B0503030403020204" pitchFamily="34" charset="0"/>
            </a:endParaRPr>
          </a:p>
        </p:txBody>
      </p:sp>
      <p:sp>
        <p:nvSpPr>
          <p:cNvPr id="11" name="Rectangle 10"/>
          <p:cNvSpPr/>
          <p:nvPr/>
        </p:nvSpPr>
        <p:spPr>
          <a:xfrm>
            <a:off x="0" y="356673"/>
            <a:ext cx="9144000" cy="645487"/>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6753" y="356673"/>
            <a:ext cx="4335837" cy="646331"/>
          </a:xfrm>
          <a:prstGeom prst="rect">
            <a:avLst/>
          </a:prstGeom>
          <a:noFill/>
        </p:spPr>
        <p:txBody>
          <a:bodyPr wrap="square" rtlCol="0">
            <a:spAutoFit/>
          </a:bodyPr>
          <a:lstStyle/>
          <a:p>
            <a:pPr algn="ctr"/>
            <a:r>
              <a:rPr lang="ru-RU" sz="3600" dirty="0">
                <a:solidFill>
                  <a:schemeClr val="bg1"/>
                </a:solidFill>
                <a:latin typeface="Raleway" panose="020B0503030101060003" pitchFamily="34" charset="0"/>
              </a:rPr>
              <a:t>Правильно начал</a:t>
            </a:r>
            <a:endParaRPr lang="pt-BR" sz="3600" dirty="0">
              <a:solidFill>
                <a:schemeClr val="bg1"/>
              </a:solidFill>
              <a:latin typeface="Raleway" panose="020B0503030101060003" pitchFamily="34" charset="0"/>
            </a:endParaRPr>
          </a:p>
        </p:txBody>
      </p:sp>
      <p:sp>
        <p:nvSpPr>
          <p:cNvPr id="7" name="Rectangle 6"/>
          <p:cNvSpPr/>
          <p:nvPr/>
        </p:nvSpPr>
        <p:spPr>
          <a:xfrm>
            <a:off x="4335837" y="0"/>
            <a:ext cx="4808163"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t="8595" b="7245"/>
          <a:stretch/>
        </p:blipFill>
        <p:spPr>
          <a:xfrm>
            <a:off x="5280024" y="442569"/>
            <a:ext cx="3019318" cy="4367282"/>
          </a:xfrm>
          <a:prstGeom prst="rect">
            <a:avLst/>
          </a:prstGeom>
          <a:ln>
            <a:noFill/>
          </a:ln>
          <a:effectLst/>
        </p:spPr>
      </p:pic>
      <p:sp>
        <p:nvSpPr>
          <p:cNvPr id="16" name="Rectangle 15"/>
          <p:cNvSpPr/>
          <p:nvPr/>
        </p:nvSpPr>
        <p:spPr>
          <a:xfrm>
            <a:off x="5936777" y="4164364"/>
            <a:ext cx="3207224" cy="645487"/>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36777" y="4186547"/>
            <a:ext cx="3111690" cy="646331"/>
          </a:xfrm>
          <a:prstGeom prst="rect">
            <a:avLst/>
          </a:prstGeom>
          <a:noFill/>
        </p:spPr>
        <p:txBody>
          <a:bodyPr wrap="square" rtlCol="0">
            <a:spAutoFit/>
          </a:bodyPr>
          <a:lstStyle/>
          <a:p>
            <a:pPr algn="ctr"/>
            <a:r>
              <a:rPr lang="ru-RU" sz="3600" dirty="0">
                <a:solidFill>
                  <a:schemeClr val="bg2">
                    <a:lumMod val="25000"/>
                  </a:schemeClr>
                </a:solidFill>
                <a:latin typeface="Raleway" panose="020B0503030101060003" pitchFamily="34" charset="0"/>
              </a:rPr>
              <a:t>СОЛОМОН</a:t>
            </a:r>
            <a:endParaRPr lang="pt-BR" sz="3600" dirty="0">
              <a:solidFill>
                <a:schemeClr val="bg2">
                  <a:lumMod val="25000"/>
                </a:schemeClr>
              </a:solidFill>
              <a:latin typeface="Raleway" panose="020B0503030101060003" pitchFamily="34" charset="0"/>
            </a:endParaRPr>
          </a:p>
        </p:txBody>
      </p:sp>
    </p:spTree>
    <p:extLst>
      <p:ext uri="{BB962C8B-B14F-4D97-AF65-F5344CB8AC3E}">
        <p14:creationId xmlns:p14="http://schemas.microsoft.com/office/powerpoint/2010/main" val="172344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023743" y="1451844"/>
            <a:ext cx="3904678" cy="3159839"/>
          </a:xfrm>
          <a:prstGeom prst="rect">
            <a:avLst/>
          </a:prstGeom>
        </p:spPr>
        <p:txBody>
          <a:bodyPr wrap="square">
            <a:spAutoFit/>
          </a:bodyPr>
          <a:lstStyle/>
          <a:p>
            <a:pPr>
              <a:spcAft>
                <a:spcPts val="400"/>
              </a:spcAft>
            </a:pPr>
            <a:r>
              <a:rPr lang="ru-RU" sz="2800" b="0" dirty="0">
                <a:solidFill>
                  <a:schemeClr val="bg2">
                    <a:lumMod val="25000"/>
                  </a:schemeClr>
                </a:solidFill>
                <a:latin typeface="Source Sans Pro" panose="020B0503030403020204" pitchFamily="34" charset="0"/>
                <a:ea typeface="Source Sans Pro" panose="020B0503030403020204" pitchFamily="34" charset="0"/>
              </a:rPr>
              <a:t>Когда Соломон состарился, жены его обратили сердце его к другим богам... и Соломон сделал зло в глазах Господа.</a:t>
            </a:r>
          </a:p>
          <a:p>
            <a:pPr>
              <a:spcAft>
                <a:spcPts val="400"/>
              </a:spcAft>
            </a:pPr>
            <a:r>
              <a:rPr lang="ru-RU" sz="2800" b="0" dirty="0">
                <a:solidFill>
                  <a:schemeClr val="bg2">
                    <a:lumMod val="25000"/>
                  </a:schemeClr>
                </a:solidFill>
                <a:latin typeface="Source Sans Pro" panose="020B0503030403020204" pitchFamily="34" charset="0"/>
                <a:ea typeface="Source Sans Pro" panose="020B0503030403020204" pitchFamily="34" charset="0"/>
              </a:rPr>
              <a:t>1 Царств 11:4-6</a:t>
            </a:r>
            <a:endParaRPr lang="en-US" sz="2800" b="0" dirty="0">
              <a:solidFill>
                <a:schemeClr val="bg2">
                  <a:lumMod val="25000"/>
                </a:schemeClr>
              </a:solidFill>
              <a:latin typeface="Source Sans Pro" panose="020B0503030403020204" pitchFamily="34" charset="0"/>
              <a:ea typeface="Source Sans Pro" panose="020B0503030403020204" pitchFamily="34" charset="0"/>
            </a:endParaRPr>
          </a:p>
        </p:txBody>
      </p:sp>
      <p:sp>
        <p:nvSpPr>
          <p:cNvPr id="11" name="Rectangle 10"/>
          <p:cNvSpPr/>
          <p:nvPr/>
        </p:nvSpPr>
        <p:spPr>
          <a:xfrm>
            <a:off x="0" y="356673"/>
            <a:ext cx="9144000" cy="645487"/>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808163" y="356673"/>
            <a:ext cx="4335837" cy="584775"/>
          </a:xfrm>
          <a:prstGeom prst="rect">
            <a:avLst/>
          </a:prstGeom>
          <a:noFill/>
        </p:spPr>
        <p:txBody>
          <a:bodyPr wrap="square" rtlCol="0">
            <a:spAutoFit/>
          </a:bodyPr>
          <a:lstStyle/>
          <a:p>
            <a:pPr algn="ctr"/>
            <a:r>
              <a:rPr lang="ru-RU" sz="3200" dirty="0">
                <a:solidFill>
                  <a:schemeClr val="bg1"/>
                </a:solidFill>
                <a:latin typeface="Raleway" panose="020B0503030101060003" pitchFamily="34" charset="0"/>
              </a:rPr>
              <a:t>ПЛОХО ЗАКОНЧИЛ</a:t>
            </a:r>
            <a:endParaRPr lang="pt-BR" sz="3200" dirty="0">
              <a:solidFill>
                <a:schemeClr val="bg1"/>
              </a:solidFill>
              <a:latin typeface="Raleway" panose="020B0503030101060003" pitchFamily="34" charset="0"/>
            </a:endParaRPr>
          </a:p>
        </p:txBody>
      </p:sp>
      <p:sp>
        <p:nvSpPr>
          <p:cNvPr id="7" name="Rectangle 6"/>
          <p:cNvSpPr/>
          <p:nvPr/>
        </p:nvSpPr>
        <p:spPr>
          <a:xfrm>
            <a:off x="0" y="0"/>
            <a:ext cx="4808163"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10" name="TextBox 9"/>
          <p:cNvSpPr txBox="1"/>
          <p:nvPr/>
        </p:nvSpPr>
        <p:spPr>
          <a:xfrm>
            <a:off x="-1302259" y="4186547"/>
            <a:ext cx="4419860" cy="646331"/>
          </a:xfrm>
          <a:prstGeom prst="rect">
            <a:avLst/>
          </a:prstGeom>
          <a:noFill/>
        </p:spPr>
        <p:txBody>
          <a:bodyPr wrap="square" rtlCol="0">
            <a:spAutoFit/>
          </a:bodyPr>
          <a:lstStyle/>
          <a:p>
            <a:pPr algn="ctr"/>
            <a:r>
              <a:rPr lang="pt-BR" sz="3600" dirty="0">
                <a:solidFill>
                  <a:schemeClr val="bg2">
                    <a:lumMod val="25000"/>
                  </a:schemeClr>
                </a:solidFill>
                <a:latin typeface="Raleway" panose="020B0503030101060003" pitchFamily="34" charset="0"/>
              </a:rPr>
              <a:t>PAUL</a:t>
            </a:r>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t="8595" b="7245"/>
          <a:stretch/>
        </p:blipFill>
        <p:spPr>
          <a:xfrm>
            <a:off x="728606" y="370321"/>
            <a:ext cx="3019318" cy="4367282"/>
          </a:xfrm>
          <a:prstGeom prst="rect">
            <a:avLst/>
          </a:prstGeom>
          <a:ln>
            <a:noFill/>
          </a:ln>
          <a:effectLst/>
        </p:spPr>
      </p:pic>
      <p:sp>
        <p:nvSpPr>
          <p:cNvPr id="14" name="Rectangle 13"/>
          <p:cNvSpPr/>
          <p:nvPr/>
        </p:nvSpPr>
        <p:spPr>
          <a:xfrm>
            <a:off x="-42736" y="4098811"/>
            <a:ext cx="3207224" cy="645487"/>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21286" y="4107346"/>
            <a:ext cx="2647667" cy="646331"/>
          </a:xfrm>
          <a:prstGeom prst="rect">
            <a:avLst/>
          </a:prstGeom>
          <a:noFill/>
        </p:spPr>
        <p:txBody>
          <a:bodyPr wrap="square" rtlCol="0">
            <a:spAutoFit/>
          </a:bodyPr>
          <a:lstStyle/>
          <a:p>
            <a:pPr algn="ctr"/>
            <a:r>
              <a:rPr lang="ru-RU" sz="3600" dirty="0">
                <a:solidFill>
                  <a:schemeClr val="bg2">
                    <a:lumMod val="25000"/>
                  </a:schemeClr>
                </a:solidFill>
                <a:latin typeface="Raleway" panose="020B0503030101060003" pitchFamily="34" charset="0"/>
              </a:rPr>
              <a:t>СОЛОМОН</a:t>
            </a:r>
            <a:endParaRPr lang="pt-BR" sz="3600" dirty="0">
              <a:solidFill>
                <a:schemeClr val="bg2">
                  <a:lumMod val="25000"/>
                </a:schemeClr>
              </a:solidFill>
              <a:latin typeface="Raleway" panose="020B0503030101060003" pitchFamily="34" charset="0"/>
            </a:endParaRPr>
          </a:p>
        </p:txBody>
      </p:sp>
    </p:spTree>
    <p:extLst>
      <p:ext uri="{BB962C8B-B14F-4D97-AF65-F5344CB8AC3E}">
        <p14:creationId xmlns:p14="http://schemas.microsoft.com/office/powerpoint/2010/main" val="3308697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b="-1470"/>
          <a:stretch/>
        </p:blipFill>
        <p:spPr>
          <a:xfrm>
            <a:off x="1" y="2046542"/>
            <a:ext cx="9143999" cy="3182470"/>
          </a:xfrm>
          <a:prstGeom prst="rect">
            <a:avLst/>
          </a:prstGeom>
          <a:ln>
            <a:noFill/>
          </a:ln>
          <a:effectLst/>
        </p:spPr>
      </p:pic>
      <p:sp>
        <p:nvSpPr>
          <p:cNvPr id="11" name="Rectangle 10"/>
          <p:cNvSpPr/>
          <p:nvPr/>
        </p:nvSpPr>
        <p:spPr>
          <a:xfrm>
            <a:off x="-1" y="1620554"/>
            <a:ext cx="9144001" cy="645487"/>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AB720AF8-BE38-E443-A488-6490B5098712}"/>
              </a:ext>
            </a:extLst>
          </p:cNvPr>
          <p:cNvSpPr txBox="1">
            <a:spLocks/>
          </p:cNvSpPr>
          <p:nvPr/>
        </p:nvSpPr>
        <p:spPr>
          <a:xfrm>
            <a:off x="780591" y="1548196"/>
            <a:ext cx="5285681" cy="72186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ru-RU" sz="3000" b="1" dirty="0">
                <a:solidFill>
                  <a:schemeClr val="bg1"/>
                </a:solidFill>
                <a:latin typeface="Raleway" panose="020B0503030101060003" pitchFamily="34" charset="0"/>
              </a:rPr>
              <a:t>НЕ ЗАКАНЧИВАЮТ ХОРОШО</a:t>
            </a:r>
            <a:endParaRPr lang="en-US" sz="3000" b="0" dirty="0">
              <a:solidFill>
                <a:schemeClr val="bg1"/>
              </a:solidFill>
              <a:latin typeface="Raleway" panose="020B0503030101060003" pitchFamily="34" charset="0"/>
            </a:endParaRPr>
          </a:p>
        </p:txBody>
      </p:sp>
      <p:sp>
        <p:nvSpPr>
          <p:cNvPr id="10" name="Rectangle 9"/>
          <p:cNvSpPr/>
          <p:nvPr/>
        </p:nvSpPr>
        <p:spPr>
          <a:xfrm>
            <a:off x="-577204" y="324484"/>
            <a:ext cx="5285681" cy="2126223"/>
          </a:xfrm>
          <a:prstGeom prst="rect">
            <a:avLst/>
          </a:prstGeom>
        </p:spPr>
        <p:txBody>
          <a:bodyPr wrap="square">
            <a:spAutoFit/>
          </a:bodyPr>
          <a:lstStyle/>
          <a:p>
            <a:pPr algn="ctr">
              <a:spcAft>
                <a:spcPts val="500"/>
              </a:spcAft>
            </a:pPr>
            <a:r>
              <a:rPr lang="pt-BR" sz="9600" dirty="0">
                <a:solidFill>
                  <a:schemeClr val="bg1"/>
                </a:solidFill>
                <a:latin typeface="Source Sans Pro" panose="020B0503030403020204" pitchFamily="34" charset="0"/>
                <a:ea typeface="Source Sans Pro" panose="020B0503030403020204" pitchFamily="34" charset="0"/>
              </a:rPr>
              <a:t>70%</a:t>
            </a:r>
            <a:endParaRPr lang="en-US" sz="9600" dirty="0">
              <a:solidFill>
                <a:schemeClr val="bg2">
                  <a:lumMod val="25000"/>
                </a:schemeClr>
              </a:solidFill>
              <a:latin typeface="Source Sans Pro" panose="020B0503030403020204" pitchFamily="34" charset="0"/>
              <a:ea typeface="Source Sans Pro" panose="020B0503030403020204" pitchFamily="34" charset="0"/>
            </a:endParaRPr>
          </a:p>
          <a:p>
            <a:endParaRPr lang="en-US" sz="3200" b="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551104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4808163"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9" name="Rectangle 8"/>
          <p:cNvSpPr/>
          <p:nvPr/>
        </p:nvSpPr>
        <p:spPr>
          <a:xfrm>
            <a:off x="622269" y="1696825"/>
            <a:ext cx="3706201" cy="2298065"/>
          </a:xfrm>
          <a:prstGeom prst="rect">
            <a:avLst/>
          </a:prstGeom>
        </p:spPr>
        <p:txBody>
          <a:bodyPr wrap="square">
            <a:spAutoFit/>
          </a:bodyPr>
          <a:lstStyle/>
          <a:p>
            <a:pPr>
              <a:spcAft>
                <a:spcPts val="400"/>
              </a:spcAft>
            </a:pPr>
            <a:r>
              <a:rPr lang="ru-RU" sz="2800" b="0" dirty="0">
                <a:solidFill>
                  <a:schemeClr val="bg1"/>
                </a:solidFill>
                <a:latin typeface="Source Sans Pro" panose="020B0503030403020204" pitchFamily="34" charset="0"/>
                <a:ea typeface="Source Sans Pro" panose="020B0503030403020204" pitchFamily="34" charset="0"/>
              </a:rPr>
              <a:t>...ибо </a:t>
            </a:r>
            <a:r>
              <a:rPr lang="ru-RU" sz="2800" b="0" dirty="0" err="1">
                <a:solidFill>
                  <a:schemeClr val="bg1"/>
                </a:solidFill>
                <a:latin typeface="Source Sans Pro" panose="020B0503030403020204" pitchFamily="34" charset="0"/>
                <a:ea typeface="Source Sans Pro" panose="020B0503030403020204" pitchFamily="34" charset="0"/>
              </a:rPr>
              <a:t>Димас</a:t>
            </a:r>
            <a:r>
              <a:rPr lang="ru-RU" sz="2800" b="0" dirty="0">
                <a:solidFill>
                  <a:schemeClr val="bg1"/>
                </a:solidFill>
                <a:latin typeface="Source Sans Pro" panose="020B0503030403020204" pitchFamily="34" charset="0"/>
                <a:ea typeface="Source Sans Pro" panose="020B0503030403020204" pitchFamily="34" charset="0"/>
              </a:rPr>
              <a:t>, возлюбив мир сей, оставил меня и пошел в Фессалонику.</a:t>
            </a:r>
          </a:p>
          <a:p>
            <a:pPr>
              <a:spcAft>
                <a:spcPts val="400"/>
              </a:spcAft>
            </a:pPr>
            <a:r>
              <a:rPr lang="ru-RU" sz="2800" b="0" dirty="0">
                <a:solidFill>
                  <a:schemeClr val="bg1"/>
                </a:solidFill>
                <a:latin typeface="Source Sans Pro" panose="020B0503030403020204" pitchFamily="34" charset="0"/>
                <a:ea typeface="Source Sans Pro" panose="020B0503030403020204" pitchFamily="34" charset="0"/>
              </a:rPr>
              <a:t>2 Тимофею 4:10</a:t>
            </a:r>
            <a:endParaRPr lang="en-US" sz="2800" b="0" dirty="0">
              <a:solidFill>
                <a:schemeClr val="bg1"/>
              </a:solidFill>
              <a:latin typeface="Source Sans Pro" panose="020B0503030403020204" pitchFamily="34" charset="0"/>
              <a:ea typeface="Source Sans Pro" panose="020B0503030403020204" pitchFamily="34" charset="0"/>
            </a:endParaRPr>
          </a:p>
        </p:txBody>
      </p:sp>
      <p:sp>
        <p:nvSpPr>
          <p:cNvPr id="11" name="Rectangle 10"/>
          <p:cNvSpPr/>
          <p:nvPr/>
        </p:nvSpPr>
        <p:spPr>
          <a:xfrm>
            <a:off x="0" y="356673"/>
            <a:ext cx="9144000" cy="645487"/>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65440" y="356673"/>
            <a:ext cx="4419860" cy="646331"/>
          </a:xfrm>
          <a:prstGeom prst="rect">
            <a:avLst/>
          </a:prstGeom>
          <a:noFill/>
        </p:spPr>
        <p:txBody>
          <a:bodyPr wrap="square" rtlCol="0">
            <a:spAutoFit/>
          </a:bodyPr>
          <a:lstStyle/>
          <a:p>
            <a:pPr algn="ctr"/>
            <a:r>
              <a:rPr lang="ru-RU" sz="3600" dirty="0">
                <a:solidFill>
                  <a:schemeClr val="bg1"/>
                </a:solidFill>
                <a:latin typeface="Raleway" panose="020B0503030101060003" pitchFamily="34" charset="0"/>
              </a:rPr>
              <a:t>ВЫБЫЛ ИЗ ИГРЫ</a:t>
            </a:r>
            <a:endParaRPr lang="pt-BR" sz="3600" dirty="0">
              <a:solidFill>
                <a:schemeClr val="bg1"/>
              </a:solidFill>
              <a:latin typeface="Raleway" panose="020B0503030101060003"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76716" y="0"/>
            <a:ext cx="4394580" cy="5143500"/>
          </a:xfrm>
          <a:prstGeom prst="rect">
            <a:avLst/>
          </a:prstGeom>
        </p:spPr>
      </p:pic>
    </p:spTree>
    <p:extLst>
      <p:ext uri="{BB962C8B-B14F-4D97-AF65-F5344CB8AC3E}">
        <p14:creationId xmlns:p14="http://schemas.microsoft.com/office/powerpoint/2010/main" val="466804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4808163"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9" name="Rectangle 8"/>
          <p:cNvSpPr/>
          <p:nvPr/>
        </p:nvSpPr>
        <p:spPr>
          <a:xfrm>
            <a:off x="279357" y="1549902"/>
            <a:ext cx="4380932" cy="2246769"/>
          </a:xfrm>
          <a:prstGeom prst="rect">
            <a:avLst/>
          </a:prstGeom>
        </p:spPr>
        <p:txBody>
          <a:bodyPr wrap="square">
            <a:spAutoFit/>
          </a:bodyPr>
          <a:lstStyle/>
          <a:p>
            <a:pPr>
              <a:spcAft>
                <a:spcPts val="400"/>
              </a:spcAft>
            </a:pPr>
            <a:r>
              <a:rPr lang="ru-RU" sz="2800" b="0" dirty="0">
                <a:solidFill>
                  <a:schemeClr val="bg1"/>
                </a:solidFill>
                <a:latin typeface="Source Sans Pro" panose="020B0503030403020204" pitchFamily="34" charset="0"/>
                <a:ea typeface="Source Sans Pro" panose="020B0503030403020204" pitchFamily="34" charset="0"/>
              </a:rPr>
              <a:t>Их удел - разрушение, их бог - желудок, а их слава - в их позоре. Их мысли заняты земными вещами. </a:t>
            </a:r>
            <a:br>
              <a:rPr lang="ru-RU" sz="2800" b="0" dirty="0">
                <a:solidFill>
                  <a:schemeClr val="bg1"/>
                </a:solidFill>
                <a:latin typeface="Source Sans Pro" panose="020B0503030403020204" pitchFamily="34" charset="0"/>
                <a:ea typeface="Source Sans Pro" panose="020B0503030403020204" pitchFamily="34" charset="0"/>
              </a:rPr>
            </a:br>
            <a:r>
              <a:rPr lang="ru-RU" sz="2800" b="0" dirty="0" err="1">
                <a:solidFill>
                  <a:schemeClr val="bg1"/>
                </a:solidFill>
                <a:latin typeface="Source Sans Pro" panose="020B0503030403020204" pitchFamily="34" charset="0"/>
                <a:ea typeface="Source Sans Pro" panose="020B0503030403020204" pitchFamily="34" charset="0"/>
              </a:rPr>
              <a:t>Филиппийцам</a:t>
            </a:r>
            <a:r>
              <a:rPr lang="ru-RU" sz="2800" b="0" dirty="0">
                <a:solidFill>
                  <a:schemeClr val="bg1"/>
                </a:solidFill>
                <a:latin typeface="Source Sans Pro" panose="020B0503030403020204" pitchFamily="34" charset="0"/>
                <a:ea typeface="Source Sans Pro" panose="020B0503030403020204" pitchFamily="34" charset="0"/>
              </a:rPr>
              <a:t> 3:19</a:t>
            </a:r>
            <a:endParaRPr lang="en-US" sz="2800" b="0" dirty="0">
              <a:solidFill>
                <a:schemeClr val="bg1"/>
              </a:solidFill>
              <a:latin typeface="Source Sans Pro" panose="020B0503030403020204" pitchFamily="34" charset="0"/>
              <a:ea typeface="Source Sans Pro" panose="020B0503030403020204" pitchFamily="34" charset="0"/>
            </a:endParaRPr>
          </a:p>
        </p:txBody>
      </p:sp>
      <p:sp>
        <p:nvSpPr>
          <p:cNvPr id="11" name="Rectangle 10"/>
          <p:cNvSpPr/>
          <p:nvPr/>
        </p:nvSpPr>
        <p:spPr>
          <a:xfrm>
            <a:off x="0" y="356673"/>
            <a:ext cx="9144000" cy="645487"/>
          </a:xfrm>
          <a:prstGeom prst="rect">
            <a:avLst/>
          </a:prstGeom>
          <a:solidFill>
            <a:srgbClr val="3D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5508" y="356673"/>
            <a:ext cx="4579792" cy="646331"/>
          </a:xfrm>
          <a:prstGeom prst="rect">
            <a:avLst/>
          </a:prstGeom>
          <a:noFill/>
        </p:spPr>
        <p:txBody>
          <a:bodyPr wrap="square" rtlCol="0">
            <a:spAutoFit/>
          </a:bodyPr>
          <a:lstStyle/>
          <a:p>
            <a:pPr algn="ctr"/>
            <a:r>
              <a:rPr lang="ru-RU" sz="3600" dirty="0">
                <a:solidFill>
                  <a:schemeClr val="bg1"/>
                </a:solidFill>
                <a:latin typeface="Raleway" panose="020B0503030101060003" pitchFamily="34" charset="0"/>
              </a:rPr>
              <a:t>СТАЛИ ПЛОТСКИЕ</a:t>
            </a:r>
            <a:endParaRPr lang="pt-BR" sz="3600" dirty="0">
              <a:solidFill>
                <a:schemeClr val="bg1"/>
              </a:solidFill>
              <a:latin typeface="Raleway" panose="020B0503030101060003" pitchFamily="34"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78338"/>
          <a:stretch/>
        </p:blipFill>
        <p:spPr>
          <a:xfrm>
            <a:off x="4763069" y="1"/>
            <a:ext cx="4380931" cy="5143922"/>
          </a:xfrm>
          <a:prstGeom prst="rect">
            <a:avLst/>
          </a:prstGeom>
        </p:spPr>
      </p:pic>
    </p:spTree>
    <p:extLst>
      <p:ext uri="{BB962C8B-B14F-4D97-AF65-F5344CB8AC3E}">
        <p14:creationId xmlns:p14="http://schemas.microsoft.com/office/powerpoint/2010/main" val="136785294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9E14CFCD7A68A42B94C7CA96E38A883" ma:contentTypeVersion="13" ma:contentTypeDescription="Loo uus dokument" ma:contentTypeScope="" ma:versionID="9bda962ee0424baccb67b1c120527f94">
  <xsd:schema xmlns:xsd="http://www.w3.org/2001/XMLSchema" xmlns:xs="http://www.w3.org/2001/XMLSchema" xmlns:p="http://schemas.microsoft.com/office/2006/metadata/properties" xmlns:ns2="9b7eda01-e9a4-4c14-b8e7-67c3ed025913" xmlns:ns3="dc3d8f7b-553c-4788-ac9b-b0b5129d100a" targetNamespace="http://schemas.microsoft.com/office/2006/metadata/properties" ma:root="true" ma:fieldsID="41ec1f8d1948dc7375498d916c54f509" ns2:_="" ns3:_="">
    <xsd:import namespace="9b7eda01-e9a4-4c14-b8e7-67c3ed025913"/>
    <xsd:import namespace="dc3d8f7b-553c-4788-ac9b-b0b5129d100a"/>
    <xsd:element name="properties">
      <xsd:complexType>
        <xsd:sequence>
          <xsd:element name="documentManagement">
            <xsd:complexType>
              <xsd:all>
                <xsd:element ref="ns2:_x00d5_ppej_x00f5_ud" minOccurs="0"/>
                <xsd:element ref="ns2:MediaServiceMetadata" minOccurs="0"/>
                <xsd:element ref="ns2:MediaServiceFastMetadata" minOccurs="0"/>
                <xsd:element ref="ns2:dcb42d4a27764dd491cec908c3d417dd" minOccurs="0"/>
                <xsd:element ref="ns3:TaxCatchAll" minOccurs="0"/>
                <xsd:element ref="ns2:cf3df9ee314b4e4fb3374f9aca658b74" minOccurs="0"/>
                <xsd:element ref="ns2:g48226ef056249c0855ac903cec8c0a5" minOccurs="0"/>
                <xsd:element ref="ns2:MediaServiceObjectDetectorVersions" minOccurs="0"/>
                <xsd:element ref="ns2:MediaServiceSearchProperties" minOccurs="0"/>
                <xsd:element ref="ns3:_dlc_DocId" minOccurs="0"/>
                <xsd:element ref="ns3:_dlc_DocIdUrl" minOccurs="0"/>
                <xsd:element ref="ns3:_dlc_DocIdPersistI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7eda01-e9a4-4c14-b8e7-67c3ed025913" elementFormDefault="qualified">
    <xsd:import namespace="http://schemas.microsoft.com/office/2006/documentManagement/types"/>
    <xsd:import namespace="http://schemas.microsoft.com/office/infopath/2007/PartnerControls"/>
    <xsd:element name="_x00d5_ppej_x00f5_ud" ma:index="4" nillable="true" ma:displayName="Õppejõud" ma:format="Dropdown" ma:list="UserInfo" ma:SharePointGroup="0" ma:internalName="_x00d5_ppej_x00f5_u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dcb42d4a27764dd491cec908c3d417dd" ma:index="10" nillable="true" ma:taxonomy="true" ma:internalName="dcb42d4a27764dd491cec908c3d417dd" ma:taxonomyFieldName="_x00d5_ppeaine" ma:displayName="Õppeaine" ma:default="" ma:fieldId="{dcb42d4a-2776-4dd4-91ce-c908c3d417dd}" ma:sspId="5e5b2194-a0da-4f95-853d-eca474e42886" ma:termSetId="b5a3a6ec-7d0d-4bf1-a5b9-ae7fc7592189" ma:anchorId="00000000-0000-0000-0000-000000000000" ma:open="false" ma:isKeyword="false">
      <xsd:complexType>
        <xsd:sequence>
          <xsd:element ref="pc:Terms" minOccurs="0" maxOccurs="1"/>
        </xsd:sequence>
      </xsd:complexType>
    </xsd:element>
    <xsd:element name="cf3df9ee314b4e4fb3374f9aca658b74" ma:index="12" nillable="true" ma:taxonomy="true" ma:internalName="cf3df9ee314b4e4fb3374f9aca658b74" ma:taxonomyFieldName="Keel" ma:displayName="Keel" ma:default="" ma:fieldId="{cf3df9ee-314b-4e4f-b337-4f9aca658b74}" ma:taxonomyMulti="true" ma:sspId="5e5b2194-a0da-4f95-853d-eca474e42886" ma:termSetId="2ecc8cc2-6d35-4cec-bc4e-bfdcb86e3a38" ma:anchorId="00000000-0000-0000-0000-000000000000" ma:open="false" ma:isKeyword="false">
      <xsd:complexType>
        <xsd:sequence>
          <xsd:element ref="pc:Terms" minOccurs="0" maxOccurs="1"/>
        </xsd:sequence>
      </xsd:complexType>
    </xsd:element>
    <xsd:element name="g48226ef056249c0855ac903cec8c0a5" ma:index="13" nillable="true" ma:taxonomy="true" ma:internalName="g48226ef056249c0855ac903cec8c0a5" ma:taxonomyFieldName="Semester" ma:displayName="Semester" ma:default="" ma:fieldId="{048226ef-0562-49c0-855a-c903cec8c0a5}" ma:sspId="5e5b2194-a0da-4f95-853d-eca474e42886" ma:termSetId="5732debb-8977-457c-94e5-220becb6307f" ma:anchorId="00000000-0000-0000-0000-000000000000" ma:open="fals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3d8f7b-553c-4788-ac9b-b0b5129d100a"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2a57cbc8-da55-49e7-90cd-521504aba406}" ma:internalName="TaxCatchAll" ma:showField="CatchAllData" ma:web="dc3d8f7b-553c-4788-ac9b-b0b5129d100a">
      <xsd:complexType>
        <xsd:complexContent>
          <xsd:extension base="dms:MultiChoiceLookup">
            <xsd:sequence>
              <xsd:element name="Value" type="dms:Lookup" maxOccurs="unbounded" minOccurs="0" nillable="true"/>
            </xsd:sequence>
          </xsd:extension>
        </xsd:complexContent>
      </xsd:complexType>
    </xsd:element>
    <xsd:element name="_dlc_DocId" ma:index="20" nillable="true" ma:displayName="Dokumendi ID väärtus" ma:description="Sellele üksusele määratud dokumendi ID väärtus." ma:indexed="true" ma:internalName="_dlc_DocId" ma:readOnly="true">
      <xsd:simpleType>
        <xsd:restriction base="dms:Text"/>
      </xsd:simpleType>
    </xsd:element>
    <xsd:element name="_dlc_DocIdUrl" ma:index="21" nillable="true" ma:displayName="Dokumendi ID" ma:description="Püsilink sellele dokumendile."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Sisutüüp"/>
        <xsd:element ref="dc:title" minOccurs="0" maxOccurs="1" ma:index="5"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x00d5_ppej_x00f5_ud xmlns="9b7eda01-e9a4-4c14-b8e7-67c3ed025913">
      <UserInfo>
        <DisplayName/>
        <AccountId xsi:nil="true"/>
        <AccountType/>
      </UserInfo>
    </_x00d5_ppej_x00f5_ud>
    <g48226ef056249c0855ac903cec8c0a5 xmlns="9b7eda01-e9a4-4c14-b8e7-67c3ed025913">
      <Terms xmlns="http://schemas.microsoft.com/office/infopath/2007/PartnerControls"/>
    </g48226ef056249c0855ac903cec8c0a5>
    <TaxCatchAll xmlns="dc3d8f7b-553c-4788-ac9b-b0b5129d100a" xsi:nil="true"/>
    <dcb42d4a27764dd491cec908c3d417dd xmlns="9b7eda01-e9a4-4c14-b8e7-67c3ed025913">
      <Terms xmlns="http://schemas.microsoft.com/office/infopath/2007/PartnerControls"/>
    </dcb42d4a27764dd491cec908c3d417dd>
    <cf3df9ee314b4e4fb3374f9aca658b74 xmlns="9b7eda01-e9a4-4c14-b8e7-67c3ed025913">
      <Terms xmlns="http://schemas.microsoft.com/office/infopath/2007/PartnerControls"/>
    </cf3df9ee314b4e4fb3374f9aca658b74>
    <_dlc_DocId xmlns="dc3d8f7b-553c-4788-ac9b-b0b5129d100a">YMQW55X7W7F4-849112479-2209</_dlc_DocId>
    <_dlc_DocIdUrl xmlns="dc3d8f7b-553c-4788-ac9b-b0b5129d100a">
      <Url>https://emkts.sharepoint.com/sites/oppematerjalid/_layouts/15/DocIdRedir.aspx?ID=YMQW55X7W7F4-849112479-2209</Url>
      <Description>YMQW55X7W7F4-849112479-2209</Description>
    </_dlc_DocIdUrl>
  </documentManagement>
</p:properties>
</file>

<file path=customXml/itemProps1.xml><?xml version="1.0" encoding="utf-8"?>
<ds:datastoreItem xmlns:ds="http://schemas.openxmlformats.org/officeDocument/2006/customXml" ds:itemID="{D70F6F51-6AB0-401E-8020-C6D142EEC4AB}"/>
</file>

<file path=customXml/itemProps2.xml><?xml version="1.0" encoding="utf-8"?>
<ds:datastoreItem xmlns:ds="http://schemas.openxmlformats.org/officeDocument/2006/customXml" ds:itemID="{3A48BBDD-27BF-4FD5-97A6-C04978F2D75B}"/>
</file>

<file path=customXml/itemProps3.xml><?xml version="1.0" encoding="utf-8"?>
<ds:datastoreItem xmlns:ds="http://schemas.openxmlformats.org/officeDocument/2006/customXml" ds:itemID="{22D4F0ED-08D8-4FBF-8A5A-B758D5C075CA}"/>
</file>

<file path=customXml/itemProps4.xml><?xml version="1.0" encoding="utf-8"?>
<ds:datastoreItem xmlns:ds="http://schemas.openxmlformats.org/officeDocument/2006/customXml" ds:itemID="{A6714D4A-95AD-45CE-8AAA-D6BACA2DBBC6}"/>
</file>

<file path=docProps/app.xml><?xml version="1.0" encoding="utf-8"?>
<Properties xmlns="http://schemas.openxmlformats.org/officeDocument/2006/extended-properties" xmlns:vt="http://schemas.openxmlformats.org/officeDocument/2006/docPropsVTypes">
  <Template/>
  <TotalTime>22945</TotalTime>
  <Words>3076</Words>
  <Application>Microsoft Office PowerPoint</Application>
  <PresentationFormat>On-screen Show (16:9)</PresentationFormat>
  <Paragraphs>273</Paragraphs>
  <Slides>32</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Calibri</vt:lpstr>
      <vt:lpstr>Calibri Light</vt:lpstr>
      <vt:lpstr>Source Sans Pro</vt:lpstr>
      <vt:lpstr>Raleway</vt:lpstr>
      <vt:lpstr>Tahoma</vt:lpstr>
      <vt:lpstr>Franklin Gothic Demi</vt:lpstr>
      <vt:lpstr>Arial</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БОЛЬШАЯ ЧЕТВЕРКА</vt:lpstr>
      <vt:lpstr>PowerPoint Presentation</vt:lpstr>
      <vt:lpstr>PowerPoint Presentation</vt:lpstr>
      <vt:lpstr>PowerPoint Presentation</vt:lpstr>
      <vt:lpstr>PowerPoint Presentation</vt:lpstr>
      <vt:lpstr>ПОДОБНО РАКУ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International Leadership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ILI Vision</dc:title>
  <dc:subject/>
  <dc:creator>Norival Trindade, Jr.</dc:creator>
  <cp:keywords>ILI, International, Leadership, Vision, Institute, Accelerating, spread, gospel, leaders, national, conference</cp:keywords>
  <dc:description/>
  <cp:lastModifiedBy>Inna Prysiazhniuk</cp:lastModifiedBy>
  <cp:revision>465</cp:revision>
  <dcterms:created xsi:type="dcterms:W3CDTF">2003-05-12T14:11:04Z</dcterms:created>
  <dcterms:modified xsi:type="dcterms:W3CDTF">2025-08-26T17:26:14Z</dcterms:modified>
  <cp:category>ILITeaching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-1407534967</vt:i4>
  </property>
  <property fmtid="{D5CDD505-2E9C-101B-9397-08002B2CF9AE}" pid="3" name="_NewReviewCycle">
    <vt:lpwstr/>
  </property>
  <property fmtid="{D5CDD505-2E9C-101B-9397-08002B2CF9AE}" pid="4" name="_EmailSubject">
    <vt:lpwstr>Disci work</vt:lpwstr>
  </property>
  <property fmtid="{D5CDD505-2E9C-101B-9397-08002B2CF9AE}" pid="5" name="_AuthorEmail">
    <vt:lpwstr>juliana.o.trindade@exxonmobil.com</vt:lpwstr>
  </property>
  <property fmtid="{D5CDD505-2E9C-101B-9397-08002B2CF9AE}" pid="6" name="_AuthorEmailDisplayName">
    <vt:lpwstr>Trindade, Juliana O</vt:lpwstr>
  </property>
  <property fmtid="{D5CDD505-2E9C-101B-9397-08002B2CF9AE}" pid="7" name="ContentTypeId">
    <vt:lpwstr>0x010100D9E14CFCD7A68A42B94C7CA96E38A883</vt:lpwstr>
  </property>
  <property fmtid="{D5CDD505-2E9C-101B-9397-08002B2CF9AE}" pid="8" name="_dlc_DocIdItemGuid">
    <vt:lpwstr>e6c75b1e-2b10-4368-a036-fe88394cd1b4</vt:lpwstr>
  </property>
</Properties>
</file>